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799" r:id="rId3"/>
    <p:sldId id="634" r:id="rId4"/>
    <p:sldId id="387" r:id="rId5"/>
    <p:sldId id="668" r:id="rId6"/>
    <p:sldId id="284" r:id="rId7"/>
    <p:sldId id="784" r:id="rId8"/>
    <p:sldId id="790" r:id="rId9"/>
    <p:sldId id="783" r:id="rId10"/>
    <p:sldId id="285" r:id="rId11"/>
    <p:sldId id="786" r:id="rId12"/>
    <p:sldId id="259" r:id="rId13"/>
    <p:sldId id="257" r:id="rId14"/>
    <p:sldId id="260" r:id="rId15"/>
    <p:sldId id="261" r:id="rId16"/>
    <p:sldId id="785" r:id="rId17"/>
    <p:sldId id="258" r:id="rId18"/>
    <p:sldId id="282" r:id="rId19"/>
    <p:sldId id="265" r:id="rId20"/>
    <p:sldId id="266" r:id="rId21"/>
    <p:sldId id="267" r:id="rId22"/>
    <p:sldId id="268" r:id="rId23"/>
    <p:sldId id="269" r:id="rId24"/>
    <p:sldId id="270" r:id="rId25"/>
    <p:sldId id="271" r:id="rId26"/>
    <p:sldId id="272" r:id="rId27"/>
    <p:sldId id="273" r:id="rId28"/>
    <p:sldId id="281" r:id="rId29"/>
    <p:sldId id="292" r:id="rId30"/>
    <p:sldId id="791" r:id="rId31"/>
    <p:sldId id="797" r:id="rId32"/>
    <p:sldId id="789" r:id="rId33"/>
    <p:sldId id="782" r:id="rId34"/>
    <p:sldId id="766" r:id="rId35"/>
    <p:sldId id="800" r:id="rId36"/>
    <p:sldId id="788" r:id="rId37"/>
    <p:sldId id="275" r:id="rId38"/>
    <p:sldId id="276" r:id="rId39"/>
    <p:sldId id="277" r:id="rId40"/>
    <p:sldId id="278" r:id="rId41"/>
    <p:sldId id="796" r:id="rId42"/>
    <p:sldId id="279" r:id="rId43"/>
    <p:sldId id="280" r:id="rId44"/>
    <p:sldId id="287" r:id="rId45"/>
    <p:sldId id="798" r:id="rId46"/>
    <p:sldId id="41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332" autoAdjust="0"/>
  </p:normalViewPr>
  <p:slideViewPr>
    <p:cSldViewPr>
      <p:cViewPr varScale="1">
        <p:scale>
          <a:sx n="124" d="100"/>
          <a:sy n="124" d="100"/>
        </p:scale>
        <p:origin x="1146"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5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5T16:56:07.872"/>
    </inkml:context>
    <inkml:brush xml:id="br0">
      <inkml:brushProperty name="width" value="0.1" units="cm"/>
      <inkml:brushProperty name="height" value="0.1" units="cm"/>
      <inkml:brushProperty name="color" value="#3165BB"/>
    </inkml:brush>
  </inkml:definitions>
  <inkml:trace contextRef="#ctx0" brushRef="#br0">1 1,'3957'0,"-3957"4600,-3957-4600,3957-4600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5T16:56:07.874"/>
    </inkml:context>
    <inkml:brush xml:id="br0">
      <inkml:brushProperty name="width" value="0.1" units="cm"/>
      <inkml:brushProperty name="height" value="0.1" units="cm"/>
      <inkml:brushProperty name="color" value="#3165BB"/>
    </inkml:brush>
  </inkml:definitions>
  <inkml:trace contextRef="#ctx0" brushRef="#br0">1 1,'5264'0,"-5264"5589,-5264-5589,5264-5589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6T16:41:40.753"/>
    </inkml:context>
    <inkml:brush xml:id="br0">
      <inkml:brushProperty name="width" value="0.1" units="cm"/>
      <inkml:brushProperty name="height" value="0.1" units="cm"/>
      <inkml:brushProperty name="color" value="#3165BB"/>
    </inkml:brush>
  </inkml:definitions>
  <inkml:trace contextRef="#ctx0" brushRef="#br0">1 1,'5264'0,"-5264"5589,-5264-5589,5264-5589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CEB4B-0D62-444C-A05C-70565453F06B}" type="datetimeFigureOut">
              <a:rPr lang="en-US" smtClean="0"/>
              <a:pPr/>
              <a:t>3/24/2022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9C4A7-EF62-4E76-99C8-FC7A8F3772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ilestone-of-se.nesuke.com/en/nw-advanced/nw-security/meltdown-spectr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59C4A7-EF62-4E76-99C8-FC7A8F3772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To catch the exception SIGSEGV caused by accessing kernel memory address from user space, we emulate the try/catch clause in C++ using </a:t>
            </a:r>
            <a:r>
              <a:rPr lang="en-US" altLang="zh-CN" dirty="0" err="1"/>
              <a:t>sigsetjmp</a:t>
            </a:r>
            <a:r>
              <a:rPr lang="en-US" altLang="zh-CN" dirty="0"/>
              <a:t>() and </a:t>
            </a:r>
            <a:r>
              <a:rPr lang="en-US" altLang="zh-CN" dirty="0" err="1"/>
              <a:t>siglongjmp</a:t>
            </a:r>
            <a:r>
              <a:rPr lang="en-US" altLang="zh-CN" dirty="0"/>
              <a:t>(),</a:t>
            </a:r>
            <a:endParaRPr lang="zh-CN" altLang="en-US"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20</a:t>
            </a:fld>
            <a:endParaRPr lang="en-US"/>
          </a:p>
        </p:txBody>
      </p:sp>
    </p:spTree>
    <p:extLst>
      <p:ext uri="{BB962C8B-B14F-4D97-AF65-F5344CB8AC3E}">
        <p14:creationId xmlns:p14="http://schemas.microsoft.com/office/powerpoint/2010/main" val="295933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2400" dirty="0"/>
              <a:t>Line 3 involves two operations at assembly code level: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a:t>In-order execution: instructions 3.A, 3.B and 4 execute in order</a:t>
            </a:r>
          </a:p>
          <a:p>
            <a:endParaRPr lang="en-US" altLang="zh-CN" sz="2400" dirty="0"/>
          </a:p>
          <a:p>
            <a:pPr lvl="1"/>
            <a:r>
              <a:rPr lang="en-US" altLang="zh-CN" sz="2000" dirty="0"/>
              <a:t>3.A </a:t>
            </a:r>
            <a:endParaRPr lang="en-US" dirty="0"/>
          </a:p>
        </p:txBody>
      </p:sp>
      <p:sp>
        <p:nvSpPr>
          <p:cNvPr id="4" name="Slide Number Placeholder 3"/>
          <p:cNvSpPr>
            <a:spLocks noGrp="1"/>
          </p:cNvSpPr>
          <p:nvPr>
            <p:ph type="sldNum" sz="quarter" idx="10"/>
          </p:nvPr>
        </p:nvSpPr>
        <p:spPr/>
        <p:txBody>
          <a:bodyPr/>
          <a:lstStyle/>
          <a:p>
            <a:fld id="{9759C4A7-EF62-4E76-99C8-FC7A8F377225}" type="slidenum">
              <a:rPr lang="en-US" smtClean="0"/>
              <a:pPr/>
              <a:t>21</a:t>
            </a:fld>
            <a:endParaRPr lang="en-US"/>
          </a:p>
        </p:txBody>
      </p:sp>
    </p:spTree>
    <p:extLst>
      <p:ext uri="{BB962C8B-B14F-4D97-AF65-F5344CB8AC3E}">
        <p14:creationId xmlns:p14="http://schemas.microsoft.com/office/powerpoint/2010/main" val="358133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ssize_t</a:t>
            </a:r>
            <a:r>
              <a:rPr lang="en-US" altLang="zh-CN" dirty="0"/>
              <a:t> </a:t>
            </a:r>
            <a:r>
              <a:rPr lang="en-US" altLang="zh-CN" dirty="0" err="1"/>
              <a:t>pread</a:t>
            </a:r>
            <a:r>
              <a:rPr lang="en-US" altLang="zh-CN" dirty="0"/>
              <a:t>(int </a:t>
            </a:r>
            <a:r>
              <a:rPr lang="en-US" altLang="zh-CN" dirty="0" err="1"/>
              <a:t>fildes</a:t>
            </a:r>
            <a:r>
              <a:rPr lang="en-US" altLang="zh-CN" dirty="0"/>
              <a:t>, void *</a:t>
            </a:r>
            <a:r>
              <a:rPr lang="en-US" altLang="zh-CN" dirty="0" err="1"/>
              <a:t>buf</a:t>
            </a:r>
            <a:r>
              <a:rPr lang="en-US" altLang="zh-CN" dirty="0"/>
              <a:t>, </a:t>
            </a:r>
            <a:r>
              <a:rPr lang="en-US" altLang="zh-CN" dirty="0" err="1"/>
              <a:t>size_t</a:t>
            </a:r>
            <a:r>
              <a:rPr lang="en-US" altLang="zh-CN" dirty="0"/>
              <a:t> </a:t>
            </a:r>
            <a:r>
              <a:rPr lang="en-US" altLang="zh-CN" dirty="0" err="1"/>
              <a:t>nbyte</a:t>
            </a:r>
            <a:r>
              <a:rPr lang="en-US" altLang="zh-CN" dirty="0"/>
              <a:t>, </a:t>
            </a:r>
            <a:r>
              <a:rPr lang="en-US" altLang="zh-CN" dirty="0" err="1"/>
              <a:t>off_t</a:t>
            </a:r>
            <a:r>
              <a:rPr lang="en-US" altLang="zh-CN" dirty="0"/>
              <a:t> offset);</a:t>
            </a:r>
            <a:endParaRPr lang="zh-CN" altLang="en-US" dirty="0"/>
          </a:p>
        </p:txBody>
      </p:sp>
      <p:sp>
        <p:nvSpPr>
          <p:cNvPr id="4" name="灯片编号占位符 3"/>
          <p:cNvSpPr>
            <a:spLocks noGrp="1"/>
          </p:cNvSpPr>
          <p:nvPr>
            <p:ph type="sldNum" sz="quarter" idx="5"/>
          </p:nvPr>
        </p:nvSpPr>
        <p:spPr/>
        <p:txBody>
          <a:bodyPr/>
          <a:lstStyle/>
          <a:p>
            <a:fld id="{9759C4A7-EF62-4E76-99C8-FC7A8F377225}" type="slidenum">
              <a:rPr lang="en-US" smtClean="0"/>
              <a:pPr/>
              <a:t>25</a:t>
            </a:fld>
            <a:endParaRPr lang="en-US"/>
          </a:p>
        </p:txBody>
      </p:sp>
    </p:spTree>
    <p:extLst>
      <p:ext uri="{BB962C8B-B14F-4D97-AF65-F5344CB8AC3E}">
        <p14:creationId xmlns:p14="http://schemas.microsoft.com/office/powerpoint/2010/main" val="9468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mn-lt"/>
                <a:ea typeface="+mn-ea"/>
                <a:cs typeface="+mn-cs"/>
              </a:rPr>
              <a:t>(Cache access time measurements are noisy, not guaranteed to work every time.)</a:t>
            </a:r>
            <a:endParaRPr lang="zh-CN" altLang="en-US"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27</a:t>
            </a:fld>
            <a:endParaRPr lang="en-US"/>
          </a:p>
        </p:txBody>
      </p:sp>
    </p:spTree>
    <p:extLst>
      <p:ext uri="{BB962C8B-B14F-4D97-AF65-F5344CB8AC3E}">
        <p14:creationId xmlns:p14="http://schemas.microsoft.com/office/powerpoint/2010/main" val="130907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Suppose all light bulb-to-switch connections are known, and you can reset all lightbulbs to be off without entering the room</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84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Turning on the light switch that encodes the secret 7: bring element array[7*STEP] into the cache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(assuming </a:t>
            </a:r>
            <a:r>
              <a:rPr lang="en-US" dirty="0"/>
              <a:t>security guard and you share the same CPU core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168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Plays two </a:t>
            </a:r>
            <a:r>
              <a:rPr lang="en-US" sz="1200" b="1" i="0" u="none" strike="noStrike" kern="1200" dirty="0" err="1">
                <a:solidFill>
                  <a:schemeClr val="tx1"/>
                </a:solidFill>
                <a:effectLst/>
                <a:latin typeface="+mn-lt"/>
                <a:ea typeface="+mn-ea"/>
                <a:cs typeface="+mn-cs"/>
              </a:rPr>
              <a:t>rolessimultaneously</a:t>
            </a:r>
            <a:r>
              <a:rPr lang="en-US" sz="1200" b="1" i="0" u="none" strike="noStrike" kern="1200" dirty="0">
                <a:solidFill>
                  <a:schemeClr val="tx1"/>
                </a:solidFill>
                <a:effectLst/>
                <a:latin typeface="+mn-lt"/>
                <a:ea typeface="+mn-ea"/>
                <a:cs typeface="+mn-cs"/>
              </a:rPr>
              <a:t> </a:t>
            </a:r>
            <a:endParaRPr lang="en-SE"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1) variable assignment to </a:t>
            </a:r>
            <a:r>
              <a:rPr lang="en-US" sz="1200" b="1" i="0" u="none" strike="noStrike" kern="1200" dirty="0" err="1">
                <a:solidFill>
                  <a:schemeClr val="tx1"/>
                </a:solidFill>
                <a:effectLst/>
                <a:latin typeface="+mn-lt"/>
                <a:ea typeface="+mn-ea"/>
                <a:cs typeface="+mn-cs"/>
              </a:rPr>
              <a:t>kernel_data</a:t>
            </a:r>
            <a:r>
              <a:rPr lang="en-US" sz="1200" b="1" i="0" u="none" strike="noStrike" kern="1200" dirty="0">
                <a:solidFill>
                  <a:schemeClr val="tx1"/>
                </a:solidFill>
                <a:effectLst/>
                <a:latin typeface="+mn-lt"/>
                <a:ea typeface="+mn-ea"/>
                <a:cs typeface="+mn-cs"/>
              </a:rPr>
              <a:t> in memory AND</a:t>
            </a:r>
            <a:endParaRPr lang="en-SE"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2) Probing array in cache</a:t>
            </a:r>
            <a:endParaRPr lang="en-SE" sz="1200" b="0"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dirty="0">
                <a:solidFill>
                  <a:schemeClr val="tx1"/>
                </a:solidFill>
                <a:effectLst/>
                <a:latin typeface="+mn-lt"/>
                <a:ea typeface="+mn-ea"/>
                <a:cs typeface="+mn-cs"/>
              </a:rPr>
              <a:t>N/A</a:t>
            </a:r>
            <a:endParaRPr lang="en-SE" sz="1200" b="0"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dirty="0">
                <a:solidFill>
                  <a:schemeClr val="tx1"/>
                </a:solidFill>
                <a:effectLst/>
                <a:latin typeface="+mn-lt"/>
                <a:ea typeface="+mn-ea"/>
                <a:cs typeface="+mn-cs"/>
              </a:rPr>
              <a:t>Rollback value of 1) </a:t>
            </a:r>
            <a:r>
              <a:rPr lang="en-US" sz="1200" b="1" i="0" u="none" strike="noStrike" kern="1200" dirty="0" err="1">
                <a:solidFill>
                  <a:schemeClr val="tx1"/>
                </a:solidFill>
                <a:effectLst/>
                <a:latin typeface="+mn-lt"/>
                <a:ea typeface="+mn-ea"/>
                <a:cs typeface="+mn-cs"/>
              </a:rPr>
              <a:t>kernel_data</a:t>
            </a:r>
            <a:r>
              <a:rPr lang="en-US" sz="1200" b="1" i="0" u="none" strike="noStrike" kern="1200" dirty="0">
                <a:solidFill>
                  <a:schemeClr val="tx1"/>
                </a:solidFill>
                <a:effectLst/>
                <a:latin typeface="+mn-lt"/>
                <a:ea typeface="+mn-ea"/>
                <a:cs typeface="+mn-cs"/>
              </a:rPr>
              <a:t> (turn off lightbulbs)  but cannot affect 2) the probing array (lightbulb stays warm) </a:t>
            </a:r>
            <a:endParaRPr lang="en-SE" sz="1200" b="0" i="0" u="none" strike="noStrike" kern="1200" dirty="0">
              <a:solidFill>
                <a:schemeClr val="tx1"/>
              </a:solidFill>
              <a:effectLst/>
              <a:latin typeface="+mn-lt"/>
              <a:ea typeface="+mn-ea"/>
              <a:cs typeface="+mn-cs"/>
            </a:endParaRP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31</a:t>
            </a:fld>
            <a:endParaRPr lang="en-US"/>
          </a:p>
        </p:txBody>
      </p:sp>
    </p:spTree>
    <p:extLst>
      <p:ext uri="{BB962C8B-B14F-4D97-AF65-F5344CB8AC3E}">
        <p14:creationId xmlns:p14="http://schemas.microsoft.com/office/powerpoint/2010/main" val="2957730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dirty="0"/>
          </a:p>
        </p:txBody>
      </p:sp>
    </p:spTree>
    <p:extLst>
      <p:ext uri="{BB962C8B-B14F-4D97-AF65-F5344CB8AC3E}">
        <p14:creationId xmlns:p14="http://schemas.microsoft.com/office/powerpoint/2010/main" val="147676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Thumb instructions are 16 or 32 bits wide, with the majority being 16 bits. Thus, while the address held in PC is being used to read one 16-bit instruction from memory, the previous instruction (from address PC-2) is decoded, and the one before that (from address PC-4) is executed. One instruction completed every  cycle.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dirty="0"/>
          </a:p>
        </p:txBody>
      </p:sp>
    </p:spTree>
    <p:extLst>
      <p:ext uri="{BB962C8B-B14F-4D97-AF65-F5344CB8AC3E}">
        <p14:creationId xmlns:p14="http://schemas.microsoft.com/office/powerpoint/2010/main" val="235978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https://milestone-of-se.nesuke.com/en/nw-advanced/nw-security/meltdown-spectre/</a:t>
            </a:r>
            <a:r>
              <a:rPr lang="en-US" dirty="0"/>
              <a:t>  is implementation of Speculative Execution, and means</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35</a:t>
            </a:fld>
            <a:endParaRPr lang="en-US"/>
          </a:p>
        </p:txBody>
      </p:sp>
    </p:spTree>
    <p:extLst>
      <p:ext uri="{BB962C8B-B14F-4D97-AF65-F5344CB8AC3E}">
        <p14:creationId xmlns:p14="http://schemas.microsoft.com/office/powerpoint/2010/main" val="237855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to physical address mapping assisted by the hardware (Translation LB) </a:t>
            </a:r>
          </a:p>
          <a:p>
            <a:r>
              <a:rPr lang="en-US" dirty="0"/>
              <a:t>Registers </a:t>
            </a:r>
            <a:r>
              <a:rPr lang="en-US" dirty="0">
                <a:sym typeface="Symbol" pitchFamily="18" charset="2"/>
              </a:rPr>
              <a:t></a:t>
            </a:r>
            <a:r>
              <a:rPr lang="en-US" dirty="0"/>
              <a:t> memory hierarchy</a:t>
            </a:r>
          </a:p>
          <a:p>
            <a:pPr lvl="1"/>
            <a:r>
              <a:rPr lang="en-US" dirty="0"/>
              <a:t>By compiler (or assembler programmer)</a:t>
            </a:r>
          </a:p>
          <a:p>
            <a:r>
              <a:rPr lang="en-US" dirty="0"/>
              <a:t>Cache </a:t>
            </a:r>
            <a:r>
              <a:rPr lang="en-US" dirty="0">
                <a:sym typeface="Symbol" pitchFamily="18" charset="2"/>
              </a:rPr>
              <a:t></a:t>
            </a:r>
            <a:r>
              <a:rPr lang="en-US" dirty="0"/>
              <a:t> main memory</a:t>
            </a:r>
          </a:p>
          <a:p>
            <a:pPr lvl="1"/>
            <a:r>
              <a:rPr lang="en-US" dirty="0"/>
              <a:t>By the cache controller hardware</a:t>
            </a:r>
          </a:p>
          <a:p>
            <a:pPr lvl="1"/>
            <a:r>
              <a:rPr lang="en-US" dirty="0"/>
              <a:t>Focus of this lecture</a:t>
            </a:r>
          </a:p>
          <a:p>
            <a:r>
              <a:rPr lang="en-US" dirty="0"/>
              <a:t>Main memory </a:t>
            </a:r>
            <a:r>
              <a:rPr lang="en-US" dirty="0">
                <a:sym typeface="Symbol" pitchFamily="18" charset="2"/>
              </a:rPr>
              <a:t></a:t>
            </a:r>
            <a:r>
              <a:rPr lang="en-US" dirty="0"/>
              <a:t> disks (secondary storage)</a:t>
            </a:r>
          </a:p>
          <a:p>
            <a:pPr lvl="1"/>
            <a:r>
              <a:rPr lang="en-US" dirty="0"/>
              <a:t>By the OS (virtual memory)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By the programmer (files) </a:t>
            </a:r>
            <a:r>
              <a:rPr lang="en-US" altLang="zh-CN" sz="1200" dirty="0">
                <a:solidFill>
                  <a:srgbClr val="000000"/>
                </a:solidFill>
                <a:cs typeface="Calibri"/>
              </a:rPr>
              <a:t>Goal: </a:t>
            </a:r>
            <a:r>
              <a:rPr lang="en-US" sz="1200" dirty="0">
                <a:solidFill>
                  <a:srgbClr val="000000"/>
                </a:solidFill>
                <a:cs typeface="Calibri"/>
              </a:rPr>
              <a:t>create the illusion of accessing as much memory as is available in main memory at the speed of the fast cache</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a:t>
            </a:fld>
            <a:endParaRPr lang="en-US"/>
          </a:p>
        </p:txBody>
      </p:sp>
    </p:spTree>
    <p:extLst>
      <p:ext uri="{BB962C8B-B14F-4D97-AF65-F5344CB8AC3E}">
        <p14:creationId xmlns:p14="http://schemas.microsoft.com/office/powerpoint/2010/main" val="7999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Race condition if branch predictor </a:t>
            </a:r>
            <a:r>
              <a:rPr lang="en-US" dirty="0"/>
              <a:t>Left branch executes function victim():</a:t>
            </a:r>
            <a:endParaRPr lang="en-SE" dirty="0"/>
          </a:p>
          <a:p>
            <a:endParaRPr lang="en-US" altLang="zh-CN" sz="1200" dirty="0"/>
          </a:p>
          <a:p>
            <a:r>
              <a:rPr lang="en-US" altLang="zh-CN" sz="1200" dirty="0"/>
              <a:t>predicts condition to be true</a:t>
            </a:r>
            <a:endParaRPr lang="zh-CN" altLang="en-US" sz="1200" dirty="0"/>
          </a:p>
          <a:p>
            <a:r>
              <a:rPr lang="en-US" altLang="zh-CN" dirty="0"/>
              <a:t>; its effects will be rolled back if (x &lt; size) is false</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37</a:t>
            </a:fld>
            <a:endParaRPr lang="en-US"/>
          </a:p>
        </p:txBody>
      </p:sp>
    </p:spTree>
    <p:extLst>
      <p:ext uri="{BB962C8B-B14F-4D97-AF65-F5344CB8AC3E}">
        <p14:creationId xmlns:p14="http://schemas.microsoft.com/office/powerpoint/2010/main" val="3739581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 but why</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41</a:t>
            </a:fld>
            <a:endParaRPr lang="en-US"/>
          </a:p>
        </p:txBody>
      </p:sp>
    </p:spTree>
    <p:extLst>
      <p:ext uri="{BB962C8B-B14F-4D97-AF65-F5344CB8AC3E}">
        <p14:creationId xmlns:p14="http://schemas.microsoft.com/office/powerpoint/2010/main" val="358004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3638" y="588963"/>
            <a:ext cx="4551362" cy="341312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5</a:t>
            </a:fld>
            <a:endParaRPr lang="en-US"/>
          </a:p>
        </p:txBody>
      </p:sp>
    </p:spTree>
    <p:extLst>
      <p:ext uri="{BB962C8B-B14F-4D97-AF65-F5344CB8AC3E}">
        <p14:creationId xmlns:p14="http://schemas.microsoft.com/office/powerpoint/2010/main" val="240957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way to make the library secure against this kind of attack is to require that all books be </a:t>
            </a:r>
            <a:r>
              <a:rPr lang="en-US" altLang="zh-CN" dirty="0" err="1"/>
              <a:t>reshelved</a:t>
            </a:r>
            <a:r>
              <a:rPr lang="en-US" altLang="zh-CN" dirty="0"/>
              <a:t> before they can be lent out again, unless the current borrower is requesting an extension. There are many other ways to use the behavior of the librarian and the time it takes to retrieve a book to figure out which books a person is reading. and does not keep a slip inside the front cover. You can only see the record of which books you have checked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 a perfect analogy: a person who checks out a book will take it home, not leave it under the librarian’s desk. But let’s assume he does.)</a:t>
            </a:r>
            <a:endParaRPr lang="zh-CN" altLang="en-US"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8</a:t>
            </a:fld>
            <a:endParaRPr lang="en-US"/>
          </a:p>
        </p:txBody>
      </p:sp>
    </p:spTree>
    <p:extLst>
      <p:ext uri="{BB962C8B-B14F-4D97-AF65-F5344CB8AC3E}">
        <p14:creationId xmlns:p14="http://schemas.microsoft.com/office/powerpoint/2010/main" val="54867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Accessing 2 elements of array[] to bring them into cache, causes future accesses to these 2 elements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759C4A7-EF62-4E76-99C8-FC7A8F377225}" type="slidenum">
              <a:rPr lang="en-US" smtClean="0"/>
              <a:pPr/>
              <a:t>12</a:t>
            </a:fld>
            <a:endParaRPr lang="en-US"/>
          </a:p>
        </p:txBody>
      </p:sp>
    </p:spTree>
    <p:extLst>
      <p:ext uri="{BB962C8B-B14F-4D97-AF65-F5344CB8AC3E}">
        <p14:creationId xmlns:p14="http://schemas.microsoft.com/office/powerpoint/2010/main" val="259381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Accessing 2 elements of array[] to bring them into cache, causes future accesses to these 2 elements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759C4A7-EF62-4E76-99C8-FC7A8F377225}" type="slidenum">
              <a:rPr lang="en-US" smtClean="0"/>
              <a:pPr/>
              <a:t>13</a:t>
            </a:fld>
            <a:endParaRPr lang="en-US"/>
          </a:p>
        </p:txBody>
      </p:sp>
    </p:spTree>
    <p:extLst>
      <p:ext uri="{BB962C8B-B14F-4D97-AF65-F5344CB8AC3E}">
        <p14:creationId xmlns:p14="http://schemas.microsoft.com/office/powerpoint/2010/main" val="282102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15</a:t>
            </a:fld>
            <a:endParaRPr lang="en-US"/>
          </a:p>
        </p:txBody>
      </p:sp>
    </p:spTree>
    <p:extLst>
      <p:ext uri="{BB962C8B-B14F-4D97-AF65-F5344CB8AC3E}">
        <p14:creationId xmlns:p14="http://schemas.microsoft.com/office/powerpoint/2010/main" val="368902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accessing variables in adjacent memory addresses  smaller than &amp;a[0] Since array[0] may be accidentally brought into cache before the attack, due to cache prefetching when some other program accesses variables in adjacent memory addresses smaller than &amp;array[0], we use array[k*4096 + DELTA] for all k values (DELTA=1024 in Listing 2)</a:t>
            </a:r>
          </a:p>
          <a:p>
            <a:endParaRPr lang="en-US" dirty="0"/>
          </a:p>
          <a:p>
            <a:endParaRPr lang="en-SE"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16</a:t>
            </a:fld>
            <a:endParaRPr lang="en-US"/>
          </a:p>
        </p:txBody>
      </p:sp>
    </p:spTree>
    <p:extLst>
      <p:ext uri="{BB962C8B-B14F-4D97-AF65-F5344CB8AC3E}">
        <p14:creationId xmlns:p14="http://schemas.microsoft.com/office/powerpoint/2010/main" val="359307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AA0535B-B68F-42D2-99B7-EBD1807F250B}" type="datetime1">
              <a:rPr lang="en-US" smtClean="0"/>
              <a:t>3/24/2022</a:t>
            </a:fld>
            <a:endParaRPr lang="en-US"/>
          </a:p>
        </p:txBody>
      </p:sp>
      <p:sp>
        <p:nvSpPr>
          <p:cNvPr id="5" name="Footer Placeholder 4"/>
          <p:cNvSpPr>
            <a:spLocks noGrp="1"/>
          </p:cNvSpPr>
          <p:nvPr>
            <p:ph type="ftr" sz="quarter" idx="11"/>
          </p:nvPr>
        </p:nvSpPr>
        <p:spPr/>
        <p:txBody>
          <a:bodyPr/>
          <a:lstStyle/>
          <a:p>
            <a:r>
              <a:rPr lang="en-US"/>
              <a:t>Fall 2013 -- Lecture #22</a:t>
            </a:r>
          </a:p>
        </p:txBody>
      </p:sp>
      <p:sp>
        <p:nvSpPr>
          <p:cNvPr id="6" name="Slide Number Placeholder 5"/>
          <p:cNvSpPr>
            <a:spLocks noGrp="1"/>
          </p:cNvSpPr>
          <p:nvPr>
            <p:ph type="sldNum" sz="quarter" idx="12"/>
          </p:nvPr>
        </p:nvSpPr>
        <p:spPr/>
        <p:txBody>
          <a:bodyPr/>
          <a:lstStyle/>
          <a:p>
            <a:fld id="{37A80A60-093F-4BCA-AE36-E5BEF79E0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52400" y="71422"/>
            <a:ext cx="8839200" cy="1143000"/>
          </a:xfrm>
        </p:spPr>
        <p:txBody>
          <a:bodyPr>
            <a:normAutofit/>
          </a:bodyPr>
          <a:lstStyle>
            <a:lvl1pPr>
              <a:defRPr sz="4000" baseline="0"/>
            </a:lvl1pPr>
          </a:lstStyle>
          <a:p>
            <a:r>
              <a:rPr lang="zh-CN" altLang="en-US"/>
              <a:t>单击此处编辑母版标题样式</a:t>
            </a:r>
            <a:endParaRPr lang="en-US" dirty="0"/>
          </a:p>
        </p:txBody>
      </p:sp>
      <p:sp>
        <p:nvSpPr>
          <p:cNvPr id="3" name="Content Placeholder 2"/>
          <p:cNvSpPr>
            <a:spLocks noGrp="1"/>
          </p:cNvSpPr>
          <p:nvPr>
            <p:ph idx="1"/>
          </p:nvPr>
        </p:nvSpPr>
        <p:spPr>
          <a:xfrm>
            <a:off x="152400" y="1285860"/>
            <a:ext cx="8839200" cy="52394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Slide Number Placeholder 5">
            <a:extLst>
              <a:ext uri="{FF2B5EF4-FFF2-40B4-BE49-F238E27FC236}">
                <a16:creationId xmlns:a16="http://schemas.microsoft.com/office/drawing/2014/main" id="{63AA6A19-21A0-4E01-B231-4B9F11B13508}"/>
              </a:ext>
            </a:extLst>
          </p:cNvPr>
          <p:cNvSpPr>
            <a:spLocks noGrp="1"/>
          </p:cNvSpPr>
          <p:nvPr>
            <p:ph type="sldNum" sz="quarter" idx="4"/>
          </p:nvPr>
        </p:nvSpPr>
        <p:spPr>
          <a:xfrm>
            <a:off x="6948264" y="645373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0A60-093F-4BCA-AE36-E5BEF79E0B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CB4F2-52C5-4FE1-B4EF-395AF6F7D3F5}" type="datetime1">
              <a:rPr lang="en-US" smtClean="0"/>
              <a:t>3/24/2022</a:t>
            </a:fld>
            <a:endParaRPr lang="en-US" dirty="0"/>
          </a:p>
        </p:txBody>
      </p:sp>
      <p:sp>
        <p:nvSpPr>
          <p:cNvPr id="4" name="Footer Placeholder 3"/>
          <p:cNvSpPr>
            <a:spLocks noGrp="1"/>
          </p:cNvSpPr>
          <p:nvPr>
            <p:ph type="ftr" sz="quarter" idx="11"/>
          </p:nvPr>
        </p:nvSpPr>
        <p:spPr/>
        <p:txBody>
          <a:bodyPr/>
          <a:lstStyle/>
          <a:p>
            <a:r>
              <a:rPr lang="en-US" dirty="0"/>
              <a:t>Fall 2013 -- Lecture #22</a:t>
            </a:r>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2999384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DF1A0-A7F0-4FAC-BDAB-10AE82BF4099}" type="datetime1">
              <a:rPr lang="en-US" smtClean="0"/>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Fall 2013 -- Lecture #22</a:t>
            </a:r>
          </a:p>
        </p:txBody>
      </p:sp>
      <p:sp>
        <p:nvSpPr>
          <p:cNvPr id="6" name="Slide Number Placeholder 5"/>
          <p:cNvSpPr>
            <a:spLocks noGrp="1"/>
          </p:cNvSpPr>
          <p:nvPr>
            <p:ph type="sldNum" sz="quarter" idx="4"/>
          </p:nvPr>
        </p:nvSpPr>
        <p:spPr>
          <a:xfrm>
            <a:off x="6876256" y="638156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0A60-093F-4BCA-AE36-E5BEF79E0B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3.emf"/><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Meltdown &amp; </a:t>
            </a:r>
            <a:r>
              <a:rPr lang="en-US" dirty="0" err="1"/>
              <a:t>Spectre</a:t>
            </a:r>
            <a:endParaRPr lang="en-US" dirty="0"/>
          </a:p>
        </p:txBody>
      </p:sp>
      <p:sp>
        <p:nvSpPr>
          <p:cNvPr id="4" name="Rectangle 3">
            <a:extLst>
              <a:ext uri="{FF2B5EF4-FFF2-40B4-BE49-F238E27FC236}">
                <a16:creationId xmlns:a16="http://schemas.microsoft.com/office/drawing/2014/main" id="{F3F43E0E-4EDF-4496-8FFD-6CE368DB3FEC}"/>
              </a:ext>
            </a:extLst>
          </p:cNvPr>
          <p:cNvSpPr/>
          <p:nvPr/>
        </p:nvSpPr>
        <p:spPr>
          <a:xfrm>
            <a:off x="3553932" y="6525344"/>
            <a:ext cx="2036135" cy="246221"/>
          </a:xfrm>
          <a:prstGeom prst="rect">
            <a:avLst/>
          </a:prstGeom>
        </p:spPr>
        <p:txBody>
          <a:bodyPr wrap="none">
            <a:spAutoFit/>
          </a:bodyPr>
          <a:lstStyle/>
          <a:p>
            <a:r>
              <a:rPr lang="en-US" sz="1000" dirty="0"/>
              <a:t>Credit: </a:t>
            </a:r>
            <a:r>
              <a:rPr lang="en-SE" sz="1000" dirty="0"/>
              <a:t>https://seedsecuritylabs.org</a:t>
            </a:r>
          </a:p>
        </p:txBody>
      </p:sp>
      <p:sp>
        <p:nvSpPr>
          <p:cNvPr id="5" name="Slide Number Placeholder 4"/>
          <p:cNvSpPr>
            <a:spLocks noGrp="1"/>
          </p:cNvSpPr>
          <p:nvPr>
            <p:ph type="sldNum" sz="quarter" idx="12"/>
          </p:nvPr>
        </p:nvSpPr>
        <p:spPr/>
        <p:txBody>
          <a:bodyPr/>
          <a:lstStyle/>
          <a:p>
            <a:fld id="{37A80A60-093F-4BCA-AE36-E5BEF79E0B3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050C569-6DB7-45C3-9ED3-AB15DBB6A106}"/>
              </a:ext>
            </a:extLst>
          </p:cNvPr>
          <p:cNvPicPr>
            <a:picLocks noChangeAspect="1"/>
          </p:cNvPicPr>
          <p:nvPr/>
        </p:nvPicPr>
        <p:blipFill>
          <a:blip r:embed="rId2" cstate="print"/>
          <a:stretch>
            <a:fillRect/>
          </a:stretch>
        </p:blipFill>
        <p:spPr>
          <a:xfrm>
            <a:off x="35496" y="4509120"/>
            <a:ext cx="4896544" cy="2072380"/>
          </a:xfrm>
          <a:prstGeom prst="rect">
            <a:avLst/>
          </a:prstGeom>
        </p:spPr>
      </p:pic>
      <p:sp>
        <p:nvSpPr>
          <p:cNvPr id="2" name="标题 1">
            <a:extLst>
              <a:ext uri="{FF2B5EF4-FFF2-40B4-BE49-F238E27FC236}">
                <a16:creationId xmlns:a16="http://schemas.microsoft.com/office/drawing/2014/main" id="{E44CF813-09C8-44A3-A3FA-E84B81D5456C}"/>
              </a:ext>
            </a:extLst>
          </p:cNvPr>
          <p:cNvSpPr>
            <a:spLocks noGrp="1"/>
          </p:cNvSpPr>
          <p:nvPr>
            <p:ph type="title"/>
          </p:nvPr>
        </p:nvSpPr>
        <p:spPr/>
        <p:txBody>
          <a:bodyPr/>
          <a:lstStyle/>
          <a:p>
            <a:r>
              <a:rPr lang="en-US" altLang="zh-CN" dirty="0"/>
              <a:t>Virtual Memory</a:t>
            </a:r>
            <a:endParaRPr lang="zh-CN" altLang="en-US" dirty="0"/>
          </a:p>
        </p:txBody>
      </p:sp>
      <p:sp>
        <p:nvSpPr>
          <p:cNvPr id="3" name="内容占位符 2">
            <a:extLst>
              <a:ext uri="{FF2B5EF4-FFF2-40B4-BE49-F238E27FC236}">
                <a16:creationId xmlns:a16="http://schemas.microsoft.com/office/drawing/2014/main" id="{F7466A18-3299-442A-B3AF-2DB6672798EA}"/>
              </a:ext>
            </a:extLst>
          </p:cNvPr>
          <p:cNvSpPr>
            <a:spLocks noGrp="1"/>
          </p:cNvSpPr>
          <p:nvPr>
            <p:ph idx="1"/>
          </p:nvPr>
        </p:nvSpPr>
        <p:spPr>
          <a:xfrm>
            <a:off x="152400" y="1018398"/>
            <a:ext cx="8812088" cy="2698634"/>
          </a:xfrm>
        </p:spPr>
        <p:txBody>
          <a:bodyPr>
            <a:normAutofit fontScale="92500" lnSpcReduction="10000"/>
          </a:bodyPr>
          <a:lstStyle/>
          <a:p>
            <a:r>
              <a:rPr lang="en-US" altLang="zh-CN" sz="2400" dirty="0"/>
              <a:t>Each process sees a continuous virtual address space with size 2</a:t>
            </a:r>
            <a:r>
              <a:rPr lang="en-US" altLang="zh-CN" sz="2400" baseline="30000" dirty="0"/>
              <a:t>N</a:t>
            </a:r>
            <a:r>
              <a:rPr lang="en-US" altLang="zh-CN" sz="2400" dirty="0"/>
              <a:t> Bytes (N=16, 32, 64…)</a:t>
            </a:r>
          </a:p>
          <a:p>
            <a:pPr lvl="1"/>
            <a:r>
              <a:rPr lang="en-US" altLang="zh-CN" sz="2000" dirty="0"/>
              <a:t>Part of the address range is user-space, accessible by both user processes and OS kernel</a:t>
            </a:r>
          </a:p>
          <a:p>
            <a:pPr lvl="1"/>
            <a:r>
              <a:rPr lang="en-US" altLang="zh-CN" sz="2000" dirty="0"/>
              <a:t>Part of the address range is kernel-space, accessible by the OS kernel</a:t>
            </a:r>
          </a:p>
          <a:p>
            <a:pPr lvl="1"/>
            <a:r>
              <a:rPr lang="en-US" altLang="zh-CN" sz="2000" dirty="0"/>
              <a:t>Right fig shows the Linux address space of 2</a:t>
            </a:r>
            <a:r>
              <a:rPr lang="en-US" altLang="zh-CN" sz="2000" baseline="30000" dirty="0"/>
              <a:t>32</a:t>
            </a:r>
            <a:r>
              <a:rPr lang="en-US" altLang="zh-CN" sz="2000" dirty="0"/>
              <a:t> Bytes on a 32-bit computer.</a:t>
            </a:r>
          </a:p>
          <a:p>
            <a:r>
              <a:rPr lang="en-US" altLang="zh-CN" sz="2400" dirty="0"/>
              <a:t>Security isolation: user processes should not be able to access kernel-space.</a:t>
            </a:r>
            <a:endParaRPr lang="zh-CN" altLang="en-US" sz="2400" b="1" dirty="0"/>
          </a:p>
        </p:txBody>
      </p:sp>
      <p:pic>
        <p:nvPicPr>
          <p:cNvPr id="5" name="Picture 4">
            <a:extLst>
              <a:ext uri="{FF2B5EF4-FFF2-40B4-BE49-F238E27FC236}">
                <a16:creationId xmlns:a16="http://schemas.microsoft.com/office/drawing/2014/main" id="{84D0D6BF-4F36-4B99-9F08-5265B53C47C6}"/>
              </a:ext>
            </a:extLst>
          </p:cNvPr>
          <p:cNvPicPr>
            <a:picLocks noChangeAspect="1"/>
          </p:cNvPicPr>
          <p:nvPr/>
        </p:nvPicPr>
        <p:blipFill>
          <a:blip r:embed="rId3"/>
          <a:stretch>
            <a:fillRect/>
          </a:stretch>
        </p:blipFill>
        <p:spPr>
          <a:xfrm>
            <a:off x="5580112" y="3300387"/>
            <a:ext cx="2834925" cy="3486192"/>
          </a:xfrm>
          <a:prstGeom prst="rect">
            <a:avLst/>
          </a:prstGeom>
        </p:spPr>
      </p:pic>
      <p:sp>
        <p:nvSpPr>
          <p:cNvPr id="6" name="Slide Number Placeholder 5"/>
          <p:cNvSpPr>
            <a:spLocks noGrp="1"/>
          </p:cNvSpPr>
          <p:nvPr>
            <p:ph type="sldNum" sz="quarter" idx="4"/>
          </p:nvPr>
        </p:nvSpPr>
        <p:spPr/>
        <p:txBody>
          <a:bodyPr/>
          <a:lstStyle/>
          <a:p>
            <a:fld id="{37A80A60-093F-4BCA-AE36-E5BEF79E0B3D}" type="slidenum">
              <a:rPr lang="en-US" smtClean="0"/>
              <a:pPr/>
              <a:t>10</a:t>
            </a:fld>
            <a:endParaRPr lang="en-US" dirty="0"/>
          </a:p>
        </p:txBody>
      </p:sp>
    </p:spTree>
    <p:extLst>
      <p:ext uri="{BB962C8B-B14F-4D97-AF65-F5344CB8AC3E}">
        <p14:creationId xmlns:p14="http://schemas.microsoft.com/office/powerpoint/2010/main" val="277681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D107E-6304-411F-BAE8-1CD1F8A88510}"/>
              </a:ext>
            </a:extLst>
          </p:cNvPr>
          <p:cNvSpPr>
            <a:spLocks noGrp="1"/>
          </p:cNvSpPr>
          <p:nvPr>
            <p:ph type="title"/>
          </p:nvPr>
        </p:nvSpPr>
        <p:spPr/>
        <p:txBody>
          <a:bodyPr/>
          <a:lstStyle/>
          <a:p>
            <a:r>
              <a:rPr lang="en-US" altLang="zh-CN" dirty="0"/>
              <a:t>Meltdown Lab Tasks</a:t>
            </a:r>
            <a:endParaRPr lang="zh-CN" altLang="en-US" dirty="0"/>
          </a:p>
        </p:txBody>
      </p:sp>
      <p:sp>
        <p:nvSpPr>
          <p:cNvPr id="3" name="内容占位符 2">
            <a:extLst>
              <a:ext uri="{FF2B5EF4-FFF2-40B4-BE49-F238E27FC236}">
                <a16:creationId xmlns:a16="http://schemas.microsoft.com/office/drawing/2014/main" id="{807CD225-6C54-4B6B-8488-E66D7E58330D}"/>
              </a:ext>
            </a:extLst>
          </p:cNvPr>
          <p:cNvSpPr>
            <a:spLocks noGrp="1"/>
          </p:cNvSpPr>
          <p:nvPr>
            <p:ph idx="1"/>
          </p:nvPr>
        </p:nvSpPr>
        <p:spPr/>
        <p:txBody>
          <a:bodyPr>
            <a:normAutofit fontScale="85000" lnSpcReduction="20000"/>
          </a:bodyPr>
          <a:lstStyle/>
          <a:p>
            <a:r>
              <a:rPr lang="en-US" altLang="zh-CN" dirty="0"/>
              <a:t>Tasks 1 and 2: Side Channel Attacks via CPU Caches</a:t>
            </a:r>
          </a:p>
          <a:p>
            <a:pPr lvl="1"/>
            <a:r>
              <a:rPr lang="en-US" altLang="zh-CN" dirty="0"/>
              <a:t>Task 1: Reading from Cache versus from Memory</a:t>
            </a:r>
          </a:p>
          <a:p>
            <a:pPr lvl="1"/>
            <a:r>
              <a:rPr lang="en-US" altLang="zh-CN" dirty="0"/>
              <a:t>Task 2: Using Cache as a Side Channel</a:t>
            </a:r>
          </a:p>
          <a:p>
            <a:r>
              <a:rPr lang="en-US" altLang="zh-CN" dirty="0"/>
              <a:t>Tasks 3-5: Preparation for the Meltdown Attack</a:t>
            </a:r>
          </a:p>
          <a:p>
            <a:pPr lvl="1"/>
            <a:r>
              <a:rPr lang="en-US" altLang="zh-CN" dirty="0"/>
              <a:t>Task 3: Place Secret Data in Kernel Space</a:t>
            </a:r>
          </a:p>
          <a:p>
            <a:pPr lvl="1"/>
            <a:r>
              <a:rPr lang="en-US" altLang="zh-CN" dirty="0"/>
              <a:t>Task 4: Access Kernel Memory from User Space</a:t>
            </a:r>
          </a:p>
          <a:p>
            <a:pPr lvl="1"/>
            <a:r>
              <a:rPr lang="en-US" altLang="zh-CN" dirty="0"/>
              <a:t>Task 5: Handle Error/Exceptions in C</a:t>
            </a:r>
          </a:p>
          <a:p>
            <a:r>
              <a:rPr lang="en-US" altLang="zh-CN" dirty="0"/>
              <a:t>Task 6: Out-of-Order Execution by CPU</a:t>
            </a:r>
          </a:p>
          <a:p>
            <a:r>
              <a:rPr lang="en-US" altLang="zh-CN" dirty="0"/>
              <a:t>Task 7: The Basic Meltdown Attack</a:t>
            </a:r>
          </a:p>
          <a:p>
            <a:pPr lvl="1"/>
            <a:r>
              <a:rPr lang="en-US" altLang="zh-CN" dirty="0"/>
              <a:t>Task 7.1: A Naive Approach</a:t>
            </a:r>
          </a:p>
          <a:p>
            <a:pPr lvl="1"/>
            <a:r>
              <a:rPr lang="en-US" altLang="zh-CN" dirty="0"/>
              <a:t>Task 7.2: Improve the Attack by Getting the Secret Data Cached</a:t>
            </a:r>
          </a:p>
          <a:p>
            <a:pPr lvl="1"/>
            <a:r>
              <a:rPr lang="en-US" altLang="zh-CN" dirty="0"/>
              <a:t>Task 7.3: Using Assembly Code to Trigger Meltdown</a:t>
            </a:r>
          </a:p>
          <a:p>
            <a:r>
              <a:rPr lang="en-US" altLang="zh-CN" dirty="0"/>
              <a:t>Task 8: Make the Attack More Practical</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11</a:t>
            </a:fld>
            <a:endParaRPr lang="en-US" dirty="0"/>
          </a:p>
        </p:txBody>
      </p:sp>
    </p:spTree>
    <p:extLst>
      <p:ext uri="{BB962C8B-B14F-4D97-AF65-F5344CB8AC3E}">
        <p14:creationId xmlns:p14="http://schemas.microsoft.com/office/powerpoint/2010/main" val="83441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D03CEC-63F7-4DBD-838B-41AE0D3CC4E9}"/>
              </a:ext>
            </a:extLst>
          </p:cNvPr>
          <p:cNvSpPr>
            <a:spLocks noGrp="1"/>
          </p:cNvSpPr>
          <p:nvPr>
            <p:ph type="title"/>
          </p:nvPr>
        </p:nvSpPr>
        <p:spPr/>
        <p:txBody>
          <a:bodyPr>
            <a:normAutofit fontScale="90000"/>
          </a:bodyPr>
          <a:lstStyle/>
          <a:p>
            <a:r>
              <a:rPr lang="en-US" altLang="zh-CN" dirty="0"/>
              <a:t>Task 1: Reading from Cache versus from Memory</a:t>
            </a:r>
            <a:endParaRPr lang="zh-CN" altLang="en-US" dirty="0"/>
          </a:p>
        </p:txBody>
      </p:sp>
      <p:pic>
        <p:nvPicPr>
          <p:cNvPr id="5" name="内容占位符 4">
            <a:extLst>
              <a:ext uri="{FF2B5EF4-FFF2-40B4-BE49-F238E27FC236}">
                <a16:creationId xmlns:a16="http://schemas.microsoft.com/office/drawing/2014/main" id="{4B1F4FD9-0E11-4B78-B8A8-920DAF5D94FB}"/>
              </a:ext>
            </a:extLst>
          </p:cNvPr>
          <p:cNvPicPr>
            <a:picLocks noGrp="1" noChangeAspect="1"/>
          </p:cNvPicPr>
          <p:nvPr>
            <p:ph idx="1"/>
          </p:nvPr>
        </p:nvPicPr>
        <p:blipFill>
          <a:blip r:embed="rId3" cstate="print"/>
          <a:stretch>
            <a:fillRect/>
          </a:stretch>
        </p:blipFill>
        <p:spPr>
          <a:xfrm>
            <a:off x="201628" y="1556792"/>
            <a:ext cx="6084168" cy="4793587"/>
          </a:xfrm>
          <a:prstGeom prst="rect">
            <a:avLst/>
          </a:prstGeom>
        </p:spPr>
      </p:pic>
      <p:sp>
        <p:nvSpPr>
          <p:cNvPr id="6" name="内容占位符 2">
            <a:extLst>
              <a:ext uri="{FF2B5EF4-FFF2-40B4-BE49-F238E27FC236}">
                <a16:creationId xmlns:a16="http://schemas.microsoft.com/office/drawing/2014/main" id="{DE8D3C85-A683-4C6D-B3D2-FA37D1A83FC8}"/>
              </a:ext>
            </a:extLst>
          </p:cNvPr>
          <p:cNvSpPr txBox="1">
            <a:spLocks/>
          </p:cNvSpPr>
          <p:nvPr/>
        </p:nvSpPr>
        <p:spPr>
          <a:xfrm>
            <a:off x="6299176" y="1285860"/>
            <a:ext cx="2692424" cy="5419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CN" altLang="en-US" dirty="0"/>
          </a:p>
        </p:txBody>
      </p:sp>
      <p:sp>
        <p:nvSpPr>
          <p:cNvPr id="7" name="矩形 6">
            <a:extLst>
              <a:ext uri="{FF2B5EF4-FFF2-40B4-BE49-F238E27FC236}">
                <a16:creationId xmlns:a16="http://schemas.microsoft.com/office/drawing/2014/main" id="{BB2C8AED-0278-42A4-B5D1-F76A947F3502}"/>
              </a:ext>
            </a:extLst>
          </p:cNvPr>
          <p:cNvSpPr/>
          <p:nvPr/>
        </p:nvSpPr>
        <p:spPr>
          <a:xfrm>
            <a:off x="345644" y="4240576"/>
            <a:ext cx="2736304" cy="5524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5C20B38-BBC4-43D7-8950-22399230C85E}"/>
              </a:ext>
            </a:extLst>
          </p:cNvPr>
          <p:cNvSpPr/>
          <p:nvPr/>
        </p:nvSpPr>
        <p:spPr>
          <a:xfrm>
            <a:off x="489660" y="5395191"/>
            <a:ext cx="2016224" cy="1785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F5B564E5-70CC-493F-881D-5CF14C278345}"/>
              </a:ext>
            </a:extLst>
          </p:cNvPr>
          <p:cNvSpPr txBox="1">
            <a:spLocks/>
          </p:cNvSpPr>
          <p:nvPr/>
        </p:nvSpPr>
        <p:spPr>
          <a:xfrm>
            <a:off x="6156176" y="1285860"/>
            <a:ext cx="3123456" cy="54197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Access 2 elements of array[] to bring them into cache</a:t>
            </a:r>
          </a:p>
          <a:p>
            <a:r>
              <a:rPr lang="en-US" altLang="zh-CN" dirty="0"/>
              <a:t>Subsequent accesses to these elements will be cache hits and will be much faster</a:t>
            </a:r>
            <a:endParaRPr lang="zh-CN" altLang="en-US" dirty="0"/>
          </a:p>
        </p:txBody>
      </p:sp>
      <p:sp>
        <p:nvSpPr>
          <p:cNvPr id="3" name="矩形 2">
            <a:extLst>
              <a:ext uri="{FF2B5EF4-FFF2-40B4-BE49-F238E27FC236}">
                <a16:creationId xmlns:a16="http://schemas.microsoft.com/office/drawing/2014/main" id="{9D601A38-8C46-487C-8030-7CA7231FA358}"/>
              </a:ext>
            </a:extLst>
          </p:cNvPr>
          <p:cNvSpPr/>
          <p:nvPr/>
        </p:nvSpPr>
        <p:spPr>
          <a:xfrm>
            <a:off x="1829006" y="6350379"/>
            <a:ext cx="2502024" cy="369332"/>
          </a:xfrm>
          <a:prstGeom prst="rect">
            <a:avLst/>
          </a:prstGeom>
        </p:spPr>
        <p:txBody>
          <a:bodyPr wrap="square">
            <a:spAutoFit/>
          </a:bodyPr>
          <a:lstStyle/>
          <a:p>
            <a:r>
              <a:rPr lang="en-US" altLang="zh-CN" dirty="0"/>
              <a:t>Listing 1: </a:t>
            </a:r>
            <a:r>
              <a:rPr lang="en-US" altLang="zh-CN" dirty="0" err="1"/>
              <a:t>CacheTime.c</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12</a:t>
            </a:fld>
            <a:endParaRPr lang="en-US" dirty="0"/>
          </a:p>
        </p:txBody>
      </p:sp>
    </p:spTree>
    <p:extLst>
      <p:ext uri="{BB962C8B-B14F-4D97-AF65-F5344CB8AC3E}">
        <p14:creationId xmlns:p14="http://schemas.microsoft.com/office/powerpoint/2010/main" val="124742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D03CEC-63F7-4DBD-838B-41AE0D3CC4E9}"/>
              </a:ext>
            </a:extLst>
          </p:cNvPr>
          <p:cNvSpPr>
            <a:spLocks noGrp="1"/>
          </p:cNvSpPr>
          <p:nvPr>
            <p:ph type="title"/>
          </p:nvPr>
        </p:nvSpPr>
        <p:spPr/>
        <p:txBody>
          <a:bodyPr/>
          <a:lstStyle/>
          <a:p>
            <a:r>
              <a:rPr lang="en-US" altLang="zh-CN" dirty="0"/>
              <a:t>array[] in memory and cache</a:t>
            </a:r>
            <a:endParaRPr lang="zh-CN" altLang="en-US" dirty="0"/>
          </a:p>
        </p:txBody>
      </p:sp>
      <p:pic>
        <p:nvPicPr>
          <p:cNvPr id="4" name="图片 3">
            <a:extLst>
              <a:ext uri="{FF2B5EF4-FFF2-40B4-BE49-F238E27FC236}">
                <a16:creationId xmlns:a16="http://schemas.microsoft.com/office/drawing/2014/main" id="{3D8FD4C6-0AE2-4916-B9ED-C02E2C22B598}"/>
              </a:ext>
            </a:extLst>
          </p:cNvPr>
          <p:cNvPicPr>
            <a:picLocks noChangeAspect="1"/>
          </p:cNvPicPr>
          <p:nvPr/>
        </p:nvPicPr>
        <p:blipFill>
          <a:blip r:embed="rId3" cstate="print"/>
          <a:stretch>
            <a:fillRect/>
          </a:stretch>
        </p:blipFill>
        <p:spPr>
          <a:xfrm>
            <a:off x="939788" y="1237621"/>
            <a:ext cx="6705600" cy="2028825"/>
          </a:xfrm>
          <a:prstGeom prst="rect">
            <a:avLst/>
          </a:prstGeom>
        </p:spPr>
      </p:pic>
      <p:sp>
        <p:nvSpPr>
          <p:cNvPr id="6" name="内容占位符 2">
            <a:extLst>
              <a:ext uri="{FF2B5EF4-FFF2-40B4-BE49-F238E27FC236}">
                <a16:creationId xmlns:a16="http://schemas.microsoft.com/office/drawing/2014/main" id="{DE8D3C85-A683-4C6D-B3D2-FA37D1A83FC8}"/>
              </a:ext>
            </a:extLst>
          </p:cNvPr>
          <p:cNvSpPr txBox="1">
            <a:spLocks/>
          </p:cNvSpPr>
          <p:nvPr/>
        </p:nvSpPr>
        <p:spPr>
          <a:xfrm>
            <a:off x="6299176" y="1285860"/>
            <a:ext cx="2692424" cy="5419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CN" altLang="en-US" dirty="0"/>
          </a:p>
        </p:txBody>
      </p:sp>
      <p:sp>
        <p:nvSpPr>
          <p:cNvPr id="9" name="内容占位符 2">
            <a:extLst>
              <a:ext uri="{FF2B5EF4-FFF2-40B4-BE49-F238E27FC236}">
                <a16:creationId xmlns:a16="http://schemas.microsoft.com/office/drawing/2014/main" id="{3B4E5478-4FB0-4AEC-8C37-78B69102F4A6}"/>
              </a:ext>
            </a:extLst>
          </p:cNvPr>
          <p:cNvSpPr txBox="1">
            <a:spLocks/>
          </p:cNvSpPr>
          <p:nvPr/>
        </p:nvSpPr>
        <p:spPr>
          <a:xfrm>
            <a:off x="0" y="3429000"/>
            <a:ext cx="9036496" cy="32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Each memory page is 4KB (STEP=4096 Bytes). </a:t>
            </a:r>
          </a:p>
          <a:p>
            <a:r>
              <a:rPr lang="en-US" altLang="zh-CN" dirty="0"/>
              <a:t>Each cache block is 64 Bytes</a:t>
            </a:r>
          </a:p>
          <a:p>
            <a:r>
              <a:rPr lang="en-US" altLang="zh-CN" dirty="0"/>
              <a:t>array[] contains 10 pages (40KB) of 1-Byte elements, each page has starting address of 0*4096, 1*4096, …., 9*4096. </a:t>
            </a:r>
            <a:endParaRPr lang="zh-CN" altLang="en-US" dirty="0"/>
          </a:p>
        </p:txBody>
      </p:sp>
      <p:sp>
        <p:nvSpPr>
          <p:cNvPr id="3" name="Slide Number Placeholder 2"/>
          <p:cNvSpPr>
            <a:spLocks noGrp="1"/>
          </p:cNvSpPr>
          <p:nvPr>
            <p:ph type="sldNum" sz="quarter" idx="4"/>
          </p:nvPr>
        </p:nvSpPr>
        <p:spPr/>
        <p:txBody>
          <a:bodyPr/>
          <a:lstStyle/>
          <a:p>
            <a:fld id="{37A80A60-093F-4BCA-AE36-E5BEF79E0B3D}" type="slidenum">
              <a:rPr lang="en-US" smtClean="0"/>
              <a:pPr/>
              <a:t>13</a:t>
            </a:fld>
            <a:endParaRPr lang="en-US" dirty="0"/>
          </a:p>
        </p:txBody>
      </p:sp>
    </p:spTree>
    <p:extLst>
      <p:ext uri="{BB962C8B-B14F-4D97-AF65-F5344CB8AC3E}">
        <p14:creationId xmlns:p14="http://schemas.microsoft.com/office/powerpoint/2010/main" val="301618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D8D6F-0D1F-4E94-93CC-071DBC2470C8}"/>
              </a:ext>
            </a:extLst>
          </p:cNvPr>
          <p:cNvSpPr>
            <a:spLocks noGrp="1"/>
          </p:cNvSpPr>
          <p:nvPr>
            <p:ph type="title"/>
          </p:nvPr>
        </p:nvSpPr>
        <p:spPr/>
        <p:txBody>
          <a:bodyPr>
            <a:normAutofit/>
          </a:bodyPr>
          <a:lstStyle/>
          <a:p>
            <a:r>
              <a:rPr lang="en-US" altLang="zh-CN" dirty="0"/>
              <a:t>Task 2: Using Cache as a Side Channel</a:t>
            </a:r>
          </a:p>
        </p:txBody>
      </p:sp>
      <p:sp>
        <p:nvSpPr>
          <p:cNvPr id="3" name="内容占位符 2">
            <a:extLst>
              <a:ext uri="{FF2B5EF4-FFF2-40B4-BE49-F238E27FC236}">
                <a16:creationId xmlns:a16="http://schemas.microsoft.com/office/drawing/2014/main" id="{E7A52683-7502-4BCE-8A39-E3D8029EE40B}"/>
              </a:ext>
            </a:extLst>
          </p:cNvPr>
          <p:cNvSpPr>
            <a:spLocks noGrp="1"/>
          </p:cNvSpPr>
          <p:nvPr>
            <p:ph idx="1"/>
          </p:nvPr>
        </p:nvSpPr>
        <p:spPr>
          <a:xfrm>
            <a:off x="152400" y="3717032"/>
            <a:ext cx="8839200" cy="2988568"/>
          </a:xfrm>
        </p:spPr>
        <p:txBody>
          <a:bodyPr>
            <a:normAutofit fontScale="85000" lnSpcReduction="20000"/>
          </a:bodyPr>
          <a:lstStyle/>
          <a:p>
            <a:r>
              <a:rPr lang="en-US" altLang="zh-CN" dirty="0"/>
              <a:t>1. FLUSH the entire array from the cache to make sure the array is not cached. </a:t>
            </a:r>
          </a:p>
          <a:p>
            <a:r>
              <a:rPr lang="en-US" altLang="zh-CN" dirty="0"/>
              <a:t>2. Invoke the victim function, which accesses one of the array elements based on the value of the secret. This action causes the corresponding array element to be cached. </a:t>
            </a:r>
          </a:p>
          <a:p>
            <a:r>
              <a:rPr lang="en-US" altLang="zh-CN" dirty="0"/>
              <a:t>3. RELOAD the entire array, and measure the time it takes to reload each element. Loading element corresponding to the secret element will be a cache hit, and be much faster.</a:t>
            </a:r>
          </a:p>
        </p:txBody>
      </p:sp>
      <p:pic>
        <p:nvPicPr>
          <p:cNvPr id="4" name="图片 3">
            <a:extLst>
              <a:ext uri="{FF2B5EF4-FFF2-40B4-BE49-F238E27FC236}">
                <a16:creationId xmlns:a16="http://schemas.microsoft.com/office/drawing/2014/main" id="{4317E729-E7DD-40E3-927B-E5F97795478D}"/>
              </a:ext>
            </a:extLst>
          </p:cNvPr>
          <p:cNvPicPr>
            <a:picLocks noChangeAspect="1"/>
          </p:cNvPicPr>
          <p:nvPr/>
        </p:nvPicPr>
        <p:blipFill>
          <a:blip r:embed="rId2" cstate="print"/>
          <a:stretch>
            <a:fillRect/>
          </a:stretch>
        </p:blipFill>
        <p:spPr>
          <a:xfrm>
            <a:off x="1228725" y="1124744"/>
            <a:ext cx="6686550" cy="2524125"/>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14</a:t>
            </a:fld>
            <a:endParaRPr lang="en-US" dirty="0"/>
          </a:p>
        </p:txBody>
      </p:sp>
    </p:spTree>
    <p:extLst>
      <p:ext uri="{BB962C8B-B14F-4D97-AF65-F5344CB8AC3E}">
        <p14:creationId xmlns:p14="http://schemas.microsoft.com/office/powerpoint/2010/main" val="78344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4A9F4-DEA8-4E0F-8BC4-1F7822C97F55}"/>
              </a:ext>
            </a:extLst>
          </p:cNvPr>
          <p:cNvSpPr>
            <a:spLocks noGrp="1"/>
          </p:cNvSpPr>
          <p:nvPr>
            <p:ph type="title"/>
          </p:nvPr>
        </p:nvSpPr>
        <p:spPr/>
        <p:txBody>
          <a:bodyPr/>
          <a:lstStyle/>
          <a:p>
            <a:r>
              <a:rPr lang="en-US" altLang="zh-CN" dirty="0"/>
              <a:t>Listing 2: </a:t>
            </a:r>
            <a:r>
              <a:rPr lang="en-US" altLang="zh-CN" dirty="0" err="1"/>
              <a:t>FlushReload.c</a:t>
            </a:r>
            <a:endParaRPr lang="zh-CN" altLang="en-US" dirty="0"/>
          </a:p>
        </p:txBody>
      </p:sp>
      <p:sp>
        <p:nvSpPr>
          <p:cNvPr id="3" name="内容占位符 2">
            <a:extLst>
              <a:ext uri="{FF2B5EF4-FFF2-40B4-BE49-F238E27FC236}">
                <a16:creationId xmlns:a16="http://schemas.microsoft.com/office/drawing/2014/main" id="{4F063401-E082-4050-8FF5-DCB6D45690B3}"/>
              </a:ext>
            </a:extLst>
          </p:cNvPr>
          <p:cNvSpPr>
            <a:spLocks noGrp="1"/>
          </p:cNvSpPr>
          <p:nvPr>
            <p:ph idx="1"/>
          </p:nvPr>
        </p:nvSpPr>
        <p:spPr>
          <a:xfrm>
            <a:off x="152400" y="4569128"/>
            <a:ext cx="8839200" cy="2136472"/>
          </a:xfrm>
        </p:spPr>
        <p:txBody>
          <a:bodyPr>
            <a:normAutofit/>
          </a:bodyPr>
          <a:lstStyle/>
          <a:p>
            <a:endParaRPr lang="zh-CN" altLang="en-US" dirty="0"/>
          </a:p>
        </p:txBody>
      </p:sp>
      <p:pic>
        <p:nvPicPr>
          <p:cNvPr id="5" name="图片 4">
            <a:extLst>
              <a:ext uri="{FF2B5EF4-FFF2-40B4-BE49-F238E27FC236}">
                <a16:creationId xmlns:a16="http://schemas.microsoft.com/office/drawing/2014/main" id="{711B6725-0CFE-4764-A3B8-BA0E9FB3E11D}"/>
              </a:ext>
            </a:extLst>
          </p:cNvPr>
          <p:cNvPicPr>
            <a:picLocks noChangeAspect="1"/>
          </p:cNvPicPr>
          <p:nvPr/>
        </p:nvPicPr>
        <p:blipFill>
          <a:blip r:embed="rId3" cstate="print"/>
          <a:stretch>
            <a:fillRect/>
          </a:stretch>
        </p:blipFill>
        <p:spPr>
          <a:xfrm>
            <a:off x="88843" y="1124744"/>
            <a:ext cx="4483157" cy="2255721"/>
          </a:xfrm>
          <a:prstGeom prst="rect">
            <a:avLst/>
          </a:prstGeom>
        </p:spPr>
      </p:pic>
      <p:pic>
        <p:nvPicPr>
          <p:cNvPr id="6" name="图片 5">
            <a:extLst>
              <a:ext uri="{FF2B5EF4-FFF2-40B4-BE49-F238E27FC236}">
                <a16:creationId xmlns:a16="http://schemas.microsoft.com/office/drawing/2014/main" id="{DE310F6E-B274-4D42-9F55-9BA8CFA73BF6}"/>
              </a:ext>
            </a:extLst>
          </p:cNvPr>
          <p:cNvPicPr>
            <a:picLocks noChangeAspect="1"/>
          </p:cNvPicPr>
          <p:nvPr/>
        </p:nvPicPr>
        <p:blipFill>
          <a:blip r:embed="rId4" cstate="print"/>
          <a:stretch>
            <a:fillRect/>
          </a:stretch>
        </p:blipFill>
        <p:spPr>
          <a:xfrm>
            <a:off x="4680679" y="1124744"/>
            <a:ext cx="4421314" cy="3396779"/>
          </a:xfrm>
          <a:prstGeom prst="rect">
            <a:avLst/>
          </a:prstGeom>
        </p:spPr>
      </p:pic>
      <p:pic>
        <p:nvPicPr>
          <p:cNvPr id="7" name="图片 6">
            <a:extLst>
              <a:ext uri="{FF2B5EF4-FFF2-40B4-BE49-F238E27FC236}">
                <a16:creationId xmlns:a16="http://schemas.microsoft.com/office/drawing/2014/main" id="{55AC059A-6AB5-4AD8-8A6F-38F3D8F59787}"/>
              </a:ext>
            </a:extLst>
          </p:cNvPr>
          <p:cNvPicPr>
            <a:picLocks noChangeAspect="1"/>
          </p:cNvPicPr>
          <p:nvPr/>
        </p:nvPicPr>
        <p:blipFill>
          <a:blip r:embed="rId5" cstate="print"/>
          <a:stretch>
            <a:fillRect/>
          </a:stretch>
        </p:blipFill>
        <p:spPr>
          <a:xfrm>
            <a:off x="96731" y="3384090"/>
            <a:ext cx="4483157" cy="1185038"/>
          </a:xfrm>
          <a:prstGeom prst="rect">
            <a:avLst/>
          </a:prstGeom>
        </p:spPr>
      </p:pic>
      <p:sp>
        <p:nvSpPr>
          <p:cNvPr id="13" name="Rectangle 12">
            <a:extLst>
              <a:ext uri="{FF2B5EF4-FFF2-40B4-BE49-F238E27FC236}">
                <a16:creationId xmlns:a16="http://schemas.microsoft.com/office/drawing/2014/main" id="{B34E6572-A497-44CF-9400-598FBE58287D}"/>
              </a:ext>
            </a:extLst>
          </p:cNvPr>
          <p:cNvSpPr/>
          <p:nvPr/>
        </p:nvSpPr>
        <p:spPr>
          <a:xfrm>
            <a:off x="1590033" y="5229200"/>
            <a:ext cx="1548631"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FLUSH</a:t>
            </a:r>
          </a:p>
          <a:p>
            <a:pPr algn="ctr"/>
            <a:r>
              <a:rPr lang="en-US" sz="2000" dirty="0"/>
              <a:t>Flush the </a:t>
            </a:r>
          </a:p>
          <a:p>
            <a:pPr algn="ctr"/>
            <a:r>
              <a:rPr lang="en-US" sz="2000" dirty="0"/>
              <a:t>CPU Cache</a:t>
            </a:r>
          </a:p>
        </p:txBody>
      </p:sp>
      <p:sp>
        <p:nvSpPr>
          <p:cNvPr id="14" name="Rectangle 13">
            <a:extLst>
              <a:ext uri="{FF2B5EF4-FFF2-40B4-BE49-F238E27FC236}">
                <a16:creationId xmlns:a16="http://schemas.microsoft.com/office/drawing/2014/main" id="{E1B8DA0C-770D-4044-8283-189AAE098351}"/>
              </a:ext>
            </a:extLst>
          </p:cNvPr>
          <p:cNvSpPr/>
          <p:nvPr/>
        </p:nvSpPr>
        <p:spPr>
          <a:xfrm>
            <a:off x="6003493" y="5247240"/>
            <a:ext cx="1683676"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RELOAD</a:t>
            </a:r>
          </a:p>
          <a:p>
            <a:pPr algn="ctr"/>
            <a:r>
              <a:rPr lang="en-US" sz="2000" dirty="0"/>
              <a:t>Check which one is in the cache</a:t>
            </a:r>
          </a:p>
        </p:txBody>
      </p:sp>
      <p:sp>
        <p:nvSpPr>
          <p:cNvPr id="15" name="Rectangle 14">
            <a:extLst>
              <a:ext uri="{FF2B5EF4-FFF2-40B4-BE49-F238E27FC236}">
                <a16:creationId xmlns:a16="http://schemas.microsoft.com/office/drawing/2014/main" id="{BD304F86-06CD-4883-AC8E-2D61DDB6ACBE}"/>
              </a:ext>
            </a:extLst>
          </p:cNvPr>
          <p:cNvSpPr/>
          <p:nvPr/>
        </p:nvSpPr>
        <p:spPr>
          <a:xfrm>
            <a:off x="3853592" y="5247240"/>
            <a:ext cx="1436815"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Invoke</a:t>
            </a:r>
          </a:p>
          <a:p>
            <a:pPr algn="ctr"/>
            <a:r>
              <a:rPr lang="en-US" sz="2000" dirty="0"/>
              <a:t>victim() w</a:t>
            </a:r>
          </a:p>
          <a:p>
            <a:pPr algn="ctr"/>
            <a:r>
              <a:rPr lang="en-US" sz="2000" dirty="0"/>
              <a:t>secret=94</a:t>
            </a:r>
          </a:p>
        </p:txBody>
      </p:sp>
      <p:sp>
        <p:nvSpPr>
          <p:cNvPr id="16" name="Right Arrow 12">
            <a:extLst>
              <a:ext uri="{FF2B5EF4-FFF2-40B4-BE49-F238E27FC236}">
                <a16:creationId xmlns:a16="http://schemas.microsoft.com/office/drawing/2014/main" id="{1C462F86-FEF2-471A-8F6B-BA819307C0A1}"/>
              </a:ext>
            </a:extLst>
          </p:cNvPr>
          <p:cNvSpPr/>
          <p:nvPr/>
        </p:nvSpPr>
        <p:spPr>
          <a:xfrm>
            <a:off x="3292838" y="5612539"/>
            <a:ext cx="414978" cy="3619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3">
            <a:extLst>
              <a:ext uri="{FF2B5EF4-FFF2-40B4-BE49-F238E27FC236}">
                <a16:creationId xmlns:a16="http://schemas.microsoft.com/office/drawing/2014/main" id="{0A9AE9D5-C75E-4AC0-9B32-81516A2D5764}"/>
              </a:ext>
            </a:extLst>
          </p:cNvPr>
          <p:cNvSpPr/>
          <p:nvPr/>
        </p:nvSpPr>
        <p:spPr>
          <a:xfrm>
            <a:off x="5453873" y="5607880"/>
            <a:ext cx="414978" cy="3619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37A80A60-093F-4BCA-AE36-E5BEF79E0B3D}" type="slidenum">
              <a:rPr lang="en-US" smtClean="0"/>
              <a:pPr/>
              <a:t>15</a:t>
            </a:fld>
            <a:endParaRPr lang="en-US" dirty="0"/>
          </a:p>
        </p:txBody>
      </p:sp>
    </p:spTree>
    <p:extLst>
      <p:ext uri="{BB962C8B-B14F-4D97-AF65-F5344CB8AC3E}">
        <p14:creationId xmlns:p14="http://schemas.microsoft.com/office/powerpoint/2010/main" val="382824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65A9F-AD01-4EE3-A441-21217187C764}"/>
              </a:ext>
            </a:extLst>
          </p:cNvPr>
          <p:cNvSpPr>
            <a:spLocks noGrp="1"/>
          </p:cNvSpPr>
          <p:nvPr>
            <p:ph type="title"/>
          </p:nvPr>
        </p:nvSpPr>
        <p:spPr/>
        <p:txBody>
          <a:bodyPr/>
          <a:lstStyle/>
          <a:p>
            <a:r>
              <a:rPr lang="en-US" altLang="zh-CN" dirty="0"/>
              <a:t>Toy Example with DELTA=2</a:t>
            </a:r>
            <a:endParaRPr lang="zh-CN" altLang="en-US" dirty="0"/>
          </a:p>
        </p:txBody>
      </p:sp>
      <p:graphicFrame>
        <p:nvGraphicFramePr>
          <p:cNvPr id="4" name="表格 3">
            <a:extLst>
              <a:ext uri="{FF2B5EF4-FFF2-40B4-BE49-F238E27FC236}">
                <a16:creationId xmlns:a16="http://schemas.microsoft.com/office/drawing/2014/main" id="{0EE82F81-838E-4879-8AFE-C159E8E79D15}"/>
              </a:ext>
            </a:extLst>
          </p:cNvPr>
          <p:cNvGraphicFramePr>
            <a:graphicFrameLocks noGrp="1"/>
          </p:cNvGraphicFramePr>
          <p:nvPr>
            <p:extLst>
              <p:ext uri="{D42A27DB-BD31-4B8C-83A1-F6EECF244321}">
                <p14:modId xmlns:p14="http://schemas.microsoft.com/office/powerpoint/2010/main" val="3827425129"/>
              </p:ext>
            </p:extLst>
          </p:nvPr>
        </p:nvGraphicFramePr>
        <p:xfrm>
          <a:off x="1691680" y="4624805"/>
          <a:ext cx="6399667" cy="1854200"/>
        </p:xfrm>
        <a:graphic>
          <a:graphicData uri="http://schemas.openxmlformats.org/drawingml/2006/table">
            <a:tbl>
              <a:tblPr firstRow="1" bandRow="1">
                <a:tableStyleId>{5940675A-B579-460E-94D1-54222C63F5DA}</a:tableStyleId>
              </a:tblPr>
              <a:tblGrid>
                <a:gridCol w="924353">
                  <a:extLst>
                    <a:ext uri="{9D8B030D-6E8A-4147-A177-3AD203B41FA5}">
                      <a16:colId xmlns:a16="http://schemas.microsoft.com/office/drawing/2014/main" val="1218934724"/>
                    </a:ext>
                  </a:extLst>
                </a:gridCol>
                <a:gridCol w="1139294">
                  <a:extLst>
                    <a:ext uri="{9D8B030D-6E8A-4147-A177-3AD203B41FA5}">
                      <a16:colId xmlns:a16="http://schemas.microsoft.com/office/drawing/2014/main" val="2607708441"/>
                    </a:ext>
                  </a:extLst>
                </a:gridCol>
                <a:gridCol w="1146471">
                  <a:extLst>
                    <a:ext uri="{9D8B030D-6E8A-4147-A177-3AD203B41FA5}">
                      <a16:colId xmlns:a16="http://schemas.microsoft.com/office/drawing/2014/main" val="3546114274"/>
                    </a:ext>
                  </a:extLst>
                </a:gridCol>
                <a:gridCol w="1040303">
                  <a:extLst>
                    <a:ext uri="{9D8B030D-6E8A-4147-A177-3AD203B41FA5}">
                      <a16:colId xmlns:a16="http://schemas.microsoft.com/office/drawing/2014/main" val="1738794987"/>
                    </a:ext>
                  </a:extLst>
                </a:gridCol>
                <a:gridCol w="1074623">
                  <a:extLst>
                    <a:ext uri="{9D8B030D-6E8A-4147-A177-3AD203B41FA5}">
                      <a16:colId xmlns:a16="http://schemas.microsoft.com/office/drawing/2014/main" val="2488843473"/>
                    </a:ext>
                  </a:extLst>
                </a:gridCol>
                <a:gridCol w="1074623">
                  <a:extLst>
                    <a:ext uri="{9D8B030D-6E8A-4147-A177-3AD203B41FA5}">
                      <a16:colId xmlns:a16="http://schemas.microsoft.com/office/drawing/2014/main" val="1244287722"/>
                    </a:ext>
                  </a:extLst>
                </a:gridCol>
              </a:tblGrid>
              <a:tr h="370840">
                <a:tc>
                  <a:txBody>
                    <a:bodyPr/>
                    <a:lstStyle/>
                    <a:p>
                      <a:r>
                        <a:rPr lang="en-US" altLang="zh-CN" sz="1400" dirty="0"/>
                        <a:t>a[0*STEP]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16352740"/>
                  </a:ext>
                </a:extLst>
              </a:tr>
              <a:tr h="370840">
                <a:tc>
                  <a:txBody>
                    <a:bodyPr/>
                    <a:lstStyle/>
                    <a:p>
                      <a:r>
                        <a:rPr lang="en-US" altLang="zh-CN" sz="1400" dirty="0"/>
                        <a:t>a[1*STEP]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74566293"/>
                  </a:ext>
                </a:extLst>
              </a:tr>
              <a:tr h="370840">
                <a:tc>
                  <a:txBody>
                    <a:bodyPr/>
                    <a:lstStyle/>
                    <a:p>
                      <a:r>
                        <a:rPr lang="en-US" altLang="zh-CN" sz="1400" dirty="0">
                          <a:solidFill>
                            <a:schemeClr val="tx1"/>
                          </a:solidFill>
                        </a:rPr>
                        <a:t>a[2*STEP]</a:t>
                      </a:r>
                      <a:endParaRPr lang="zh-CN" altLang="en-US" sz="1400" dirty="0">
                        <a:solidFill>
                          <a:schemeClr val="tx1"/>
                        </a:solidFill>
                      </a:endParaRPr>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mn-lt"/>
                          <a:ea typeface="+mn-ea"/>
                          <a:cs typeface="+mn-cs"/>
                        </a:rPr>
                        <a:t>a[2*STEP+2]</a:t>
                      </a: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943195058"/>
                  </a:ext>
                </a:extLst>
              </a:tr>
              <a:tr h="370840">
                <a:tc>
                  <a:txBody>
                    <a:bodyPr/>
                    <a:lstStyle/>
                    <a:p>
                      <a:r>
                        <a:rPr lang="en-US" altLang="zh-CN" sz="1400" dirty="0"/>
                        <a:t>a[3*STEP]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15420884"/>
                  </a:ext>
                </a:extLst>
              </a:tr>
              <a:tr h="370840">
                <a:tc>
                  <a:txBody>
                    <a:bodyPr/>
                    <a:lstStyle/>
                    <a:p>
                      <a:r>
                        <a:rPr lang="en-US" altLang="zh-CN" sz="1400" dirty="0"/>
                        <a:t>a[4*STEP]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71665177"/>
                  </a:ext>
                </a:extLst>
              </a:tr>
            </a:tbl>
          </a:graphicData>
        </a:graphic>
      </p:graphicFrame>
      <p:sp>
        <p:nvSpPr>
          <p:cNvPr id="5" name="矩形 4">
            <a:extLst>
              <a:ext uri="{FF2B5EF4-FFF2-40B4-BE49-F238E27FC236}">
                <a16:creationId xmlns:a16="http://schemas.microsoft.com/office/drawing/2014/main" id="{C1BD3967-1035-4A26-9593-34F1CB1DCDD3}"/>
              </a:ext>
            </a:extLst>
          </p:cNvPr>
          <p:cNvSpPr/>
          <p:nvPr/>
        </p:nvSpPr>
        <p:spPr>
          <a:xfrm>
            <a:off x="3739384" y="4597350"/>
            <a:ext cx="1192655" cy="188165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140B3C9-EC80-4064-A79B-7ADBCDB41854}"/>
              </a:ext>
            </a:extLst>
          </p:cNvPr>
          <p:cNvSpPr/>
          <p:nvPr/>
        </p:nvSpPr>
        <p:spPr>
          <a:xfrm>
            <a:off x="3769326" y="5347546"/>
            <a:ext cx="2170825" cy="40831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B1F1C63-BABE-4B46-9F75-FA103B1FF26D}"/>
              </a:ext>
            </a:extLst>
          </p:cNvPr>
          <p:cNvSpPr txBox="1"/>
          <p:nvPr/>
        </p:nvSpPr>
        <p:spPr>
          <a:xfrm>
            <a:off x="3363428" y="6516052"/>
            <a:ext cx="1985095" cy="369332"/>
          </a:xfrm>
          <a:prstGeom prst="rect">
            <a:avLst/>
          </a:prstGeom>
          <a:noFill/>
        </p:spPr>
        <p:txBody>
          <a:bodyPr wrap="square" rtlCol="0">
            <a:spAutoFit/>
          </a:bodyPr>
          <a:lstStyle/>
          <a:p>
            <a:r>
              <a:rPr lang="en-US" altLang="zh-CN" dirty="0">
                <a:solidFill>
                  <a:schemeClr val="accent1">
                    <a:lumMod val="75000"/>
                  </a:schemeClr>
                </a:solidFill>
              </a:rPr>
              <a:t>Reloaded Elements</a:t>
            </a:r>
          </a:p>
        </p:txBody>
      </p:sp>
      <p:sp>
        <p:nvSpPr>
          <p:cNvPr id="8" name="文本框 7">
            <a:extLst>
              <a:ext uri="{FF2B5EF4-FFF2-40B4-BE49-F238E27FC236}">
                <a16:creationId xmlns:a16="http://schemas.microsoft.com/office/drawing/2014/main" id="{75C15213-6BC7-40FB-9866-9A891E97A2C7}"/>
              </a:ext>
            </a:extLst>
          </p:cNvPr>
          <p:cNvSpPr txBox="1"/>
          <p:nvPr/>
        </p:nvSpPr>
        <p:spPr>
          <a:xfrm>
            <a:off x="3563888" y="3861256"/>
            <a:ext cx="3163382" cy="646331"/>
          </a:xfrm>
          <a:prstGeom prst="rect">
            <a:avLst/>
          </a:prstGeom>
          <a:noFill/>
        </p:spPr>
        <p:txBody>
          <a:bodyPr wrap="square" rtlCol="0">
            <a:spAutoFit/>
          </a:bodyPr>
          <a:lstStyle/>
          <a:p>
            <a:r>
              <a:rPr lang="en-US" altLang="zh-CN" dirty="0">
                <a:solidFill>
                  <a:srgbClr val="FF0000"/>
                </a:solidFill>
              </a:rPr>
              <a:t>Cache block accessed by victim;</a:t>
            </a:r>
          </a:p>
          <a:p>
            <a:r>
              <a:rPr lang="en-US" altLang="zh-CN" dirty="0">
                <a:solidFill>
                  <a:srgbClr val="FF0000"/>
                </a:solidFill>
              </a:rPr>
              <a:t>Fast reload by attacker</a:t>
            </a:r>
            <a:endParaRPr lang="zh-CN" altLang="en-US" dirty="0">
              <a:solidFill>
                <a:srgbClr val="FF0000"/>
              </a:solidFill>
            </a:endParaRPr>
          </a:p>
        </p:txBody>
      </p:sp>
      <p:cxnSp>
        <p:nvCxnSpPr>
          <p:cNvPr id="10" name="直接箭头连接符 9">
            <a:extLst>
              <a:ext uri="{FF2B5EF4-FFF2-40B4-BE49-F238E27FC236}">
                <a16:creationId xmlns:a16="http://schemas.microsoft.com/office/drawing/2014/main" id="{2EE34C01-A793-48AC-82F3-F78E0473E7E1}"/>
              </a:ext>
            </a:extLst>
          </p:cNvPr>
          <p:cNvCxnSpPr>
            <a:cxnSpLocks/>
          </p:cNvCxnSpPr>
          <p:nvPr/>
        </p:nvCxnSpPr>
        <p:spPr>
          <a:xfrm>
            <a:off x="5004048" y="4480789"/>
            <a:ext cx="0" cy="822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BD7A6F6C-1472-47FD-8801-111AF9319ADE}"/>
              </a:ext>
            </a:extLst>
          </p:cNvPr>
          <p:cNvSpPr/>
          <p:nvPr/>
        </p:nvSpPr>
        <p:spPr>
          <a:xfrm>
            <a:off x="1691680" y="4597351"/>
            <a:ext cx="2077646" cy="408313"/>
          </a:xfrm>
          <a:prstGeom prst="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1" name="Straight Arrow Connector 10">
            <a:extLst>
              <a:ext uri="{FF2B5EF4-FFF2-40B4-BE49-F238E27FC236}">
                <a16:creationId xmlns:a16="http://schemas.microsoft.com/office/drawing/2014/main" id="{ED65F9C9-9535-4AD6-852A-BA2B406E78D3}"/>
              </a:ext>
            </a:extLst>
          </p:cNvPr>
          <p:cNvCxnSpPr>
            <a:cxnSpLocks/>
          </p:cNvCxnSpPr>
          <p:nvPr/>
        </p:nvCxnSpPr>
        <p:spPr>
          <a:xfrm flipH="1" flipV="1">
            <a:off x="2627784" y="4255469"/>
            <a:ext cx="112830" cy="3693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Content Placeholder 2">
            <a:extLst>
              <a:ext uri="{FF2B5EF4-FFF2-40B4-BE49-F238E27FC236}">
                <a16:creationId xmlns:a16="http://schemas.microsoft.com/office/drawing/2014/main" id="{5B1C9CDB-30F8-4FCB-9DA4-5CAF089D8A54}"/>
              </a:ext>
            </a:extLst>
          </p:cNvPr>
          <p:cNvSpPr>
            <a:spLocks noGrp="1"/>
          </p:cNvSpPr>
          <p:nvPr>
            <p:ph idx="1"/>
          </p:nvPr>
        </p:nvSpPr>
        <p:spPr>
          <a:xfrm>
            <a:off x="152399" y="992507"/>
            <a:ext cx="8884093" cy="3084565"/>
          </a:xfrm>
        </p:spPr>
        <p:txBody>
          <a:bodyPr>
            <a:normAutofit fontScale="85000" lnSpcReduction="20000"/>
          </a:bodyPr>
          <a:lstStyle/>
          <a:p>
            <a:r>
              <a:rPr lang="en-US" dirty="0"/>
              <a:t>Since a[0] may be accidentally brought into cache before the attack, due to due to cache </a:t>
            </a:r>
            <a:r>
              <a:rPr lang="en-US" dirty="0" err="1"/>
              <a:t>prefetch</a:t>
            </a:r>
            <a:r>
              <a:rPr lang="en-SE" dirty="0"/>
              <a:t>,</a:t>
            </a:r>
            <a:r>
              <a:rPr lang="en-US" dirty="0"/>
              <a:t> when some other program accesses variables in adjacent memory addresses smaller than &amp;a[0], we use array[k*STEP+ DELTA] for all k values </a:t>
            </a:r>
          </a:p>
          <a:p>
            <a:pPr lvl="1"/>
            <a:r>
              <a:rPr lang="en-US" dirty="0"/>
              <a:t>DELTA=2 in table below; DELTA=1024 in Listing 2.</a:t>
            </a:r>
          </a:p>
          <a:p>
            <a:pPr lvl="1"/>
            <a:r>
              <a:rPr lang="en-US" dirty="0"/>
              <a:t>a[0*STEP] to a[0*STEP+DELTA] act as a safety buffer to absorb accidental accesses by other programs so they do not affect the attack.</a:t>
            </a:r>
          </a:p>
        </p:txBody>
      </p:sp>
      <p:sp>
        <p:nvSpPr>
          <p:cNvPr id="21" name="TextBox 20">
            <a:extLst>
              <a:ext uri="{FF2B5EF4-FFF2-40B4-BE49-F238E27FC236}">
                <a16:creationId xmlns:a16="http://schemas.microsoft.com/office/drawing/2014/main" id="{346DCF3D-8EB8-4BC9-8CD8-CEC163D54706}"/>
              </a:ext>
            </a:extLst>
          </p:cNvPr>
          <p:cNvSpPr txBox="1"/>
          <p:nvPr/>
        </p:nvSpPr>
        <p:spPr>
          <a:xfrm>
            <a:off x="1933683" y="3973667"/>
            <a:ext cx="1388201" cy="369332"/>
          </a:xfrm>
          <a:prstGeom prst="rect">
            <a:avLst/>
          </a:prstGeom>
          <a:noFill/>
        </p:spPr>
        <p:txBody>
          <a:bodyPr wrap="none" rtlCol="0">
            <a:spAutoFit/>
          </a:bodyPr>
          <a:lstStyle/>
          <a:p>
            <a:r>
              <a:rPr lang="en-US" dirty="0"/>
              <a:t>Safety Buffer</a:t>
            </a:r>
            <a:endParaRPr lang="en-SE" dirty="0"/>
          </a:p>
        </p:txBody>
      </p:sp>
      <p:sp>
        <p:nvSpPr>
          <p:cNvPr id="3" name="Slide Number Placeholder 2"/>
          <p:cNvSpPr>
            <a:spLocks noGrp="1"/>
          </p:cNvSpPr>
          <p:nvPr>
            <p:ph type="sldNum" sz="quarter" idx="4"/>
          </p:nvPr>
        </p:nvSpPr>
        <p:spPr/>
        <p:txBody>
          <a:bodyPr/>
          <a:lstStyle/>
          <a:p>
            <a:fld id="{37A80A60-093F-4BCA-AE36-E5BEF79E0B3D}" type="slidenum">
              <a:rPr lang="en-US" smtClean="0"/>
              <a:pPr/>
              <a:t>16</a:t>
            </a:fld>
            <a:endParaRPr lang="en-US" dirty="0"/>
          </a:p>
        </p:txBody>
      </p:sp>
    </p:spTree>
    <p:extLst>
      <p:ext uri="{BB962C8B-B14F-4D97-AF65-F5344CB8AC3E}">
        <p14:creationId xmlns:p14="http://schemas.microsoft.com/office/powerpoint/2010/main" val="374302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08469-3E27-4423-9E22-E9007458B473}"/>
              </a:ext>
            </a:extLst>
          </p:cNvPr>
          <p:cNvSpPr>
            <a:spLocks noGrp="1"/>
          </p:cNvSpPr>
          <p:nvPr>
            <p:ph type="title"/>
          </p:nvPr>
        </p:nvSpPr>
        <p:spPr>
          <a:xfrm>
            <a:off x="5253000" y="71422"/>
            <a:ext cx="3890999" cy="1143000"/>
          </a:xfrm>
        </p:spPr>
        <p:txBody>
          <a:bodyPr>
            <a:noAutofit/>
          </a:bodyPr>
          <a:lstStyle/>
          <a:p>
            <a:r>
              <a:rPr lang="en-US" altLang="zh-CN" sz="3200" dirty="0"/>
              <a:t>Task 3: Place Secret Data in Kernel Space</a:t>
            </a:r>
            <a:endParaRPr lang="zh-CN" altLang="en-US" sz="3200" dirty="0"/>
          </a:p>
        </p:txBody>
      </p:sp>
      <p:sp>
        <p:nvSpPr>
          <p:cNvPr id="3" name="内容占位符 2">
            <a:extLst>
              <a:ext uri="{FF2B5EF4-FFF2-40B4-BE49-F238E27FC236}">
                <a16:creationId xmlns:a16="http://schemas.microsoft.com/office/drawing/2014/main" id="{325DB9DC-1B94-48C6-B287-BA53E0D5FF43}"/>
              </a:ext>
            </a:extLst>
          </p:cNvPr>
          <p:cNvSpPr>
            <a:spLocks noGrp="1"/>
          </p:cNvSpPr>
          <p:nvPr>
            <p:ph idx="1"/>
          </p:nvPr>
        </p:nvSpPr>
        <p:spPr>
          <a:xfrm>
            <a:off x="152400" y="1285860"/>
            <a:ext cx="3123456" cy="5419740"/>
          </a:xfrm>
        </p:spPr>
        <p:txBody>
          <a:bodyPr/>
          <a:lstStyle/>
          <a:p>
            <a:endParaRPr lang="zh-CN" altLang="en-US" dirty="0"/>
          </a:p>
        </p:txBody>
      </p:sp>
      <p:pic>
        <p:nvPicPr>
          <p:cNvPr id="4" name="图片 3">
            <a:extLst>
              <a:ext uri="{FF2B5EF4-FFF2-40B4-BE49-F238E27FC236}">
                <a16:creationId xmlns:a16="http://schemas.microsoft.com/office/drawing/2014/main" id="{2AE8B560-4F78-4D4A-976C-6250309EDD9C}"/>
              </a:ext>
            </a:extLst>
          </p:cNvPr>
          <p:cNvPicPr>
            <a:picLocks noChangeAspect="1"/>
          </p:cNvPicPr>
          <p:nvPr/>
        </p:nvPicPr>
        <p:blipFill>
          <a:blip r:embed="rId2" cstate="print"/>
          <a:stretch>
            <a:fillRect/>
          </a:stretch>
        </p:blipFill>
        <p:spPr>
          <a:xfrm>
            <a:off x="31296" y="1"/>
            <a:ext cx="5221705" cy="6858000"/>
          </a:xfrm>
          <a:prstGeom prst="rect">
            <a:avLst/>
          </a:prstGeom>
        </p:spPr>
      </p:pic>
      <p:pic>
        <p:nvPicPr>
          <p:cNvPr id="5" name="图片 4">
            <a:extLst>
              <a:ext uri="{FF2B5EF4-FFF2-40B4-BE49-F238E27FC236}">
                <a16:creationId xmlns:a16="http://schemas.microsoft.com/office/drawing/2014/main" id="{BD05D38B-79F7-4C48-822F-A708AF974DCE}"/>
              </a:ext>
            </a:extLst>
          </p:cNvPr>
          <p:cNvPicPr>
            <a:picLocks noChangeAspect="1"/>
          </p:cNvPicPr>
          <p:nvPr/>
        </p:nvPicPr>
        <p:blipFill>
          <a:blip r:embed="rId3" cstate="print"/>
          <a:stretch>
            <a:fillRect/>
          </a:stretch>
        </p:blipFill>
        <p:spPr>
          <a:xfrm>
            <a:off x="4644008" y="5464778"/>
            <a:ext cx="4032448" cy="1321800"/>
          </a:xfrm>
          <a:prstGeom prst="rect">
            <a:avLst/>
          </a:prstGeom>
        </p:spPr>
      </p:pic>
      <p:sp>
        <p:nvSpPr>
          <p:cNvPr id="6" name="内容占位符 2">
            <a:extLst>
              <a:ext uri="{FF2B5EF4-FFF2-40B4-BE49-F238E27FC236}">
                <a16:creationId xmlns:a16="http://schemas.microsoft.com/office/drawing/2014/main" id="{3D59FDE6-8F31-45D0-A55E-060E03A80C90}"/>
              </a:ext>
            </a:extLst>
          </p:cNvPr>
          <p:cNvSpPr txBox="1">
            <a:spLocks/>
          </p:cNvSpPr>
          <p:nvPr/>
        </p:nvSpPr>
        <p:spPr>
          <a:xfrm>
            <a:off x="5284296" y="1124744"/>
            <a:ext cx="3707303" cy="42484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Listing 3: </a:t>
            </a:r>
            <a:r>
              <a:rPr lang="en-US" altLang="zh-CN" dirty="0" err="1"/>
              <a:t>MeltdownKernel.c</a:t>
            </a:r>
            <a:endParaRPr lang="en-US" altLang="zh-CN" dirty="0"/>
          </a:p>
          <a:p>
            <a:r>
              <a:rPr lang="en-US" altLang="zh-CN" dirty="0"/>
              <a:t>Line 1: saves the address of the secret data into the kernel message buffer ()</a:t>
            </a:r>
          </a:p>
          <a:p>
            <a:r>
              <a:rPr lang="en-US" altLang="zh-CN" dirty="0"/>
              <a:t>Use the secret once to bring it into cache</a:t>
            </a:r>
          </a:p>
          <a:p>
            <a:r>
              <a:rPr lang="en-US" altLang="zh-CN" dirty="0"/>
              <a:t>Line 3: create a data entry /proc/</a:t>
            </a:r>
            <a:r>
              <a:rPr lang="en-US" altLang="zh-CN" dirty="0" err="1"/>
              <a:t>secret_data</a:t>
            </a:r>
            <a:r>
              <a:rPr lang="en-US" altLang="zh-CN" dirty="0"/>
              <a:t>. When a user-level program reads from this entry, the read proc() function in the kernel module will be invoked, inside which, the secret variable will be loaded (Line 1) and thus be cached by the CPU</a:t>
            </a:r>
            <a:endParaRPr lang="zh-CN" altLang="en-US" dirty="0"/>
          </a:p>
        </p:txBody>
      </p:sp>
      <p:sp>
        <p:nvSpPr>
          <p:cNvPr id="7" name="Slide Number Placeholder 6"/>
          <p:cNvSpPr>
            <a:spLocks noGrp="1"/>
          </p:cNvSpPr>
          <p:nvPr>
            <p:ph type="sldNum" sz="quarter" idx="4"/>
          </p:nvPr>
        </p:nvSpPr>
        <p:spPr/>
        <p:txBody>
          <a:bodyPr/>
          <a:lstStyle/>
          <a:p>
            <a:fld id="{37A80A60-093F-4BCA-AE36-E5BEF79E0B3D}" type="slidenum">
              <a:rPr lang="en-US" smtClean="0"/>
              <a:pPr/>
              <a:t>17</a:t>
            </a:fld>
            <a:endParaRPr lang="en-US" dirty="0"/>
          </a:p>
        </p:txBody>
      </p:sp>
    </p:spTree>
    <p:extLst>
      <p:ext uri="{BB962C8B-B14F-4D97-AF65-F5344CB8AC3E}">
        <p14:creationId xmlns:p14="http://schemas.microsoft.com/office/powerpoint/2010/main" val="428190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0448B3-C47D-47E6-BED4-71F0B04F90FF}"/>
              </a:ext>
            </a:extLst>
          </p:cNvPr>
          <p:cNvSpPr>
            <a:spLocks noGrp="1"/>
          </p:cNvSpPr>
          <p:nvPr>
            <p:ph type="title"/>
          </p:nvPr>
        </p:nvSpPr>
        <p:spPr/>
        <p:txBody>
          <a:bodyPr/>
          <a:lstStyle/>
          <a:p>
            <a:r>
              <a:rPr lang="en-US" altLang="zh-CN" dirty="0"/>
              <a:t>Finding the Secret Data Address</a:t>
            </a:r>
            <a:endParaRPr lang="zh-CN" altLang="en-US" dirty="0"/>
          </a:p>
        </p:txBody>
      </p:sp>
      <p:sp>
        <p:nvSpPr>
          <p:cNvPr id="3" name="内容占位符 2">
            <a:extLst>
              <a:ext uri="{FF2B5EF4-FFF2-40B4-BE49-F238E27FC236}">
                <a16:creationId xmlns:a16="http://schemas.microsoft.com/office/drawing/2014/main" id="{0042EB24-6F29-4386-8A28-70C738158613}"/>
              </a:ext>
            </a:extLst>
          </p:cNvPr>
          <p:cNvSpPr>
            <a:spLocks noGrp="1"/>
          </p:cNvSpPr>
          <p:nvPr>
            <p:ph idx="1"/>
          </p:nvPr>
        </p:nvSpPr>
        <p:spPr/>
        <p:txBody>
          <a:bodyPr/>
          <a:lstStyle/>
          <a:p>
            <a:r>
              <a:rPr lang="en-US" altLang="zh-CN" dirty="0"/>
              <a:t>After compilation, use the </a:t>
            </a:r>
            <a:r>
              <a:rPr lang="en-US" altLang="zh-CN" dirty="0" err="1"/>
              <a:t>insmod</a:t>
            </a:r>
            <a:r>
              <a:rPr lang="en-US" altLang="zh-CN" dirty="0"/>
              <a:t> command to install the kernel module, then use the </a:t>
            </a:r>
            <a:r>
              <a:rPr lang="en-US" altLang="zh-CN" dirty="0" err="1"/>
              <a:t>dmesg</a:t>
            </a:r>
            <a:r>
              <a:rPr lang="en-US" altLang="zh-CN" dirty="0"/>
              <a:t> command to find the secret data’s address from the kernel message buffer. </a:t>
            </a:r>
          </a:p>
          <a:p>
            <a:pPr lvl="1"/>
            <a:r>
              <a:rPr lang="en-US" altLang="zh-CN" dirty="0"/>
              <a:t>In real Meltdown attacks, attackers have to figure out a way to get the address, or they have to guess.</a:t>
            </a:r>
            <a:endParaRPr lang="zh-CN" altLang="en-US" dirty="0"/>
          </a:p>
        </p:txBody>
      </p:sp>
      <p:pic>
        <p:nvPicPr>
          <p:cNvPr id="4" name="图片 3">
            <a:extLst>
              <a:ext uri="{FF2B5EF4-FFF2-40B4-BE49-F238E27FC236}">
                <a16:creationId xmlns:a16="http://schemas.microsoft.com/office/drawing/2014/main" id="{53656A49-40F8-4E12-B147-FD4916D5D8B0}"/>
              </a:ext>
            </a:extLst>
          </p:cNvPr>
          <p:cNvPicPr>
            <a:picLocks noChangeAspect="1"/>
          </p:cNvPicPr>
          <p:nvPr/>
        </p:nvPicPr>
        <p:blipFill>
          <a:blip r:embed="rId2" cstate="print"/>
          <a:stretch>
            <a:fillRect/>
          </a:stretch>
        </p:blipFill>
        <p:spPr>
          <a:xfrm>
            <a:off x="539552" y="4437112"/>
            <a:ext cx="8246631" cy="1872208"/>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18</a:t>
            </a:fld>
            <a:endParaRPr lang="en-US" dirty="0"/>
          </a:p>
        </p:txBody>
      </p:sp>
    </p:spTree>
    <p:extLst>
      <p:ext uri="{BB962C8B-B14F-4D97-AF65-F5344CB8AC3E}">
        <p14:creationId xmlns:p14="http://schemas.microsoft.com/office/powerpoint/2010/main" val="13589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E501D0-9BD4-49EB-BFB8-8B67AEFDE5E4}"/>
              </a:ext>
            </a:extLst>
          </p:cNvPr>
          <p:cNvSpPr>
            <a:spLocks noGrp="1"/>
          </p:cNvSpPr>
          <p:nvPr>
            <p:ph type="title"/>
          </p:nvPr>
        </p:nvSpPr>
        <p:spPr/>
        <p:txBody>
          <a:bodyPr>
            <a:normAutofit fontScale="90000"/>
          </a:bodyPr>
          <a:lstStyle/>
          <a:p>
            <a:r>
              <a:rPr lang="en-US" altLang="zh-CN" dirty="0"/>
              <a:t>Task 4: Access Kernel Memory from User Space</a:t>
            </a:r>
            <a:endParaRPr lang="zh-CN" altLang="en-US" dirty="0"/>
          </a:p>
        </p:txBody>
      </p:sp>
      <p:sp>
        <p:nvSpPr>
          <p:cNvPr id="3" name="内容占位符 2">
            <a:extLst>
              <a:ext uri="{FF2B5EF4-FFF2-40B4-BE49-F238E27FC236}">
                <a16:creationId xmlns:a16="http://schemas.microsoft.com/office/drawing/2014/main" id="{C6B9FA06-6D0F-42AA-BC0A-7CEB2517D210}"/>
              </a:ext>
            </a:extLst>
          </p:cNvPr>
          <p:cNvSpPr>
            <a:spLocks noGrp="1"/>
          </p:cNvSpPr>
          <p:nvPr>
            <p:ph idx="1"/>
          </p:nvPr>
        </p:nvSpPr>
        <p:spPr>
          <a:xfrm>
            <a:off x="152400" y="4005064"/>
            <a:ext cx="8839200" cy="2700536"/>
          </a:xfrm>
        </p:spPr>
        <p:txBody>
          <a:bodyPr/>
          <a:lstStyle/>
          <a:p>
            <a:r>
              <a:rPr lang="en-US" altLang="zh-CN" dirty="0"/>
              <a:t>This program will crash, since you </a:t>
            </a:r>
            <a:r>
              <a:rPr lang="en-US" altLang="zh-CN"/>
              <a:t>are illegally </a:t>
            </a:r>
            <a:r>
              <a:rPr lang="en-US" altLang="zh-CN" dirty="0"/>
              <a:t>trying to access kernel memory from user space</a:t>
            </a:r>
            <a:endParaRPr lang="zh-CN" altLang="en-US" dirty="0"/>
          </a:p>
        </p:txBody>
      </p:sp>
      <p:pic>
        <p:nvPicPr>
          <p:cNvPr id="4" name="图片 3">
            <a:extLst>
              <a:ext uri="{FF2B5EF4-FFF2-40B4-BE49-F238E27FC236}">
                <a16:creationId xmlns:a16="http://schemas.microsoft.com/office/drawing/2014/main" id="{B93B65FB-3984-4FB4-9752-7536B1D3726C}"/>
              </a:ext>
            </a:extLst>
          </p:cNvPr>
          <p:cNvPicPr>
            <a:picLocks noChangeAspect="1"/>
          </p:cNvPicPr>
          <p:nvPr/>
        </p:nvPicPr>
        <p:blipFill>
          <a:blip r:embed="rId2" cstate="print"/>
          <a:stretch>
            <a:fillRect/>
          </a:stretch>
        </p:blipFill>
        <p:spPr>
          <a:xfrm>
            <a:off x="1079105" y="1815562"/>
            <a:ext cx="6985790" cy="2016224"/>
          </a:xfrm>
          <a:prstGeom prst="rect">
            <a:avLst/>
          </a:prstGeom>
        </p:spPr>
      </p:pic>
      <p:sp>
        <p:nvSpPr>
          <p:cNvPr id="5" name="矩形 4">
            <a:extLst>
              <a:ext uri="{FF2B5EF4-FFF2-40B4-BE49-F238E27FC236}">
                <a16:creationId xmlns:a16="http://schemas.microsoft.com/office/drawing/2014/main" id="{9D8D737D-AD6F-42E9-ADB6-0B3C0F29BF27}"/>
              </a:ext>
            </a:extLst>
          </p:cNvPr>
          <p:cNvSpPr/>
          <p:nvPr/>
        </p:nvSpPr>
        <p:spPr>
          <a:xfrm>
            <a:off x="5868144" y="2347347"/>
            <a:ext cx="1656185"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对话气泡: 矩形 5">
            <a:extLst>
              <a:ext uri="{FF2B5EF4-FFF2-40B4-BE49-F238E27FC236}">
                <a16:creationId xmlns:a16="http://schemas.microsoft.com/office/drawing/2014/main" id="{1710D925-3FBD-4F3C-98A1-FC9CC44DEE7B}"/>
              </a:ext>
            </a:extLst>
          </p:cNvPr>
          <p:cNvSpPr/>
          <p:nvPr/>
        </p:nvSpPr>
        <p:spPr>
          <a:xfrm>
            <a:off x="6516216" y="1320357"/>
            <a:ext cx="2160240" cy="990410"/>
          </a:xfrm>
          <a:prstGeom prst="wedgeRectCallout">
            <a:avLst>
              <a:gd name="adj1" fmla="val -35034"/>
              <a:gd name="adj2" fmla="val 59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Replace this address with the address obtained from Task 3</a:t>
            </a:r>
            <a:endParaRPr lang="zh-CN" altLang="en-US" dirty="0"/>
          </a:p>
        </p:txBody>
      </p:sp>
      <p:sp>
        <p:nvSpPr>
          <p:cNvPr id="7" name="Slide Number Placeholder 6"/>
          <p:cNvSpPr>
            <a:spLocks noGrp="1"/>
          </p:cNvSpPr>
          <p:nvPr>
            <p:ph type="sldNum" sz="quarter" idx="4"/>
          </p:nvPr>
        </p:nvSpPr>
        <p:spPr/>
        <p:txBody>
          <a:bodyPr/>
          <a:lstStyle/>
          <a:p>
            <a:fld id="{37A80A60-093F-4BCA-AE36-E5BEF79E0B3D}" type="slidenum">
              <a:rPr lang="en-US" smtClean="0"/>
              <a:pPr/>
              <a:t>19</a:t>
            </a:fld>
            <a:endParaRPr lang="en-US" dirty="0"/>
          </a:p>
        </p:txBody>
      </p:sp>
    </p:spTree>
    <p:extLst>
      <p:ext uri="{BB962C8B-B14F-4D97-AF65-F5344CB8AC3E}">
        <p14:creationId xmlns:p14="http://schemas.microsoft.com/office/powerpoint/2010/main" val="74316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242"/>
            <a:ext cx="8839200" cy="1143000"/>
          </a:xfrm>
        </p:spPr>
        <p:txBody>
          <a:bodyPr/>
          <a:lstStyle/>
          <a:p>
            <a:r>
              <a:rPr lang="en-US" dirty="0"/>
              <a:t>An Example of Side Channel Analysis</a:t>
            </a:r>
          </a:p>
        </p:txBody>
      </p:sp>
      <p:graphicFrame>
        <p:nvGraphicFramePr>
          <p:cNvPr id="4" name="Table 3"/>
          <p:cNvGraphicFramePr>
            <a:graphicFrameLocks noGrp="1"/>
          </p:cNvGraphicFramePr>
          <p:nvPr/>
        </p:nvGraphicFramePr>
        <p:xfrm>
          <a:off x="2047570" y="3740111"/>
          <a:ext cx="5048861" cy="289560"/>
        </p:xfrm>
        <a:graphic>
          <a:graphicData uri="http://schemas.openxmlformats.org/drawingml/2006/table">
            <a:tbl>
              <a:tblPr/>
              <a:tblGrid>
                <a:gridCol w="1687754">
                  <a:extLst>
                    <a:ext uri="{9D8B030D-6E8A-4147-A177-3AD203B41FA5}">
                      <a16:colId xmlns:a16="http://schemas.microsoft.com/office/drawing/2014/main" val="20000"/>
                    </a:ext>
                  </a:extLst>
                </a:gridCol>
                <a:gridCol w="1640434">
                  <a:extLst>
                    <a:ext uri="{9D8B030D-6E8A-4147-A177-3AD203B41FA5}">
                      <a16:colId xmlns:a16="http://schemas.microsoft.com/office/drawing/2014/main" val="20001"/>
                    </a:ext>
                  </a:extLst>
                </a:gridCol>
                <a:gridCol w="1720673">
                  <a:extLst>
                    <a:ext uri="{9D8B030D-6E8A-4147-A177-3AD203B41FA5}">
                      <a16:colId xmlns:a16="http://schemas.microsoft.com/office/drawing/2014/main" val="20002"/>
                    </a:ext>
                  </a:extLst>
                </a:gridCol>
              </a:tblGrid>
              <a:tr h="281940">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descr="Machine generated alternative text:&#10;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808" y="941381"/>
            <a:ext cx="1319064" cy="1822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chine generated alternative tex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44" y="890989"/>
            <a:ext cx="1308923" cy="18227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38" y="941382"/>
            <a:ext cx="1319064" cy="1822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645612" y="1120184"/>
            <a:ext cx="825638" cy="1340715"/>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451661" y="980728"/>
              <a:ext cx="1424595" cy="1656184"/>
            </p14:xfrm>
          </p:contentPart>
        </mc:Choice>
        <mc:Fallback xmlns="">
          <p:pic>
            <p:nvPicPr>
              <p:cNvPr id="6" name="Ink 5"/>
              <p:cNvPicPr/>
              <p:nvPr/>
            </p:nvPicPr>
            <p:blipFill>
              <a:blip r:embed="rId6"/>
              <a:stretch>
                <a:fillRect/>
              </a:stretch>
            </p:blipFill>
            <p:spPr>
              <a:xfrm>
                <a:off x="5433665" y="962730"/>
                <a:ext cx="1460228" cy="1691820"/>
              </a:xfrm>
              <a:prstGeom prst="rect">
                <a:avLst/>
              </a:prstGeom>
            </p:spPr>
          </p:pic>
        </mc:Fallback>
      </mc:AlternateContent>
      <p:sp>
        <p:nvSpPr>
          <p:cNvPr id="9" name="Google Shape;95;p14">
            <a:extLst>
              <a:ext uri="{FF2B5EF4-FFF2-40B4-BE49-F238E27FC236}">
                <a16:creationId xmlns:a16="http://schemas.microsoft.com/office/drawing/2014/main" id="{0F9E5659-7BA0-4987-A773-B412150ADE88}"/>
              </a:ext>
            </a:extLst>
          </p:cNvPr>
          <p:cNvSpPr txBox="1">
            <a:spLocks noGrp="1"/>
          </p:cNvSpPr>
          <p:nvPr>
            <p:ph type="body" idx="1"/>
          </p:nvPr>
        </p:nvSpPr>
        <p:spPr>
          <a:xfrm>
            <a:off x="74267" y="2650050"/>
            <a:ext cx="8995466" cy="4093913"/>
          </a:xfrm>
          <a:prstGeom prst="rect">
            <a:avLst/>
          </a:prstGeom>
        </p:spPr>
        <p:txBody>
          <a:bodyPr spcFirstLastPara="1" vert="horz" wrap="square" lIns="68569" tIns="34275" rIns="68569" bIns="34275" rtlCol="0" anchor="t" anchorCtr="0">
            <a:normAutofit fontScale="92500"/>
          </a:bodyPr>
          <a:lstStyle/>
          <a:p>
            <a:pPr indent="-304800">
              <a:lnSpc>
                <a:spcPct val="120000"/>
              </a:lnSpc>
              <a:spcBef>
                <a:spcPts val="750"/>
              </a:spcBef>
              <a:buSzPts val="2800"/>
            </a:pPr>
            <a:r>
              <a:rPr lang="en-US" sz="2400" dirty="0"/>
              <a:t>Outside of the room: 3 light bulbs. Inside of the room: 3 light switches</a:t>
            </a:r>
          </a:p>
          <a:p>
            <a:pPr indent="-304800">
              <a:lnSpc>
                <a:spcPct val="120000"/>
              </a:lnSpc>
              <a:spcBef>
                <a:spcPts val="750"/>
              </a:spcBef>
              <a:buSzPts val="2800"/>
            </a:pPr>
            <a:r>
              <a:rPr lang="en-US" sz="2400" dirty="0"/>
              <a:t>Q: Can you determine which light bulb is connected to which switch, by going into the room once and playing with the switches and then come out to check the lights?</a:t>
            </a:r>
          </a:p>
          <a:p>
            <a:pPr indent="-304800">
              <a:lnSpc>
                <a:spcPct val="120000"/>
              </a:lnSpc>
              <a:spcBef>
                <a:spcPts val="750"/>
              </a:spcBef>
              <a:buSzPts val="2800"/>
            </a:pPr>
            <a:r>
              <a:rPr lang="en-US" sz="2400" dirty="0"/>
              <a:t>A: Yes. Initially all switches are off. Turn on switch 1, wait for 10 min, then turn on switch 2, and immediately come out. </a:t>
            </a:r>
          </a:p>
          <a:p>
            <a:pPr lvl="1" indent="-304800">
              <a:lnSpc>
                <a:spcPct val="120000"/>
              </a:lnSpc>
              <a:spcBef>
                <a:spcPts val="750"/>
              </a:spcBef>
              <a:buSzPts val="2800"/>
            </a:pPr>
            <a:r>
              <a:rPr lang="en-US" sz="1800" dirty="0"/>
              <a:t>The light bulb that is lit and warm is connected to Switch 1; </a:t>
            </a:r>
          </a:p>
          <a:p>
            <a:pPr lvl="1" indent="-304800">
              <a:lnSpc>
                <a:spcPct val="120000"/>
              </a:lnSpc>
              <a:spcBef>
                <a:spcPts val="750"/>
              </a:spcBef>
              <a:buSzPts val="2800"/>
            </a:pPr>
            <a:r>
              <a:rPr lang="en-US" sz="1800" dirty="0"/>
              <a:t>The light bulb that is lit and cold is connected to Switch 2; </a:t>
            </a:r>
          </a:p>
          <a:p>
            <a:pPr lvl="1" indent="-304800">
              <a:lnSpc>
                <a:spcPct val="120000"/>
              </a:lnSpc>
              <a:spcBef>
                <a:spcPts val="750"/>
              </a:spcBef>
              <a:buSzPts val="2800"/>
            </a:pPr>
            <a:r>
              <a:rPr lang="en-US" sz="1800" dirty="0"/>
              <a:t>The light bulb that is not lit is connected to Switch 3; </a:t>
            </a:r>
            <a:endParaRPr sz="1800" dirty="0"/>
          </a:p>
        </p:txBody>
      </p:sp>
      <p:sp>
        <p:nvSpPr>
          <p:cNvPr id="3" name="TextBox 2">
            <a:extLst>
              <a:ext uri="{FF2B5EF4-FFF2-40B4-BE49-F238E27FC236}">
                <a16:creationId xmlns:a16="http://schemas.microsoft.com/office/drawing/2014/main" id="{AA1FAD46-8BB6-4AE4-BFBD-59F6C0A0EA82}"/>
              </a:ext>
            </a:extLst>
          </p:cNvPr>
          <p:cNvSpPr txBox="1"/>
          <p:nvPr/>
        </p:nvSpPr>
        <p:spPr>
          <a:xfrm>
            <a:off x="7019766" y="1690589"/>
            <a:ext cx="914161" cy="461665"/>
          </a:xfrm>
          <a:prstGeom prst="rect">
            <a:avLst/>
          </a:prstGeom>
          <a:noFill/>
        </p:spPr>
        <p:txBody>
          <a:bodyPr wrap="none" rtlCol="0">
            <a:spAutoFit/>
          </a:bodyPr>
          <a:lstStyle/>
          <a:p>
            <a:r>
              <a:rPr lang="en-US" sz="2400" dirty="0"/>
              <a:t>Room</a:t>
            </a:r>
            <a:endParaRPr lang="en-SE" sz="2400" dirty="0"/>
          </a:p>
        </p:txBody>
      </p:sp>
      <p:sp>
        <p:nvSpPr>
          <p:cNvPr id="7" name="Slide Number Placeholder 6"/>
          <p:cNvSpPr>
            <a:spLocks noGrp="1"/>
          </p:cNvSpPr>
          <p:nvPr>
            <p:ph type="sldNum" sz="quarter" idx="4"/>
          </p:nvPr>
        </p:nvSpPr>
        <p:spPr/>
        <p:txBody>
          <a:bodyPr/>
          <a:lstStyle/>
          <a:p>
            <a:fld id="{37A80A60-093F-4BCA-AE36-E5BEF79E0B3D}" type="slidenum">
              <a:rPr lang="en-US" smtClean="0"/>
              <a:pPr/>
              <a:t>2</a:t>
            </a:fld>
            <a:endParaRPr lang="en-US" dirty="0"/>
          </a:p>
        </p:txBody>
      </p:sp>
    </p:spTree>
    <p:extLst>
      <p:ext uri="{BB962C8B-B14F-4D97-AF65-F5344CB8AC3E}">
        <p14:creationId xmlns:p14="http://schemas.microsoft.com/office/powerpoint/2010/main" val="190271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DD149-EF76-4B32-8AA0-098574D6CA2B}"/>
              </a:ext>
            </a:extLst>
          </p:cNvPr>
          <p:cNvSpPr>
            <a:spLocks noGrp="1"/>
          </p:cNvSpPr>
          <p:nvPr>
            <p:ph type="title"/>
          </p:nvPr>
        </p:nvSpPr>
        <p:spPr/>
        <p:txBody>
          <a:bodyPr/>
          <a:lstStyle/>
          <a:p>
            <a:r>
              <a:rPr lang="en-US" altLang="zh-CN" dirty="0"/>
              <a:t>Task 5: Handle Error/Exceptions in C</a:t>
            </a:r>
            <a:endParaRPr lang="zh-CN" altLang="en-US" dirty="0"/>
          </a:p>
        </p:txBody>
      </p:sp>
      <p:sp>
        <p:nvSpPr>
          <p:cNvPr id="3" name="内容占位符 2">
            <a:extLst>
              <a:ext uri="{FF2B5EF4-FFF2-40B4-BE49-F238E27FC236}">
                <a16:creationId xmlns:a16="http://schemas.microsoft.com/office/drawing/2014/main" id="{FA305FA9-77F5-4C26-99FC-8E486D9557BB}"/>
              </a:ext>
            </a:extLst>
          </p:cNvPr>
          <p:cNvSpPr>
            <a:spLocks noGrp="1"/>
          </p:cNvSpPr>
          <p:nvPr>
            <p:ph idx="1"/>
          </p:nvPr>
        </p:nvSpPr>
        <p:spPr>
          <a:xfrm>
            <a:off x="5299770" y="1052736"/>
            <a:ext cx="3691830" cy="5652864"/>
          </a:xfrm>
        </p:spPr>
        <p:txBody>
          <a:bodyPr>
            <a:normAutofit fontScale="85000" lnSpcReduction="10000"/>
          </a:bodyPr>
          <a:lstStyle/>
          <a:p>
            <a:r>
              <a:rPr lang="en-US" altLang="zh-CN" dirty="0"/>
              <a:t>Instead of crashing, we want to print out a message “"Memory access violation!”</a:t>
            </a:r>
            <a:endParaRPr lang="en-US" dirty="0"/>
          </a:p>
          <a:p>
            <a:r>
              <a:rPr lang="en-US" dirty="0"/>
              <a:t>Listing 4: </a:t>
            </a:r>
            <a:r>
              <a:rPr lang="en-US" dirty="0" err="1"/>
              <a:t>ExceptionHandling.c</a:t>
            </a:r>
            <a:r>
              <a:rPr lang="en-US" dirty="0"/>
              <a:t>: Define our own signal handler to capture the exception raised by accessing kernel memory from user space. </a:t>
            </a:r>
            <a:endParaRPr lang="en-US" altLang="zh-CN" dirty="0"/>
          </a:p>
          <a:p>
            <a:r>
              <a:rPr lang="en-US" dirty="0"/>
              <a:t>(You do not need to understand this code).</a:t>
            </a:r>
            <a:endParaRPr lang="en-SE" dirty="0"/>
          </a:p>
        </p:txBody>
      </p:sp>
      <p:pic>
        <p:nvPicPr>
          <p:cNvPr id="6" name="Picture 5" descr="Screen Clipping">
            <a:extLst>
              <a:ext uri="{FF2B5EF4-FFF2-40B4-BE49-F238E27FC236}">
                <a16:creationId xmlns:a16="http://schemas.microsoft.com/office/drawing/2014/main" id="{66CDD21D-A99B-4159-AC59-745C05417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556792"/>
            <a:ext cx="5265306" cy="3528392"/>
          </a:xfrm>
          <a:prstGeom prst="rect">
            <a:avLst/>
          </a:prstGeom>
        </p:spPr>
      </p:pic>
      <p:sp>
        <p:nvSpPr>
          <p:cNvPr id="4" name="Slide Number Placeholder 3"/>
          <p:cNvSpPr>
            <a:spLocks noGrp="1"/>
          </p:cNvSpPr>
          <p:nvPr>
            <p:ph type="sldNum" sz="quarter" idx="4"/>
          </p:nvPr>
        </p:nvSpPr>
        <p:spPr/>
        <p:txBody>
          <a:bodyPr/>
          <a:lstStyle/>
          <a:p>
            <a:fld id="{37A80A60-093F-4BCA-AE36-E5BEF79E0B3D}" type="slidenum">
              <a:rPr lang="en-US" smtClean="0"/>
              <a:pPr/>
              <a:t>20</a:t>
            </a:fld>
            <a:endParaRPr lang="en-US" dirty="0"/>
          </a:p>
        </p:txBody>
      </p:sp>
    </p:spTree>
    <p:extLst>
      <p:ext uri="{BB962C8B-B14F-4D97-AF65-F5344CB8AC3E}">
        <p14:creationId xmlns:p14="http://schemas.microsoft.com/office/powerpoint/2010/main" val="125870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AE648B-E737-42E3-8D6E-FA6DCAAD6562}"/>
              </a:ext>
            </a:extLst>
          </p:cNvPr>
          <p:cNvSpPr>
            <a:spLocks noGrp="1"/>
          </p:cNvSpPr>
          <p:nvPr>
            <p:ph type="title"/>
          </p:nvPr>
        </p:nvSpPr>
        <p:spPr/>
        <p:txBody>
          <a:bodyPr/>
          <a:lstStyle/>
          <a:p>
            <a:r>
              <a:rPr lang="en-US" altLang="zh-CN" dirty="0"/>
              <a:t>Task 6: Out-of-Order Execution by CPU</a:t>
            </a:r>
            <a:endParaRPr lang="zh-CN" altLang="en-US" dirty="0"/>
          </a:p>
        </p:txBody>
      </p:sp>
      <p:sp>
        <p:nvSpPr>
          <p:cNvPr id="3" name="内容占位符 2">
            <a:extLst>
              <a:ext uri="{FF2B5EF4-FFF2-40B4-BE49-F238E27FC236}">
                <a16:creationId xmlns:a16="http://schemas.microsoft.com/office/drawing/2014/main" id="{BB98C96B-7CD4-47AA-96F2-FBE55EE1B280}"/>
              </a:ext>
            </a:extLst>
          </p:cNvPr>
          <p:cNvSpPr>
            <a:spLocks noGrp="1"/>
          </p:cNvSpPr>
          <p:nvPr>
            <p:ph idx="1"/>
          </p:nvPr>
        </p:nvSpPr>
        <p:spPr>
          <a:xfrm>
            <a:off x="5076056" y="1052736"/>
            <a:ext cx="4067944" cy="5805264"/>
          </a:xfrm>
        </p:spPr>
        <p:txBody>
          <a:bodyPr>
            <a:normAutofit lnSpcReduction="10000"/>
          </a:bodyPr>
          <a:lstStyle/>
          <a:p>
            <a:r>
              <a:rPr lang="en-SE" altLang="zh-CN" sz="2400" dirty="0"/>
              <a:t>Instruction</a:t>
            </a:r>
            <a:r>
              <a:rPr lang="en-US" altLang="zh-CN" sz="2400" dirty="0"/>
              <a:t> 3</a:t>
            </a:r>
            <a:r>
              <a:rPr lang="en-SE" altLang="zh-CN" sz="2400" dirty="0"/>
              <a:t>A: access and l</a:t>
            </a:r>
            <a:r>
              <a:rPr lang="en-US" altLang="zh-CN" sz="2400" dirty="0" err="1"/>
              <a:t>oad</a:t>
            </a:r>
            <a:r>
              <a:rPr lang="en-US" altLang="zh-CN" sz="2400" dirty="0"/>
              <a:t> </a:t>
            </a:r>
            <a:r>
              <a:rPr lang="en-US" altLang="zh-CN" sz="2400" dirty="0" err="1"/>
              <a:t>kernel_data</a:t>
            </a:r>
            <a:r>
              <a:rPr lang="en-SE" altLang="zh-CN" sz="2400" dirty="0"/>
              <a:t> stored at kernel_address</a:t>
            </a:r>
            <a:r>
              <a:rPr lang="en-US" altLang="zh-CN" sz="2400" dirty="0"/>
              <a:t> into cache and then into CPU register</a:t>
            </a:r>
          </a:p>
          <a:p>
            <a:r>
              <a:rPr lang="en-SE" altLang="zh-CN" sz="2400" dirty="0"/>
              <a:t>Instruction 3B: </a:t>
            </a:r>
            <a:r>
              <a:rPr lang="en-US" altLang="zh-CN" sz="2400" dirty="0"/>
              <a:t>check access permission</a:t>
            </a:r>
            <a:r>
              <a:rPr lang="en-SE" altLang="zh-CN" sz="2400" dirty="0"/>
              <a:t> for kernel_address.</a:t>
            </a:r>
          </a:p>
          <a:p>
            <a:r>
              <a:rPr lang="en-US" altLang="zh-CN" sz="2400" dirty="0"/>
              <a:t>Out-of-Order Execution:</a:t>
            </a:r>
            <a:r>
              <a:rPr lang="en-SE" altLang="zh-CN" sz="2400" dirty="0"/>
              <a:t> 3A and 3B </a:t>
            </a:r>
            <a:r>
              <a:rPr lang="en-US" altLang="zh-CN" sz="2400" dirty="0"/>
              <a:t>execute in parallel in the CPU pipeline</a:t>
            </a:r>
            <a:r>
              <a:rPr lang="en-SE" altLang="zh-CN" sz="2400" dirty="0"/>
              <a:t>. I</a:t>
            </a:r>
            <a:r>
              <a:rPr lang="en-US" altLang="zh-CN" sz="2400" dirty="0"/>
              <a:t>f permission check fails, roll back any instructions (</a:t>
            </a:r>
            <a:r>
              <a:rPr lang="en-SE" altLang="zh-CN" sz="2400" dirty="0"/>
              <a:t>Line 3</a:t>
            </a:r>
            <a:r>
              <a:rPr lang="en-US" altLang="zh-CN" sz="2400" dirty="0"/>
              <a:t>) executed after the check</a:t>
            </a:r>
            <a:r>
              <a:rPr lang="en-SE" altLang="zh-CN" sz="2400" dirty="0"/>
              <a:t>.</a:t>
            </a:r>
          </a:p>
          <a:p>
            <a:r>
              <a:rPr lang="en-SE" altLang="zh-CN" sz="2400" dirty="0"/>
              <a:t>(</a:t>
            </a:r>
            <a:r>
              <a:rPr lang="en-GB" altLang="zh-CN" sz="2400" dirty="0"/>
              <a:t>Line 3 already brings </a:t>
            </a:r>
            <a:r>
              <a:rPr lang="en-GB" altLang="zh-CN" sz="2400" dirty="0" err="1"/>
              <a:t>kernel_data</a:t>
            </a:r>
            <a:r>
              <a:rPr lang="en-GB" altLang="zh-CN" sz="2400" dirty="0"/>
              <a:t> into cache, so Line 4 </a:t>
            </a:r>
            <a:r>
              <a:rPr lang="en-SE" altLang="zh-CN" sz="2400" dirty="0"/>
              <a:t>is actually</a:t>
            </a:r>
            <a:r>
              <a:rPr lang="en-GB" altLang="zh-CN" sz="2400" dirty="0"/>
              <a:t> redundant.</a:t>
            </a:r>
            <a:r>
              <a:rPr lang="en-SE" altLang="zh-CN" sz="2400" dirty="0"/>
              <a:t>)</a:t>
            </a:r>
            <a:endParaRPr lang="en-US" altLang="zh-CN" sz="2400" dirty="0"/>
          </a:p>
        </p:txBody>
      </p:sp>
      <p:pic>
        <p:nvPicPr>
          <p:cNvPr id="4" name="图片 3">
            <a:extLst>
              <a:ext uri="{FF2B5EF4-FFF2-40B4-BE49-F238E27FC236}">
                <a16:creationId xmlns:a16="http://schemas.microsoft.com/office/drawing/2014/main" id="{F5BC91CB-A0BD-4A76-A36B-066CEBBC516C}"/>
              </a:ext>
            </a:extLst>
          </p:cNvPr>
          <p:cNvPicPr>
            <a:picLocks noChangeAspect="1"/>
          </p:cNvPicPr>
          <p:nvPr/>
        </p:nvPicPr>
        <p:blipFill>
          <a:blip r:embed="rId3" cstate="print"/>
          <a:stretch>
            <a:fillRect/>
          </a:stretch>
        </p:blipFill>
        <p:spPr>
          <a:xfrm>
            <a:off x="152400" y="1437006"/>
            <a:ext cx="4995664" cy="1110148"/>
          </a:xfrm>
          <a:prstGeom prst="rect">
            <a:avLst/>
          </a:prstGeom>
        </p:spPr>
      </p:pic>
      <p:pic>
        <p:nvPicPr>
          <p:cNvPr id="5" name="图片 4">
            <a:extLst>
              <a:ext uri="{FF2B5EF4-FFF2-40B4-BE49-F238E27FC236}">
                <a16:creationId xmlns:a16="http://schemas.microsoft.com/office/drawing/2014/main" id="{5263FF23-A9BA-4083-BCC8-6FE97CF339DB}"/>
              </a:ext>
            </a:extLst>
          </p:cNvPr>
          <p:cNvPicPr>
            <a:picLocks noChangeAspect="1"/>
          </p:cNvPicPr>
          <p:nvPr/>
        </p:nvPicPr>
        <p:blipFill>
          <a:blip r:embed="rId4" cstate="print"/>
          <a:stretch>
            <a:fillRect/>
          </a:stretch>
        </p:blipFill>
        <p:spPr>
          <a:xfrm>
            <a:off x="152400" y="2780928"/>
            <a:ext cx="4995664" cy="2988931"/>
          </a:xfrm>
          <a:prstGeom prst="rect">
            <a:avLst/>
          </a:prstGeom>
        </p:spPr>
      </p:pic>
      <p:sp>
        <p:nvSpPr>
          <p:cNvPr id="8" name="TextBox 7"/>
          <p:cNvSpPr txBox="1"/>
          <p:nvPr/>
        </p:nvSpPr>
        <p:spPr>
          <a:xfrm>
            <a:off x="1331640" y="2783096"/>
            <a:ext cx="1098506" cy="338554"/>
          </a:xfrm>
          <a:prstGeom prst="rect">
            <a:avLst/>
          </a:prstGeom>
          <a:noFill/>
        </p:spPr>
        <p:txBody>
          <a:bodyPr wrap="none" rtlCol="0">
            <a:spAutoFit/>
          </a:bodyPr>
          <a:lstStyle/>
          <a:p>
            <a:r>
              <a:rPr lang="en-US" altLang="zh-CN" sz="1600" dirty="0">
                <a:solidFill>
                  <a:srgbClr val="C00000"/>
                </a:solidFill>
              </a:rPr>
              <a:t>Just before</a:t>
            </a:r>
            <a:endParaRPr lang="en-US" sz="1600" dirty="0">
              <a:solidFill>
                <a:srgbClr val="C00000"/>
              </a:solidFill>
            </a:endParaRPr>
          </a:p>
        </p:txBody>
      </p:sp>
      <p:sp>
        <p:nvSpPr>
          <p:cNvPr id="9" name="TextBox 8"/>
          <p:cNvSpPr txBox="1"/>
          <p:nvPr/>
        </p:nvSpPr>
        <p:spPr>
          <a:xfrm>
            <a:off x="2167784" y="3955368"/>
            <a:ext cx="831318" cy="369332"/>
          </a:xfrm>
          <a:prstGeom prst="rect">
            <a:avLst/>
          </a:prstGeom>
          <a:noFill/>
        </p:spPr>
        <p:txBody>
          <a:bodyPr wrap="none" rtlCol="0">
            <a:spAutoFit/>
          </a:bodyPr>
          <a:lstStyle/>
          <a:p>
            <a:r>
              <a:rPr lang="en-SE" dirty="0"/>
              <a:t>Inst</a:t>
            </a:r>
            <a:r>
              <a:rPr lang="en-US" dirty="0"/>
              <a:t> 3</a:t>
            </a:r>
            <a:r>
              <a:rPr lang="en-SE" dirty="0"/>
              <a:t>A</a:t>
            </a:r>
            <a:endParaRPr lang="en-US" dirty="0"/>
          </a:p>
        </p:txBody>
      </p:sp>
      <p:sp>
        <p:nvSpPr>
          <p:cNvPr id="15" name="TextBox 14"/>
          <p:cNvSpPr txBox="1"/>
          <p:nvPr/>
        </p:nvSpPr>
        <p:spPr>
          <a:xfrm>
            <a:off x="3139363" y="3955368"/>
            <a:ext cx="850554" cy="369332"/>
          </a:xfrm>
          <a:prstGeom prst="rect">
            <a:avLst/>
          </a:prstGeom>
          <a:noFill/>
        </p:spPr>
        <p:txBody>
          <a:bodyPr wrap="none" rtlCol="0">
            <a:spAutoFit/>
          </a:bodyPr>
          <a:lstStyle/>
          <a:p>
            <a:r>
              <a:rPr lang="en-SE" dirty="0"/>
              <a:t>Inst</a:t>
            </a:r>
            <a:r>
              <a:rPr lang="en-US" dirty="0"/>
              <a:t> 3</a:t>
            </a:r>
            <a:r>
              <a:rPr lang="en-SE" dirty="0"/>
              <a:t>B</a:t>
            </a:r>
            <a:endParaRPr lang="en-US" dirty="0"/>
          </a:p>
        </p:txBody>
      </p:sp>
      <p:sp>
        <p:nvSpPr>
          <p:cNvPr id="6" name="Slide Number Placeholder 5"/>
          <p:cNvSpPr>
            <a:spLocks noGrp="1"/>
          </p:cNvSpPr>
          <p:nvPr>
            <p:ph type="sldNum" sz="quarter" idx="4"/>
          </p:nvPr>
        </p:nvSpPr>
        <p:spPr/>
        <p:txBody>
          <a:bodyPr/>
          <a:lstStyle/>
          <a:p>
            <a:fld id="{37A80A60-093F-4BCA-AE36-E5BEF79E0B3D}" type="slidenum">
              <a:rPr lang="en-US" smtClean="0"/>
              <a:pPr/>
              <a:t>21</a:t>
            </a:fld>
            <a:endParaRPr lang="en-US" dirty="0"/>
          </a:p>
        </p:txBody>
      </p:sp>
    </p:spTree>
    <p:extLst>
      <p:ext uri="{BB962C8B-B14F-4D97-AF65-F5344CB8AC3E}">
        <p14:creationId xmlns:p14="http://schemas.microsoft.com/office/powerpoint/2010/main" val="291427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591DF-F793-4C8C-A735-4587EB588E4B}"/>
              </a:ext>
            </a:extLst>
          </p:cNvPr>
          <p:cNvSpPr>
            <a:spLocks noGrp="1"/>
          </p:cNvSpPr>
          <p:nvPr>
            <p:ph type="title"/>
          </p:nvPr>
        </p:nvSpPr>
        <p:spPr/>
        <p:txBody>
          <a:bodyPr/>
          <a:lstStyle/>
          <a:p>
            <a:r>
              <a:rPr lang="en-US" altLang="zh-CN" dirty="0"/>
              <a:t>Meltdown Attack</a:t>
            </a:r>
            <a:endParaRPr lang="zh-CN" altLang="en-US" dirty="0"/>
          </a:p>
        </p:txBody>
      </p:sp>
      <p:sp>
        <p:nvSpPr>
          <p:cNvPr id="3" name="内容占位符 2">
            <a:extLst>
              <a:ext uri="{FF2B5EF4-FFF2-40B4-BE49-F238E27FC236}">
                <a16:creationId xmlns:a16="http://schemas.microsoft.com/office/drawing/2014/main" id="{F8C3109E-994E-48E0-9C54-47FEB816DC50}"/>
              </a:ext>
            </a:extLst>
          </p:cNvPr>
          <p:cNvSpPr>
            <a:spLocks noGrp="1"/>
          </p:cNvSpPr>
          <p:nvPr>
            <p:ph idx="1"/>
          </p:nvPr>
        </p:nvSpPr>
        <p:spPr>
          <a:xfrm>
            <a:off x="152400" y="3789040"/>
            <a:ext cx="8740080" cy="2916559"/>
          </a:xfrm>
        </p:spPr>
        <p:txBody>
          <a:bodyPr>
            <a:normAutofit fontScale="62500" lnSpcReduction="20000"/>
          </a:bodyPr>
          <a:lstStyle/>
          <a:p>
            <a:r>
              <a:rPr lang="en-US" altLang="zh-CN" dirty="0"/>
              <a:t>Race condition between 3</a:t>
            </a:r>
            <a:r>
              <a:rPr lang="en-SE" altLang="zh-CN" dirty="0"/>
              <a:t>A</a:t>
            </a:r>
            <a:r>
              <a:rPr lang="en-US" altLang="zh-CN" dirty="0"/>
              <a:t> and </a:t>
            </a:r>
            <a:r>
              <a:rPr lang="en-SE" altLang="zh-CN" dirty="0"/>
              <a:t>3B</a:t>
            </a:r>
            <a:r>
              <a:rPr lang="en-US" altLang="zh-CN" dirty="0"/>
              <a:t>; either one may execute first</a:t>
            </a:r>
            <a:endParaRPr lang="zh-CN" altLang="en-US" dirty="0"/>
          </a:p>
          <a:p>
            <a:pPr lvl="1"/>
            <a:r>
              <a:rPr lang="en-US" altLang="zh-CN" dirty="0"/>
              <a:t>If instruction 3B executes before </a:t>
            </a:r>
            <a:r>
              <a:rPr lang="en-SE" altLang="zh-CN" dirty="0"/>
              <a:t>3A</a:t>
            </a:r>
            <a:r>
              <a:rPr lang="en-US" altLang="zh-CN" dirty="0"/>
              <a:t>, and permission check fails, then </a:t>
            </a:r>
            <a:r>
              <a:rPr lang="en-SE" altLang="zh-CN" dirty="0"/>
              <a:t>3A</a:t>
            </a:r>
            <a:r>
              <a:rPr lang="en-US" altLang="zh-CN" dirty="0"/>
              <a:t> will not execute at all</a:t>
            </a:r>
          </a:p>
          <a:p>
            <a:pPr lvl="1"/>
            <a:r>
              <a:rPr lang="en-US" altLang="zh-CN" dirty="0"/>
              <a:t>If instruction </a:t>
            </a:r>
            <a:r>
              <a:rPr lang="en-SE" altLang="zh-CN" dirty="0"/>
              <a:t>3A</a:t>
            </a:r>
            <a:r>
              <a:rPr lang="en-US" altLang="zh-CN" dirty="0"/>
              <a:t> executes speculatively before 3B, and permission check fails, then roll back any effect of </a:t>
            </a:r>
            <a:r>
              <a:rPr lang="en-SE" altLang="zh-CN" dirty="0"/>
              <a:t>3A</a:t>
            </a:r>
            <a:endParaRPr lang="en-US" altLang="zh-CN" dirty="0"/>
          </a:p>
          <a:p>
            <a:r>
              <a:rPr lang="en-US" altLang="zh-CN" dirty="0"/>
              <a:t>The rolled-back instructions do not have any externally visible effect: variable number stays unchanged</a:t>
            </a:r>
          </a:p>
          <a:p>
            <a:r>
              <a:rPr lang="en-US" altLang="zh-CN" dirty="0"/>
              <a:t>However, </a:t>
            </a:r>
            <a:r>
              <a:rPr lang="en-US" altLang="zh-CN" dirty="0" err="1"/>
              <a:t>kernel_data</a:t>
            </a:r>
            <a:r>
              <a:rPr lang="en-US" altLang="zh-CN" dirty="0"/>
              <a:t>, the data stored at memory address </a:t>
            </a:r>
            <a:r>
              <a:rPr lang="en-US" altLang="zh-CN" dirty="0" err="1"/>
              <a:t>kernel_address</a:t>
            </a:r>
            <a:r>
              <a:rPr lang="en-US" altLang="zh-CN" dirty="0"/>
              <a:t>, has been brought into the cache, and attacker can find its value by cache side channel </a:t>
            </a:r>
            <a:r>
              <a:rPr lang="en-US" altLang="zh-CN" dirty="0" err="1"/>
              <a:t>analyis</a:t>
            </a:r>
            <a:endParaRPr lang="zh-CN" altLang="en-US" dirty="0"/>
          </a:p>
        </p:txBody>
      </p:sp>
      <p:sp>
        <p:nvSpPr>
          <p:cNvPr id="4" name="矩形 3">
            <a:extLst>
              <a:ext uri="{FF2B5EF4-FFF2-40B4-BE49-F238E27FC236}">
                <a16:creationId xmlns:a16="http://schemas.microsoft.com/office/drawing/2014/main" id="{F08E37BF-5335-4E7A-80B6-BE07DF7ABED7}"/>
              </a:ext>
            </a:extLst>
          </p:cNvPr>
          <p:cNvSpPr/>
          <p:nvPr/>
        </p:nvSpPr>
        <p:spPr>
          <a:xfrm>
            <a:off x="3213364" y="1028111"/>
            <a:ext cx="2200277" cy="684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ltLang="zh-CN" sz="2400" dirty="0"/>
              <a:t>Just before inst 3</a:t>
            </a:r>
            <a:endParaRPr lang="zh-CN" altLang="en-US" sz="2400" dirty="0"/>
          </a:p>
        </p:txBody>
      </p:sp>
      <p:cxnSp>
        <p:nvCxnSpPr>
          <p:cNvPr id="7" name="直接箭头连接符 6">
            <a:extLst>
              <a:ext uri="{FF2B5EF4-FFF2-40B4-BE49-F238E27FC236}">
                <a16:creationId xmlns:a16="http://schemas.microsoft.com/office/drawing/2014/main" id="{E31B6836-78BA-4665-944A-0F2889DBD475}"/>
              </a:ext>
            </a:extLst>
          </p:cNvPr>
          <p:cNvCxnSpPr>
            <a:cxnSpLocks/>
            <a:stCxn id="4" idx="2"/>
            <a:endCxn id="19" idx="0"/>
          </p:cNvCxnSpPr>
          <p:nvPr/>
        </p:nvCxnSpPr>
        <p:spPr>
          <a:xfrm flipH="1">
            <a:off x="3161375" y="1712302"/>
            <a:ext cx="1152128" cy="416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直接箭头连接符 7">
            <a:extLst>
              <a:ext uri="{FF2B5EF4-FFF2-40B4-BE49-F238E27FC236}">
                <a16:creationId xmlns:a16="http://schemas.microsoft.com/office/drawing/2014/main" id="{2073F5A0-155C-4653-A980-9CDF86E4E126}"/>
              </a:ext>
            </a:extLst>
          </p:cNvPr>
          <p:cNvCxnSpPr>
            <a:cxnSpLocks/>
            <a:stCxn id="4" idx="2"/>
            <a:endCxn id="26" idx="0"/>
          </p:cNvCxnSpPr>
          <p:nvPr/>
        </p:nvCxnSpPr>
        <p:spPr>
          <a:xfrm>
            <a:off x="4313503" y="1712302"/>
            <a:ext cx="1251982" cy="416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矩形 18">
            <a:extLst>
              <a:ext uri="{FF2B5EF4-FFF2-40B4-BE49-F238E27FC236}">
                <a16:creationId xmlns:a16="http://schemas.microsoft.com/office/drawing/2014/main" id="{C840DE8C-03A4-4F9C-A56A-1C199C6F1F2B}"/>
              </a:ext>
            </a:extLst>
          </p:cNvPr>
          <p:cNvSpPr/>
          <p:nvPr/>
        </p:nvSpPr>
        <p:spPr>
          <a:xfrm>
            <a:off x="2061236" y="2128817"/>
            <a:ext cx="2200277" cy="684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Permission check (3B)</a:t>
            </a:r>
            <a:endParaRPr lang="zh-CN" altLang="en-US" sz="2400" dirty="0"/>
          </a:p>
        </p:txBody>
      </p:sp>
      <p:sp>
        <p:nvSpPr>
          <p:cNvPr id="26" name="矩形 25">
            <a:extLst>
              <a:ext uri="{FF2B5EF4-FFF2-40B4-BE49-F238E27FC236}">
                <a16:creationId xmlns:a16="http://schemas.microsoft.com/office/drawing/2014/main" id="{87AA6D3C-1345-4AF9-A422-8655C9F7EDAE}"/>
              </a:ext>
            </a:extLst>
          </p:cNvPr>
          <p:cNvSpPr/>
          <p:nvPr/>
        </p:nvSpPr>
        <p:spPr>
          <a:xfrm>
            <a:off x="4313324" y="2128817"/>
            <a:ext cx="2504321" cy="1156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Access kernel data </a:t>
            </a:r>
            <a:r>
              <a:rPr lang="en-SE" altLang="zh-CN" sz="2400" dirty="0"/>
              <a:t>and </a:t>
            </a:r>
            <a:r>
              <a:rPr lang="en-US" altLang="zh-CN" sz="2400" dirty="0"/>
              <a:t>bring</a:t>
            </a:r>
            <a:r>
              <a:rPr lang="en-SE" altLang="zh-CN" sz="2400" dirty="0"/>
              <a:t> it</a:t>
            </a:r>
            <a:r>
              <a:rPr lang="en-US" altLang="zh-CN" sz="2400" dirty="0"/>
              <a:t> into cache (</a:t>
            </a:r>
            <a:r>
              <a:rPr lang="en-SE" altLang="zh-CN" sz="2400" dirty="0"/>
              <a:t>3A</a:t>
            </a:r>
            <a:r>
              <a:rPr lang="en-US" altLang="zh-CN" sz="2400" dirty="0"/>
              <a:t>) </a:t>
            </a:r>
            <a:endParaRPr lang="zh-CN" altLang="en-US" sz="2400" dirty="0"/>
          </a:p>
        </p:txBody>
      </p:sp>
      <p:sp>
        <p:nvSpPr>
          <p:cNvPr id="29" name="对话气泡: 椭圆形 28">
            <a:extLst>
              <a:ext uri="{FF2B5EF4-FFF2-40B4-BE49-F238E27FC236}">
                <a16:creationId xmlns:a16="http://schemas.microsoft.com/office/drawing/2014/main" id="{D9F8A506-4615-46B8-AB75-8F79327DF287}"/>
              </a:ext>
            </a:extLst>
          </p:cNvPr>
          <p:cNvSpPr/>
          <p:nvPr/>
        </p:nvSpPr>
        <p:spPr>
          <a:xfrm>
            <a:off x="6836219" y="1197935"/>
            <a:ext cx="2200277" cy="1294961"/>
          </a:xfrm>
          <a:prstGeom prst="wedgeEllipseCallout">
            <a:avLst>
              <a:gd name="adj1" fmla="val -50625"/>
              <a:gd name="adj2" fmla="val 332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SE" altLang="zh-CN" dirty="0"/>
              <a:t>3A</a:t>
            </a:r>
            <a:r>
              <a:rPr lang="en-US" altLang="zh-CN" dirty="0"/>
              <a:t> will be rolled back if permission check fails</a:t>
            </a:r>
            <a:endParaRPr lang="zh-CN" altLang="en-US" dirty="0"/>
          </a:p>
        </p:txBody>
      </p:sp>
      <p:sp>
        <p:nvSpPr>
          <p:cNvPr id="10" name="文本框 9">
            <a:extLst>
              <a:ext uri="{FF2B5EF4-FFF2-40B4-BE49-F238E27FC236}">
                <a16:creationId xmlns:a16="http://schemas.microsoft.com/office/drawing/2014/main" id="{AC9D0EF2-00AF-4CD3-9A92-CE286BCBF277}"/>
              </a:ext>
            </a:extLst>
          </p:cNvPr>
          <p:cNvSpPr txBox="1"/>
          <p:nvPr/>
        </p:nvSpPr>
        <p:spPr>
          <a:xfrm>
            <a:off x="2411760" y="3372525"/>
            <a:ext cx="2031967" cy="461665"/>
          </a:xfrm>
          <a:prstGeom prst="rect">
            <a:avLst/>
          </a:prstGeom>
          <a:noFill/>
        </p:spPr>
        <p:txBody>
          <a:bodyPr wrap="none" rtlCol="0">
            <a:spAutoFit/>
          </a:bodyPr>
          <a:lstStyle/>
          <a:p>
            <a:r>
              <a:rPr lang="en-US" altLang="zh-CN" sz="2400" dirty="0"/>
              <a:t>Race condition</a:t>
            </a:r>
            <a:endParaRPr lang="zh-CN" altLang="en-US" sz="2400" dirty="0"/>
          </a:p>
        </p:txBody>
      </p:sp>
      <p:cxnSp>
        <p:nvCxnSpPr>
          <p:cNvPr id="11" name="直接箭头连接符 10">
            <a:extLst>
              <a:ext uri="{FF2B5EF4-FFF2-40B4-BE49-F238E27FC236}">
                <a16:creationId xmlns:a16="http://schemas.microsoft.com/office/drawing/2014/main" id="{1A7EA651-F345-4164-BEA7-46BFEE79573F}"/>
              </a:ext>
            </a:extLst>
          </p:cNvPr>
          <p:cNvCxnSpPr>
            <a:cxnSpLocks/>
          </p:cNvCxnSpPr>
          <p:nvPr/>
        </p:nvCxnSpPr>
        <p:spPr>
          <a:xfrm flipH="1" flipV="1">
            <a:off x="2931616" y="2916355"/>
            <a:ext cx="270639" cy="565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接箭头连接符 11">
            <a:extLst>
              <a:ext uri="{FF2B5EF4-FFF2-40B4-BE49-F238E27FC236}">
                <a16:creationId xmlns:a16="http://schemas.microsoft.com/office/drawing/2014/main" id="{8AB25380-ED77-40D3-9586-07ADB8E6C515}"/>
              </a:ext>
            </a:extLst>
          </p:cNvPr>
          <p:cNvCxnSpPr>
            <a:cxnSpLocks/>
          </p:cNvCxnSpPr>
          <p:nvPr/>
        </p:nvCxnSpPr>
        <p:spPr>
          <a:xfrm flipV="1">
            <a:off x="3376998" y="3120680"/>
            <a:ext cx="884515" cy="3420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Slide Number Placeholder 4"/>
          <p:cNvSpPr>
            <a:spLocks noGrp="1"/>
          </p:cNvSpPr>
          <p:nvPr>
            <p:ph type="sldNum" sz="quarter" idx="4"/>
          </p:nvPr>
        </p:nvSpPr>
        <p:spPr/>
        <p:txBody>
          <a:bodyPr/>
          <a:lstStyle/>
          <a:p>
            <a:fld id="{37A80A60-093F-4BCA-AE36-E5BEF79E0B3D}" type="slidenum">
              <a:rPr lang="en-US" smtClean="0"/>
              <a:pPr/>
              <a:t>22</a:t>
            </a:fld>
            <a:endParaRPr lang="en-US" dirty="0"/>
          </a:p>
        </p:txBody>
      </p:sp>
    </p:spTree>
    <p:extLst>
      <p:ext uri="{BB962C8B-B14F-4D97-AF65-F5344CB8AC3E}">
        <p14:creationId xmlns:p14="http://schemas.microsoft.com/office/powerpoint/2010/main" val="271552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39D2C-F8ED-4F8F-A7D1-384D4F74F7AB}"/>
              </a:ext>
            </a:extLst>
          </p:cNvPr>
          <p:cNvSpPr>
            <a:spLocks noGrp="1"/>
          </p:cNvSpPr>
          <p:nvPr>
            <p:ph type="title"/>
          </p:nvPr>
        </p:nvSpPr>
        <p:spPr/>
        <p:txBody>
          <a:bodyPr/>
          <a:lstStyle/>
          <a:p>
            <a:r>
              <a:rPr lang="en-US" altLang="zh-CN" dirty="0" err="1"/>
              <a:t>MeltdownExperiment.c</a:t>
            </a:r>
            <a:endParaRPr lang="zh-CN" altLang="en-US" dirty="0"/>
          </a:p>
        </p:txBody>
      </p:sp>
      <p:sp>
        <p:nvSpPr>
          <p:cNvPr id="3" name="内容占位符 2">
            <a:extLst>
              <a:ext uri="{FF2B5EF4-FFF2-40B4-BE49-F238E27FC236}">
                <a16:creationId xmlns:a16="http://schemas.microsoft.com/office/drawing/2014/main" id="{A1DA2717-B49D-4F09-897B-8BD65C10CD51}"/>
              </a:ext>
            </a:extLst>
          </p:cNvPr>
          <p:cNvSpPr>
            <a:spLocks noGrp="1"/>
          </p:cNvSpPr>
          <p:nvPr>
            <p:ph idx="1"/>
          </p:nvPr>
        </p:nvSpPr>
        <p:spPr>
          <a:xfrm>
            <a:off x="4777000" y="1285860"/>
            <a:ext cx="4214600" cy="5419740"/>
          </a:xfrm>
        </p:spPr>
        <p:txBody>
          <a:bodyPr>
            <a:normAutofit lnSpcReduction="10000"/>
          </a:bodyPr>
          <a:lstStyle/>
          <a:p>
            <a:r>
              <a:rPr lang="en-US" altLang="zh-CN" dirty="0"/>
              <a:t>Line 2: array[7 * 4096 + DELTA] will be loaded into the CPU cache due to Out-of-Order execution, but a memory access violation will occur subsequently, so its value will not be actually incremented at the end</a:t>
            </a:r>
            <a:endParaRPr lang="zh-CN" altLang="en-US" dirty="0"/>
          </a:p>
        </p:txBody>
      </p:sp>
      <p:pic>
        <p:nvPicPr>
          <p:cNvPr id="5" name="图片 4">
            <a:extLst>
              <a:ext uri="{FF2B5EF4-FFF2-40B4-BE49-F238E27FC236}">
                <a16:creationId xmlns:a16="http://schemas.microsoft.com/office/drawing/2014/main" id="{DA2051F3-95D2-4C79-939C-F097D04679B8}"/>
              </a:ext>
            </a:extLst>
          </p:cNvPr>
          <p:cNvPicPr>
            <a:picLocks noChangeAspect="1"/>
          </p:cNvPicPr>
          <p:nvPr/>
        </p:nvPicPr>
        <p:blipFill>
          <a:blip r:embed="rId2" cstate="print"/>
          <a:stretch>
            <a:fillRect/>
          </a:stretch>
        </p:blipFill>
        <p:spPr>
          <a:xfrm>
            <a:off x="139932" y="977555"/>
            <a:ext cx="4624599" cy="2338878"/>
          </a:xfrm>
          <a:prstGeom prst="rect">
            <a:avLst/>
          </a:prstGeom>
        </p:spPr>
      </p:pic>
      <p:pic>
        <p:nvPicPr>
          <p:cNvPr id="6" name="图片 5">
            <a:extLst>
              <a:ext uri="{FF2B5EF4-FFF2-40B4-BE49-F238E27FC236}">
                <a16:creationId xmlns:a16="http://schemas.microsoft.com/office/drawing/2014/main" id="{FFA88621-472B-4A0E-88F9-B69C90A81532}"/>
              </a:ext>
            </a:extLst>
          </p:cNvPr>
          <p:cNvPicPr>
            <a:picLocks noChangeAspect="1"/>
          </p:cNvPicPr>
          <p:nvPr/>
        </p:nvPicPr>
        <p:blipFill>
          <a:blip r:embed="rId3" cstate="print"/>
          <a:stretch>
            <a:fillRect/>
          </a:stretch>
        </p:blipFill>
        <p:spPr>
          <a:xfrm>
            <a:off x="139932" y="3273989"/>
            <a:ext cx="4552950" cy="3619500"/>
          </a:xfrm>
          <a:prstGeom prst="rect">
            <a:avLst/>
          </a:prstGeom>
        </p:spPr>
      </p:pic>
      <p:sp>
        <p:nvSpPr>
          <p:cNvPr id="7" name="矩形 6">
            <a:extLst>
              <a:ext uri="{FF2B5EF4-FFF2-40B4-BE49-F238E27FC236}">
                <a16:creationId xmlns:a16="http://schemas.microsoft.com/office/drawing/2014/main" id="{DAE37AAF-285E-41A0-95F3-E60F3EB8ACC5}"/>
              </a:ext>
            </a:extLst>
          </p:cNvPr>
          <p:cNvSpPr/>
          <p:nvPr/>
        </p:nvSpPr>
        <p:spPr>
          <a:xfrm>
            <a:off x="1475657" y="4976359"/>
            <a:ext cx="1296143" cy="18083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对话气泡: 矩形 7">
            <a:extLst>
              <a:ext uri="{FF2B5EF4-FFF2-40B4-BE49-F238E27FC236}">
                <a16:creationId xmlns:a16="http://schemas.microsoft.com/office/drawing/2014/main" id="{77A481FB-9530-4B63-BF61-0602B499E8AA}"/>
              </a:ext>
            </a:extLst>
          </p:cNvPr>
          <p:cNvSpPr/>
          <p:nvPr/>
        </p:nvSpPr>
        <p:spPr>
          <a:xfrm>
            <a:off x="3059832" y="4004497"/>
            <a:ext cx="2160240" cy="910529"/>
          </a:xfrm>
          <a:prstGeom prst="wedgeRectCallout">
            <a:avLst>
              <a:gd name="adj1" fmla="val -57227"/>
              <a:gd name="adj2" fmla="val 68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Replace this address with the address obtained from Task 3</a:t>
            </a:r>
            <a:endParaRPr lang="zh-CN" altLang="en-US" dirty="0"/>
          </a:p>
        </p:txBody>
      </p:sp>
      <p:sp>
        <p:nvSpPr>
          <p:cNvPr id="9" name="矩形 6">
            <a:extLst>
              <a:ext uri="{FF2B5EF4-FFF2-40B4-BE49-F238E27FC236}">
                <a16:creationId xmlns:a16="http://schemas.microsoft.com/office/drawing/2014/main" id="{5C7806A4-88D6-4DC4-B070-56215A18D678}"/>
              </a:ext>
            </a:extLst>
          </p:cNvPr>
          <p:cNvSpPr/>
          <p:nvPr/>
        </p:nvSpPr>
        <p:spPr>
          <a:xfrm>
            <a:off x="827585" y="2032503"/>
            <a:ext cx="792087" cy="17236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对话气泡: 矩形 7">
            <a:extLst>
              <a:ext uri="{FF2B5EF4-FFF2-40B4-BE49-F238E27FC236}">
                <a16:creationId xmlns:a16="http://schemas.microsoft.com/office/drawing/2014/main" id="{76DF98E2-29CC-4EA8-AB0D-EB53103CB4AA}"/>
              </a:ext>
            </a:extLst>
          </p:cNvPr>
          <p:cNvSpPr/>
          <p:nvPr/>
        </p:nvSpPr>
        <p:spPr>
          <a:xfrm>
            <a:off x="1835696" y="2268200"/>
            <a:ext cx="1584176" cy="549936"/>
          </a:xfrm>
          <a:prstGeom prst="wedgeRectCallout">
            <a:avLst>
              <a:gd name="adj1" fmla="val -63195"/>
              <a:gd name="adj2" fmla="val -57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Replace 7 with </a:t>
            </a:r>
            <a:r>
              <a:rPr lang="en-US" altLang="zh-CN" dirty="0" err="1"/>
              <a:t>kernel_data</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23</a:t>
            </a:fld>
            <a:endParaRPr lang="en-US" dirty="0"/>
          </a:p>
        </p:txBody>
      </p:sp>
    </p:spTree>
    <p:extLst>
      <p:ext uri="{BB962C8B-B14F-4D97-AF65-F5344CB8AC3E}">
        <p14:creationId xmlns:p14="http://schemas.microsoft.com/office/powerpoint/2010/main" val="195785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DCDBA-D217-4A83-9C18-85337637A13A}"/>
              </a:ext>
            </a:extLst>
          </p:cNvPr>
          <p:cNvSpPr>
            <a:spLocks noGrp="1"/>
          </p:cNvSpPr>
          <p:nvPr>
            <p:ph type="title"/>
          </p:nvPr>
        </p:nvSpPr>
        <p:spPr/>
        <p:txBody>
          <a:bodyPr>
            <a:normAutofit fontScale="90000"/>
          </a:bodyPr>
          <a:lstStyle/>
          <a:p>
            <a:r>
              <a:rPr lang="en-US" altLang="zh-CN" dirty="0"/>
              <a:t>Task 7: The Basic Meltdown Attack Task. 7.1: A Naive Approach</a:t>
            </a:r>
            <a:endParaRPr lang="zh-CN" altLang="en-US" dirty="0"/>
          </a:p>
        </p:txBody>
      </p:sp>
      <p:sp>
        <p:nvSpPr>
          <p:cNvPr id="3" name="内容占位符 2">
            <a:extLst>
              <a:ext uri="{FF2B5EF4-FFF2-40B4-BE49-F238E27FC236}">
                <a16:creationId xmlns:a16="http://schemas.microsoft.com/office/drawing/2014/main" id="{C27B9FA6-6F88-4922-AA7F-CE013AA15363}"/>
              </a:ext>
            </a:extLst>
          </p:cNvPr>
          <p:cNvSpPr>
            <a:spLocks noGrp="1"/>
          </p:cNvSpPr>
          <p:nvPr>
            <p:ph idx="1"/>
          </p:nvPr>
        </p:nvSpPr>
        <p:spPr/>
        <p:txBody>
          <a:bodyPr/>
          <a:lstStyle/>
          <a:p>
            <a:r>
              <a:rPr lang="en-US" altLang="zh-CN" dirty="0"/>
              <a:t>Instead of array[7*STEP + DELTA], we access array[</a:t>
            </a:r>
            <a:r>
              <a:rPr lang="en-US" altLang="zh-CN" dirty="0" err="1"/>
              <a:t>kernel_data</a:t>
            </a:r>
            <a:r>
              <a:rPr lang="en-US" altLang="zh-CN" dirty="0"/>
              <a:t>*STEP + DELTA]</a:t>
            </a:r>
          </a:p>
          <a:p>
            <a:r>
              <a:rPr lang="en-US" altLang="zh-CN" dirty="0"/>
              <a:t>Using the FLUSH+RELOAD technique, we check the access time of array[</a:t>
            </a:r>
            <a:r>
              <a:rPr lang="en-US" altLang="zh-CN" dirty="0" err="1"/>
              <a:t>i</a:t>
            </a:r>
            <a:r>
              <a:rPr lang="en-US" altLang="zh-CN" dirty="0"/>
              <a:t>*STEP + DELTA] for </a:t>
            </a:r>
            <a:r>
              <a:rPr lang="en-US" altLang="zh-CN" dirty="0" err="1"/>
              <a:t>i</a:t>
            </a:r>
            <a:r>
              <a:rPr lang="en-US" altLang="zh-CN" dirty="0"/>
              <a:t> = 0, . . ., 255. </a:t>
            </a:r>
          </a:p>
          <a:p>
            <a:r>
              <a:rPr lang="en-US" altLang="zh-CN" dirty="0"/>
              <a:t>If we find out that only array[k*STEP + DELTA] is in the cache, we can infer that the value of the “</a:t>
            </a:r>
            <a:r>
              <a:rPr lang="en-US" altLang="zh-CN" dirty="0" err="1"/>
              <a:t>kernel_data</a:t>
            </a:r>
            <a:r>
              <a:rPr lang="en-US" altLang="zh-CN" dirty="0"/>
              <a:t>” is k.</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24</a:t>
            </a:fld>
            <a:endParaRPr lang="en-US" dirty="0"/>
          </a:p>
        </p:txBody>
      </p:sp>
    </p:spTree>
    <p:extLst>
      <p:ext uri="{BB962C8B-B14F-4D97-AF65-F5344CB8AC3E}">
        <p14:creationId xmlns:p14="http://schemas.microsoft.com/office/powerpoint/2010/main" val="242826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16C88-C9E9-409E-B530-E0470F1327C7}"/>
              </a:ext>
            </a:extLst>
          </p:cNvPr>
          <p:cNvSpPr>
            <a:spLocks noGrp="1"/>
          </p:cNvSpPr>
          <p:nvPr>
            <p:ph type="title"/>
          </p:nvPr>
        </p:nvSpPr>
        <p:spPr/>
        <p:txBody>
          <a:bodyPr>
            <a:normAutofit fontScale="90000"/>
          </a:bodyPr>
          <a:lstStyle/>
          <a:p>
            <a:r>
              <a:rPr lang="en-US" altLang="zh-CN" dirty="0"/>
              <a:t>Task 7.2: Improve the Attack by Getting the Secret Data Cached</a:t>
            </a:r>
            <a:endParaRPr lang="zh-CN" altLang="en-US" dirty="0"/>
          </a:p>
        </p:txBody>
      </p:sp>
      <p:sp>
        <p:nvSpPr>
          <p:cNvPr id="3" name="内容占位符 2">
            <a:extLst>
              <a:ext uri="{FF2B5EF4-FFF2-40B4-BE49-F238E27FC236}">
                <a16:creationId xmlns:a16="http://schemas.microsoft.com/office/drawing/2014/main" id="{CEEF9630-4B30-4752-B7A4-76C9488877FC}"/>
              </a:ext>
            </a:extLst>
          </p:cNvPr>
          <p:cNvSpPr>
            <a:spLocks noGrp="1"/>
          </p:cNvSpPr>
          <p:nvPr>
            <p:ph idx="1"/>
          </p:nvPr>
        </p:nvSpPr>
        <p:spPr>
          <a:xfrm>
            <a:off x="152400" y="1412776"/>
            <a:ext cx="8839200" cy="3384376"/>
          </a:xfrm>
        </p:spPr>
        <p:txBody>
          <a:bodyPr>
            <a:normAutofit fontScale="92500" lnSpcReduction="20000"/>
          </a:bodyPr>
          <a:lstStyle/>
          <a:p>
            <a:r>
              <a:rPr lang="en-US" altLang="zh-CN" dirty="0"/>
              <a:t>To maximize chance of success of attack, we can preload the kernel secret data into cache before launching the attack</a:t>
            </a:r>
          </a:p>
          <a:p>
            <a:r>
              <a:rPr lang="en-US" altLang="zh-CN" dirty="0"/>
              <a:t>The following user-level program uses system calls open() and </a:t>
            </a:r>
            <a:r>
              <a:rPr lang="en-US" altLang="zh-CN" dirty="0" err="1"/>
              <a:t>pread</a:t>
            </a:r>
            <a:r>
              <a:rPr lang="en-US" altLang="zh-CN" dirty="0"/>
              <a:t>() to access the secret data without leaking it to the user-level program by reading 0 bytes into a NULL buffer</a:t>
            </a:r>
          </a:p>
          <a:p>
            <a:pPr lvl="1"/>
            <a:r>
              <a:rPr lang="en-US" altLang="zh-CN" dirty="0" err="1"/>
              <a:t>ssize_t</a:t>
            </a:r>
            <a:r>
              <a:rPr lang="en-US" altLang="zh-CN" dirty="0"/>
              <a:t> </a:t>
            </a:r>
            <a:r>
              <a:rPr lang="en-US" altLang="zh-CN" dirty="0" err="1"/>
              <a:t>pread</a:t>
            </a:r>
            <a:r>
              <a:rPr lang="en-US" altLang="zh-CN" dirty="0"/>
              <a:t>(int </a:t>
            </a:r>
            <a:r>
              <a:rPr lang="en-US" altLang="zh-CN" dirty="0" err="1"/>
              <a:t>fildes</a:t>
            </a:r>
            <a:r>
              <a:rPr lang="en-US" altLang="zh-CN" dirty="0"/>
              <a:t>, void *</a:t>
            </a:r>
            <a:r>
              <a:rPr lang="en-US" altLang="zh-CN" dirty="0" err="1"/>
              <a:t>buf</a:t>
            </a:r>
            <a:r>
              <a:rPr lang="en-US" altLang="zh-CN" dirty="0"/>
              <a:t>, </a:t>
            </a:r>
            <a:r>
              <a:rPr lang="en-US" altLang="zh-CN" dirty="0" err="1"/>
              <a:t>size_t</a:t>
            </a:r>
            <a:r>
              <a:rPr lang="en-US" altLang="zh-CN" dirty="0"/>
              <a:t> </a:t>
            </a:r>
            <a:r>
              <a:rPr lang="en-US" altLang="zh-CN" dirty="0" err="1"/>
              <a:t>nbyte</a:t>
            </a:r>
            <a:r>
              <a:rPr lang="en-US" altLang="zh-CN" dirty="0"/>
              <a:t>, </a:t>
            </a:r>
            <a:r>
              <a:rPr lang="en-US" altLang="zh-CN" dirty="0" err="1"/>
              <a:t>off_t</a:t>
            </a:r>
            <a:r>
              <a:rPr lang="en-US" altLang="zh-CN" dirty="0"/>
              <a:t> offset);</a:t>
            </a:r>
          </a:p>
          <a:p>
            <a:pPr lvl="1"/>
            <a:endParaRPr lang="zh-CN" altLang="en-US" dirty="0"/>
          </a:p>
        </p:txBody>
      </p:sp>
      <p:pic>
        <p:nvPicPr>
          <p:cNvPr id="4" name="图片 3">
            <a:extLst>
              <a:ext uri="{FF2B5EF4-FFF2-40B4-BE49-F238E27FC236}">
                <a16:creationId xmlns:a16="http://schemas.microsoft.com/office/drawing/2014/main" id="{4EA309B7-C27E-477F-BF5A-635CF1E94BFB}"/>
              </a:ext>
            </a:extLst>
          </p:cNvPr>
          <p:cNvPicPr>
            <a:picLocks noChangeAspect="1"/>
          </p:cNvPicPr>
          <p:nvPr/>
        </p:nvPicPr>
        <p:blipFill>
          <a:blip r:embed="rId3" cstate="print"/>
          <a:stretch>
            <a:fillRect/>
          </a:stretch>
        </p:blipFill>
        <p:spPr>
          <a:xfrm>
            <a:off x="489922" y="4581128"/>
            <a:ext cx="8473791" cy="1893718"/>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25</a:t>
            </a:fld>
            <a:endParaRPr lang="en-US" dirty="0"/>
          </a:p>
        </p:txBody>
      </p:sp>
    </p:spTree>
    <p:extLst>
      <p:ext uri="{BB962C8B-B14F-4D97-AF65-F5344CB8AC3E}">
        <p14:creationId xmlns:p14="http://schemas.microsoft.com/office/powerpoint/2010/main" val="121430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0B7FCF-55C3-471E-B1E4-30151F8C899D}"/>
              </a:ext>
            </a:extLst>
          </p:cNvPr>
          <p:cNvSpPr>
            <a:spLocks noGrp="1"/>
          </p:cNvSpPr>
          <p:nvPr>
            <p:ph type="title"/>
          </p:nvPr>
        </p:nvSpPr>
        <p:spPr/>
        <p:txBody>
          <a:bodyPr>
            <a:normAutofit fontScale="90000"/>
          </a:bodyPr>
          <a:lstStyle/>
          <a:p>
            <a:r>
              <a:rPr lang="en-US" altLang="zh-CN" dirty="0"/>
              <a:t>Task 7.3: Using Assembly Code to Trigger Meltdown</a:t>
            </a:r>
            <a:endParaRPr lang="zh-CN" altLang="en-US" dirty="0"/>
          </a:p>
        </p:txBody>
      </p:sp>
      <p:sp>
        <p:nvSpPr>
          <p:cNvPr id="3" name="内容占位符 2">
            <a:extLst>
              <a:ext uri="{FF2B5EF4-FFF2-40B4-BE49-F238E27FC236}">
                <a16:creationId xmlns:a16="http://schemas.microsoft.com/office/drawing/2014/main" id="{6DE8E2BB-99AA-4310-9C8E-5E6274CAB208}"/>
              </a:ext>
            </a:extLst>
          </p:cNvPr>
          <p:cNvSpPr>
            <a:spLocks noGrp="1"/>
          </p:cNvSpPr>
          <p:nvPr>
            <p:ph idx="1"/>
          </p:nvPr>
        </p:nvSpPr>
        <p:spPr>
          <a:xfrm>
            <a:off x="152400" y="4905775"/>
            <a:ext cx="8991600" cy="2051617"/>
          </a:xfrm>
        </p:spPr>
        <p:txBody>
          <a:bodyPr>
            <a:normAutofit fontScale="55000" lnSpcReduction="20000"/>
          </a:bodyPr>
          <a:lstStyle/>
          <a:p>
            <a:r>
              <a:rPr lang="en-US" altLang="zh-CN" dirty="0"/>
              <a:t>To maximize chance of success, </a:t>
            </a:r>
            <a:r>
              <a:rPr lang="en-US" altLang="zh-CN" dirty="0" err="1"/>
              <a:t>meltdown_asm</a:t>
            </a:r>
            <a:r>
              <a:rPr lang="en-US" altLang="zh-CN" dirty="0"/>
              <a:t>() runs a useless computation loop for 400 times, in order to occupy the CPU’s Arithmetic Logic Units (ALUs) to</a:t>
            </a:r>
            <a:r>
              <a:rPr lang="zh-CN" altLang="en-US" dirty="0"/>
              <a:t> </a:t>
            </a:r>
            <a:r>
              <a:rPr lang="en-US" altLang="zh-CN" dirty="0"/>
              <a:t>delay execution of Permission Check, making it more likely to execute *after* instruction </a:t>
            </a:r>
            <a:r>
              <a:rPr lang="en-SE" altLang="zh-CN" dirty="0"/>
              <a:t>3A</a:t>
            </a:r>
            <a:r>
              <a:rPr lang="en-US" altLang="zh-CN" dirty="0"/>
              <a:t>.</a:t>
            </a:r>
          </a:p>
          <a:p>
            <a:r>
              <a:rPr lang="en-US" altLang="zh-CN" dirty="0"/>
              <a:t>“Useless computation” will cause delay to “Permission check” (3B), since they are both computation instructions; but not to (</a:t>
            </a:r>
            <a:r>
              <a:rPr lang="en-SE" altLang="zh-CN" dirty="0"/>
              <a:t>3A</a:t>
            </a:r>
            <a:r>
              <a:rPr lang="en-US" altLang="zh-CN" dirty="0"/>
              <a:t>), since (</a:t>
            </a:r>
            <a:r>
              <a:rPr lang="en-SE" altLang="zh-CN" dirty="0"/>
              <a:t>3A</a:t>
            </a:r>
            <a:r>
              <a:rPr lang="en-US" altLang="zh-CN" dirty="0"/>
              <a:t>) is a memory instruction, so they can execute concurrently.</a:t>
            </a:r>
          </a:p>
          <a:p>
            <a:r>
              <a:rPr lang="en-US" altLang="zh-CN" dirty="0"/>
              <a:t>(This is Instruction-Level Parallelism within an Out-of-Order CPU core, not Thread-Level Parallelism.)</a:t>
            </a:r>
            <a:endParaRPr lang="zh-CN" altLang="en-US" dirty="0"/>
          </a:p>
        </p:txBody>
      </p:sp>
      <p:pic>
        <p:nvPicPr>
          <p:cNvPr id="4" name="图片 3">
            <a:extLst>
              <a:ext uri="{FF2B5EF4-FFF2-40B4-BE49-F238E27FC236}">
                <a16:creationId xmlns:a16="http://schemas.microsoft.com/office/drawing/2014/main" id="{B8735991-059B-4661-8088-ECDDDF23AA4A}"/>
              </a:ext>
            </a:extLst>
          </p:cNvPr>
          <p:cNvPicPr>
            <a:picLocks noChangeAspect="1"/>
          </p:cNvPicPr>
          <p:nvPr/>
        </p:nvPicPr>
        <p:blipFill>
          <a:blip r:embed="rId2" cstate="print"/>
          <a:stretch>
            <a:fillRect/>
          </a:stretch>
        </p:blipFill>
        <p:spPr>
          <a:xfrm>
            <a:off x="152400" y="1095924"/>
            <a:ext cx="4772025" cy="2924175"/>
          </a:xfrm>
          <a:prstGeom prst="rect">
            <a:avLst/>
          </a:prstGeom>
        </p:spPr>
      </p:pic>
      <p:pic>
        <p:nvPicPr>
          <p:cNvPr id="5" name="图片 4">
            <a:extLst>
              <a:ext uri="{FF2B5EF4-FFF2-40B4-BE49-F238E27FC236}">
                <a16:creationId xmlns:a16="http://schemas.microsoft.com/office/drawing/2014/main" id="{A15765F2-8CF1-42CD-BA6A-862D4B215B7F}"/>
              </a:ext>
            </a:extLst>
          </p:cNvPr>
          <p:cNvPicPr>
            <a:picLocks noChangeAspect="1"/>
          </p:cNvPicPr>
          <p:nvPr/>
        </p:nvPicPr>
        <p:blipFill>
          <a:blip r:embed="rId3" cstate="print"/>
          <a:stretch>
            <a:fillRect/>
          </a:stretch>
        </p:blipFill>
        <p:spPr>
          <a:xfrm>
            <a:off x="152400" y="3995730"/>
            <a:ext cx="5025388" cy="801422"/>
          </a:xfrm>
          <a:prstGeom prst="rect">
            <a:avLst/>
          </a:prstGeom>
        </p:spPr>
      </p:pic>
      <p:grpSp>
        <p:nvGrpSpPr>
          <p:cNvPr id="26" name="组合 25">
            <a:extLst>
              <a:ext uri="{FF2B5EF4-FFF2-40B4-BE49-F238E27FC236}">
                <a16:creationId xmlns:a16="http://schemas.microsoft.com/office/drawing/2014/main" id="{977E959E-1086-4D4C-B21B-0BD10BB43C3C}"/>
              </a:ext>
            </a:extLst>
          </p:cNvPr>
          <p:cNvGrpSpPr/>
          <p:nvPr/>
        </p:nvGrpSpPr>
        <p:grpSpPr>
          <a:xfrm>
            <a:off x="5166606" y="1289517"/>
            <a:ext cx="3944749" cy="2684229"/>
            <a:chOff x="4354946" y="1289517"/>
            <a:chExt cx="4756409" cy="3236528"/>
          </a:xfrm>
        </p:grpSpPr>
        <p:sp>
          <p:nvSpPr>
            <p:cNvPr id="6" name="矩形 5">
              <a:extLst>
                <a:ext uri="{FF2B5EF4-FFF2-40B4-BE49-F238E27FC236}">
                  <a16:creationId xmlns:a16="http://schemas.microsoft.com/office/drawing/2014/main" id="{22D6E545-B556-46E2-A9FE-D18AAFB447D7}"/>
                </a:ext>
              </a:extLst>
            </p:cNvPr>
            <p:cNvSpPr/>
            <p:nvPr/>
          </p:nvSpPr>
          <p:spPr>
            <a:xfrm>
              <a:off x="5507073" y="2357428"/>
              <a:ext cx="2200278" cy="684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ltLang="zh-CN" sz="2000" dirty="0"/>
                <a:t>Just before inst 3</a:t>
              </a:r>
              <a:endParaRPr lang="zh-CN" altLang="en-US" sz="2000" dirty="0"/>
            </a:p>
          </p:txBody>
        </p:sp>
        <p:cxnSp>
          <p:nvCxnSpPr>
            <p:cNvPr id="7" name="直接箭头连接符 6">
              <a:extLst>
                <a:ext uri="{FF2B5EF4-FFF2-40B4-BE49-F238E27FC236}">
                  <a16:creationId xmlns:a16="http://schemas.microsoft.com/office/drawing/2014/main" id="{EBA4F2E9-12BA-4D25-861A-A31635DAB237}"/>
                </a:ext>
              </a:extLst>
            </p:cNvPr>
            <p:cNvCxnSpPr>
              <a:cxnSpLocks/>
              <a:stCxn id="6" idx="2"/>
              <a:endCxn id="9" idx="0"/>
            </p:cNvCxnSpPr>
            <p:nvPr/>
          </p:nvCxnSpPr>
          <p:spPr>
            <a:xfrm flipH="1">
              <a:off x="5455085" y="3041619"/>
              <a:ext cx="1152128" cy="416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直接箭头连接符 7">
              <a:extLst>
                <a:ext uri="{FF2B5EF4-FFF2-40B4-BE49-F238E27FC236}">
                  <a16:creationId xmlns:a16="http://schemas.microsoft.com/office/drawing/2014/main" id="{7580B512-80FD-4DFD-917A-0E3C16759EF4}"/>
                </a:ext>
              </a:extLst>
            </p:cNvPr>
            <p:cNvCxnSpPr>
              <a:cxnSpLocks/>
              <a:stCxn id="6" idx="2"/>
              <a:endCxn id="10" idx="0"/>
            </p:cNvCxnSpPr>
            <p:nvPr/>
          </p:nvCxnSpPr>
          <p:spPr>
            <a:xfrm>
              <a:off x="6607212" y="3041619"/>
              <a:ext cx="1251982" cy="4165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矩形 8">
              <a:extLst>
                <a:ext uri="{FF2B5EF4-FFF2-40B4-BE49-F238E27FC236}">
                  <a16:creationId xmlns:a16="http://schemas.microsoft.com/office/drawing/2014/main" id="{3C3EAE13-EACE-4EDD-96FA-FDC8FE0623DC}"/>
                </a:ext>
              </a:extLst>
            </p:cNvPr>
            <p:cNvSpPr/>
            <p:nvPr/>
          </p:nvSpPr>
          <p:spPr>
            <a:xfrm>
              <a:off x="4354946" y="3458134"/>
              <a:ext cx="2200277" cy="6841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000" dirty="0"/>
                <a:t>Permission Check (3B)</a:t>
              </a:r>
              <a:endParaRPr lang="zh-CN" altLang="en-US" sz="2000" dirty="0"/>
            </a:p>
          </p:txBody>
        </p:sp>
        <p:sp>
          <p:nvSpPr>
            <p:cNvPr id="10" name="矩形 9">
              <a:extLst>
                <a:ext uri="{FF2B5EF4-FFF2-40B4-BE49-F238E27FC236}">
                  <a16:creationId xmlns:a16="http://schemas.microsoft.com/office/drawing/2014/main" id="{0E075A8B-E94B-4B7A-8D7E-BCA8E95B11DC}"/>
                </a:ext>
              </a:extLst>
            </p:cNvPr>
            <p:cNvSpPr/>
            <p:nvPr/>
          </p:nvSpPr>
          <p:spPr>
            <a:xfrm>
              <a:off x="6607034" y="3458135"/>
              <a:ext cx="2504321" cy="1067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Access kernel data </a:t>
              </a:r>
              <a:r>
                <a:rPr lang="en-SE" altLang="zh-CN" sz="2000" dirty="0"/>
                <a:t>and </a:t>
              </a:r>
              <a:r>
                <a:rPr lang="en-US" altLang="zh-CN" sz="2000" dirty="0"/>
                <a:t>bring</a:t>
              </a:r>
              <a:r>
                <a:rPr lang="en-SE" altLang="zh-CN" sz="2000" dirty="0"/>
                <a:t> it</a:t>
              </a:r>
              <a:r>
                <a:rPr lang="en-US" altLang="zh-CN" sz="2000" dirty="0"/>
                <a:t> into cache (</a:t>
              </a:r>
              <a:r>
                <a:rPr lang="en-SE" altLang="zh-CN" sz="2000" dirty="0"/>
                <a:t>3A</a:t>
              </a:r>
              <a:r>
                <a:rPr lang="en-US" altLang="zh-CN" sz="2000" dirty="0"/>
                <a:t>) </a:t>
              </a:r>
              <a:endParaRPr lang="zh-CN" altLang="en-US" sz="2000" dirty="0"/>
            </a:p>
          </p:txBody>
        </p:sp>
        <p:sp>
          <p:nvSpPr>
            <p:cNvPr id="22" name="矩形 21">
              <a:extLst>
                <a:ext uri="{FF2B5EF4-FFF2-40B4-BE49-F238E27FC236}">
                  <a16:creationId xmlns:a16="http://schemas.microsoft.com/office/drawing/2014/main" id="{64D2A2E6-3F32-444E-AE9E-92EE13F5675F}"/>
                </a:ext>
              </a:extLst>
            </p:cNvPr>
            <p:cNvSpPr/>
            <p:nvPr/>
          </p:nvSpPr>
          <p:spPr>
            <a:xfrm>
              <a:off x="5507074" y="1289517"/>
              <a:ext cx="2200277" cy="6841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000" dirty="0"/>
                <a:t>Useless Computation</a:t>
              </a:r>
              <a:endParaRPr lang="zh-CN" altLang="en-US" sz="2000" dirty="0"/>
            </a:p>
          </p:txBody>
        </p:sp>
        <p:cxnSp>
          <p:nvCxnSpPr>
            <p:cNvPr id="23" name="直接箭头连接符 22">
              <a:extLst>
                <a:ext uri="{FF2B5EF4-FFF2-40B4-BE49-F238E27FC236}">
                  <a16:creationId xmlns:a16="http://schemas.microsoft.com/office/drawing/2014/main" id="{5E610976-2730-46F0-81E1-20C94A716B74}"/>
                </a:ext>
              </a:extLst>
            </p:cNvPr>
            <p:cNvCxnSpPr>
              <a:cxnSpLocks/>
              <a:endCxn id="6" idx="0"/>
            </p:cNvCxnSpPr>
            <p:nvPr/>
          </p:nvCxnSpPr>
          <p:spPr>
            <a:xfrm>
              <a:off x="6607213" y="1973708"/>
              <a:ext cx="0" cy="3837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8" name="箭头: 左弧形 27">
            <a:extLst>
              <a:ext uri="{FF2B5EF4-FFF2-40B4-BE49-F238E27FC236}">
                <a16:creationId xmlns:a16="http://schemas.microsoft.com/office/drawing/2014/main" id="{5B8C67EF-BE4E-434C-804C-7B89C7A920D0}"/>
              </a:ext>
            </a:extLst>
          </p:cNvPr>
          <p:cNvSpPr/>
          <p:nvPr/>
        </p:nvSpPr>
        <p:spPr>
          <a:xfrm rot="1406278">
            <a:off x="5361818" y="1405875"/>
            <a:ext cx="409108" cy="163398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schemeClr val="tx1"/>
              </a:solidFill>
            </a:endParaRPr>
          </a:p>
        </p:txBody>
      </p:sp>
      <p:sp>
        <p:nvSpPr>
          <p:cNvPr id="29" name="文本框 28">
            <a:extLst>
              <a:ext uri="{FF2B5EF4-FFF2-40B4-BE49-F238E27FC236}">
                <a16:creationId xmlns:a16="http://schemas.microsoft.com/office/drawing/2014/main" id="{96A424E2-7217-4B38-B401-F7BAE49B786A}"/>
              </a:ext>
            </a:extLst>
          </p:cNvPr>
          <p:cNvSpPr txBox="1"/>
          <p:nvPr/>
        </p:nvSpPr>
        <p:spPr>
          <a:xfrm>
            <a:off x="5285204" y="2063262"/>
            <a:ext cx="793807" cy="369332"/>
          </a:xfrm>
          <a:prstGeom prst="rect">
            <a:avLst/>
          </a:prstGeom>
          <a:noFill/>
        </p:spPr>
        <p:txBody>
          <a:bodyPr wrap="none" rtlCol="0">
            <a:spAutoFit/>
          </a:bodyPr>
          <a:lstStyle/>
          <a:p>
            <a:r>
              <a:rPr lang="en-US" altLang="zh-CN" dirty="0"/>
              <a:t>Delays</a:t>
            </a:r>
            <a:endParaRPr lang="zh-CN" altLang="en-US" dirty="0"/>
          </a:p>
        </p:txBody>
      </p:sp>
      <p:sp>
        <p:nvSpPr>
          <p:cNvPr id="16" name="文本框 15">
            <a:extLst>
              <a:ext uri="{FF2B5EF4-FFF2-40B4-BE49-F238E27FC236}">
                <a16:creationId xmlns:a16="http://schemas.microsoft.com/office/drawing/2014/main" id="{1B332BD8-2C57-4747-B0FF-7611F1FDE2C0}"/>
              </a:ext>
            </a:extLst>
          </p:cNvPr>
          <p:cNvSpPr txBox="1"/>
          <p:nvPr/>
        </p:nvSpPr>
        <p:spPr>
          <a:xfrm>
            <a:off x="5436096" y="4404521"/>
            <a:ext cx="2031967" cy="461665"/>
          </a:xfrm>
          <a:prstGeom prst="rect">
            <a:avLst/>
          </a:prstGeom>
          <a:noFill/>
        </p:spPr>
        <p:txBody>
          <a:bodyPr wrap="none" rtlCol="0">
            <a:spAutoFit/>
          </a:bodyPr>
          <a:lstStyle/>
          <a:p>
            <a:r>
              <a:rPr lang="en-US" altLang="zh-CN" sz="2400" dirty="0"/>
              <a:t>Race condition</a:t>
            </a:r>
            <a:endParaRPr lang="zh-CN" altLang="en-US" sz="2400" dirty="0"/>
          </a:p>
        </p:txBody>
      </p:sp>
      <p:cxnSp>
        <p:nvCxnSpPr>
          <p:cNvPr id="17" name="直接箭头连接符 16">
            <a:extLst>
              <a:ext uri="{FF2B5EF4-FFF2-40B4-BE49-F238E27FC236}">
                <a16:creationId xmlns:a16="http://schemas.microsoft.com/office/drawing/2014/main" id="{374CAB2E-258C-4CFA-B359-1C14EC7BA94D}"/>
              </a:ext>
            </a:extLst>
          </p:cNvPr>
          <p:cNvCxnSpPr>
            <a:cxnSpLocks/>
          </p:cNvCxnSpPr>
          <p:nvPr/>
        </p:nvCxnSpPr>
        <p:spPr>
          <a:xfrm flipH="1" flipV="1">
            <a:off x="5868144" y="3783304"/>
            <a:ext cx="360040" cy="7835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接箭头连接符 17">
            <a:extLst>
              <a:ext uri="{FF2B5EF4-FFF2-40B4-BE49-F238E27FC236}">
                <a16:creationId xmlns:a16="http://schemas.microsoft.com/office/drawing/2014/main" id="{844B55A2-285A-4296-AE38-BBB28EEAA1F2}"/>
              </a:ext>
            </a:extLst>
          </p:cNvPr>
          <p:cNvCxnSpPr/>
          <p:nvPr/>
        </p:nvCxnSpPr>
        <p:spPr>
          <a:xfrm flipV="1">
            <a:off x="6660232" y="4001806"/>
            <a:ext cx="576064" cy="565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Slide Number Placeholder 18"/>
          <p:cNvSpPr>
            <a:spLocks noGrp="1"/>
          </p:cNvSpPr>
          <p:nvPr>
            <p:ph type="sldNum" sz="quarter" idx="4"/>
          </p:nvPr>
        </p:nvSpPr>
        <p:spPr/>
        <p:txBody>
          <a:bodyPr/>
          <a:lstStyle/>
          <a:p>
            <a:fld id="{37A80A60-093F-4BCA-AE36-E5BEF79E0B3D}" type="slidenum">
              <a:rPr lang="en-US" smtClean="0"/>
              <a:pPr/>
              <a:t>26</a:t>
            </a:fld>
            <a:endParaRPr lang="en-US" dirty="0"/>
          </a:p>
        </p:txBody>
      </p:sp>
    </p:spTree>
    <p:extLst>
      <p:ext uri="{BB962C8B-B14F-4D97-AF65-F5344CB8AC3E}">
        <p14:creationId xmlns:p14="http://schemas.microsoft.com/office/powerpoint/2010/main" val="3023525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9798D-5E12-4A54-A536-5F1FDFCE5D5D}"/>
              </a:ext>
            </a:extLst>
          </p:cNvPr>
          <p:cNvSpPr>
            <a:spLocks noGrp="1"/>
          </p:cNvSpPr>
          <p:nvPr>
            <p:ph type="title"/>
          </p:nvPr>
        </p:nvSpPr>
        <p:spPr/>
        <p:txBody>
          <a:bodyPr/>
          <a:lstStyle/>
          <a:p>
            <a:r>
              <a:rPr lang="en-US" altLang="zh-CN" dirty="0"/>
              <a:t>Task 8: Make the Attack More Practical</a:t>
            </a:r>
            <a:endParaRPr lang="zh-CN" altLang="en-US" dirty="0"/>
          </a:p>
        </p:txBody>
      </p:sp>
      <p:sp>
        <p:nvSpPr>
          <p:cNvPr id="3" name="内容占位符 2">
            <a:extLst>
              <a:ext uri="{FF2B5EF4-FFF2-40B4-BE49-F238E27FC236}">
                <a16:creationId xmlns:a16="http://schemas.microsoft.com/office/drawing/2014/main" id="{BFC3ECDE-6194-4B0B-A9AD-168BC075FEDC}"/>
              </a:ext>
            </a:extLst>
          </p:cNvPr>
          <p:cNvSpPr>
            <a:spLocks noGrp="1"/>
          </p:cNvSpPr>
          <p:nvPr>
            <p:ph idx="1"/>
          </p:nvPr>
        </p:nvSpPr>
        <p:spPr>
          <a:xfrm>
            <a:off x="152400" y="1028266"/>
            <a:ext cx="8839200" cy="5425473"/>
          </a:xfrm>
        </p:spPr>
        <p:txBody>
          <a:bodyPr>
            <a:normAutofit fontScale="92500" lnSpcReduction="10000"/>
          </a:bodyPr>
          <a:lstStyle/>
          <a:p>
            <a:r>
              <a:rPr lang="en-US" altLang="zh-CN" dirty="0"/>
              <a:t>The actual timing measurements may be noisy due to cache </a:t>
            </a:r>
            <a:r>
              <a:rPr lang="en-US" altLang="zh-CN" dirty="0" err="1"/>
              <a:t>prefetch</a:t>
            </a:r>
            <a:r>
              <a:rPr lang="en-US" altLang="zh-CN" dirty="0"/>
              <a:t>, OS scheduling, interrupts and other interference effects, making it difficult to set the proper value of CACHE_HIT_THRESHOLD that works always</a:t>
            </a:r>
            <a:r>
              <a:rPr lang="en-SE" altLang="zh-CN"/>
              <a:t>.</a:t>
            </a:r>
            <a:endParaRPr lang="en-US" altLang="zh-CN" dirty="0"/>
          </a:p>
          <a:p>
            <a:r>
              <a:rPr lang="en-US" altLang="zh-CN" dirty="0"/>
              <a:t>Statistical technique: create a score array of size 256, one element for each possible secret value. We then run our attack for 1000 times. Each time, if our attack program says that k is the secret (this result may be false), we add 1 to scores[k]. After running the attack for many times, we use the value k with the highest score as our final estimation of the secret</a:t>
            </a:r>
            <a:r>
              <a:rPr lang="en-SE" altLang="zh-CN" dirty="0"/>
              <a:t>.</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27</a:t>
            </a:fld>
            <a:endParaRPr lang="en-US" dirty="0"/>
          </a:p>
        </p:txBody>
      </p:sp>
    </p:spTree>
    <p:extLst>
      <p:ext uri="{BB962C8B-B14F-4D97-AF65-F5344CB8AC3E}">
        <p14:creationId xmlns:p14="http://schemas.microsoft.com/office/powerpoint/2010/main" val="409652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56DB8C-FF0B-476E-B59F-67466C809A9B}"/>
              </a:ext>
            </a:extLst>
          </p:cNvPr>
          <p:cNvSpPr>
            <a:spLocks noGrp="1"/>
          </p:cNvSpPr>
          <p:nvPr>
            <p:ph type="title"/>
          </p:nvPr>
        </p:nvSpPr>
        <p:spPr/>
        <p:txBody>
          <a:bodyPr/>
          <a:lstStyle/>
          <a:p>
            <a:r>
              <a:rPr lang="en-US" altLang="zh-CN" dirty="0"/>
              <a:t>Statistical technique</a:t>
            </a:r>
            <a:endParaRPr lang="zh-CN" altLang="en-US" dirty="0"/>
          </a:p>
        </p:txBody>
      </p:sp>
      <p:sp>
        <p:nvSpPr>
          <p:cNvPr id="3" name="内容占位符 2">
            <a:extLst>
              <a:ext uri="{FF2B5EF4-FFF2-40B4-BE49-F238E27FC236}">
                <a16:creationId xmlns:a16="http://schemas.microsoft.com/office/drawing/2014/main" id="{D36E4456-3A9F-4D98-949F-812D815A5073}"/>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F04BE26E-61C9-410B-945C-B83E357E2170}"/>
              </a:ext>
            </a:extLst>
          </p:cNvPr>
          <p:cNvPicPr>
            <a:picLocks noChangeAspect="1"/>
          </p:cNvPicPr>
          <p:nvPr/>
        </p:nvPicPr>
        <p:blipFill>
          <a:blip r:embed="rId2" cstate="print"/>
          <a:stretch>
            <a:fillRect/>
          </a:stretch>
        </p:blipFill>
        <p:spPr>
          <a:xfrm>
            <a:off x="21722" y="988189"/>
            <a:ext cx="4252903" cy="4176462"/>
          </a:xfrm>
          <a:prstGeom prst="rect">
            <a:avLst/>
          </a:prstGeom>
        </p:spPr>
      </p:pic>
      <p:pic>
        <p:nvPicPr>
          <p:cNvPr id="5" name="图片 4">
            <a:extLst>
              <a:ext uri="{FF2B5EF4-FFF2-40B4-BE49-F238E27FC236}">
                <a16:creationId xmlns:a16="http://schemas.microsoft.com/office/drawing/2014/main" id="{85043D15-A2AA-4A3F-8A7A-E033C8B6AB70}"/>
              </a:ext>
            </a:extLst>
          </p:cNvPr>
          <p:cNvPicPr>
            <a:picLocks noChangeAspect="1"/>
          </p:cNvPicPr>
          <p:nvPr/>
        </p:nvPicPr>
        <p:blipFill>
          <a:blip r:embed="rId3" cstate="print"/>
          <a:stretch>
            <a:fillRect/>
          </a:stretch>
        </p:blipFill>
        <p:spPr>
          <a:xfrm>
            <a:off x="4274625" y="1018881"/>
            <a:ext cx="4869375" cy="5656027"/>
          </a:xfrm>
          <a:prstGeom prst="rect">
            <a:avLst/>
          </a:prstGeom>
        </p:spPr>
      </p:pic>
      <p:sp>
        <p:nvSpPr>
          <p:cNvPr id="6" name="Slide Number Placeholder 5"/>
          <p:cNvSpPr>
            <a:spLocks noGrp="1"/>
          </p:cNvSpPr>
          <p:nvPr>
            <p:ph type="sldNum" sz="quarter" idx="4"/>
          </p:nvPr>
        </p:nvSpPr>
        <p:spPr/>
        <p:txBody>
          <a:bodyPr/>
          <a:lstStyle/>
          <a:p>
            <a:fld id="{37A80A60-093F-4BCA-AE36-E5BEF79E0B3D}" type="slidenum">
              <a:rPr lang="en-US" smtClean="0"/>
              <a:pPr/>
              <a:t>28</a:t>
            </a:fld>
            <a:endParaRPr lang="en-US" dirty="0"/>
          </a:p>
        </p:txBody>
      </p:sp>
    </p:spTree>
    <p:extLst>
      <p:ext uri="{BB962C8B-B14F-4D97-AF65-F5344CB8AC3E}">
        <p14:creationId xmlns:p14="http://schemas.microsoft.com/office/powerpoint/2010/main" val="396160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69" y="90940"/>
            <a:ext cx="7886700" cy="994172"/>
          </a:xfrm>
        </p:spPr>
        <p:txBody>
          <a:bodyPr/>
          <a:lstStyle/>
          <a:p>
            <a:r>
              <a:rPr lang="en-US" dirty="0"/>
              <a:t>Meltdown Attack Analogy</a:t>
            </a:r>
          </a:p>
        </p:txBody>
      </p:sp>
      <p:graphicFrame>
        <p:nvGraphicFramePr>
          <p:cNvPr id="4" name="Table 3"/>
          <p:cNvGraphicFramePr>
            <a:graphicFrameLocks noGrp="1"/>
          </p:cNvGraphicFramePr>
          <p:nvPr/>
        </p:nvGraphicFramePr>
        <p:xfrm>
          <a:off x="2047570" y="3740111"/>
          <a:ext cx="5048861" cy="289560"/>
        </p:xfrm>
        <a:graphic>
          <a:graphicData uri="http://schemas.openxmlformats.org/drawingml/2006/table">
            <a:tbl>
              <a:tblPr/>
              <a:tblGrid>
                <a:gridCol w="1687754">
                  <a:extLst>
                    <a:ext uri="{9D8B030D-6E8A-4147-A177-3AD203B41FA5}">
                      <a16:colId xmlns:a16="http://schemas.microsoft.com/office/drawing/2014/main" val="20000"/>
                    </a:ext>
                  </a:extLst>
                </a:gridCol>
                <a:gridCol w="1640434">
                  <a:extLst>
                    <a:ext uri="{9D8B030D-6E8A-4147-A177-3AD203B41FA5}">
                      <a16:colId xmlns:a16="http://schemas.microsoft.com/office/drawing/2014/main" val="20001"/>
                    </a:ext>
                  </a:extLst>
                </a:gridCol>
                <a:gridCol w="1720673">
                  <a:extLst>
                    <a:ext uri="{9D8B030D-6E8A-4147-A177-3AD203B41FA5}">
                      <a16:colId xmlns:a16="http://schemas.microsoft.com/office/drawing/2014/main" val="20002"/>
                    </a:ext>
                  </a:extLst>
                </a:gridCol>
              </a:tblGrid>
              <a:tr h="281940">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7"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79" y="1008709"/>
            <a:ext cx="481451" cy="665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948264" y="908720"/>
              <a:ext cx="1895480" cy="2012307"/>
            </p14:xfrm>
          </p:contentPart>
        </mc:Choice>
        <mc:Fallback xmlns="">
          <p:pic>
            <p:nvPicPr>
              <p:cNvPr id="6" name="Ink 5"/>
              <p:cNvPicPr/>
              <p:nvPr/>
            </p:nvPicPr>
            <p:blipFill>
              <a:blip r:embed="rId5"/>
              <a:stretch>
                <a:fillRect/>
              </a:stretch>
            </p:blipFill>
            <p:spPr>
              <a:xfrm>
                <a:off x="6930267" y="890724"/>
                <a:ext cx="1931115" cy="2047939"/>
              </a:xfrm>
              <a:prstGeom prst="rect">
                <a:avLst/>
              </a:prstGeom>
            </p:spPr>
          </p:pic>
        </mc:Fallback>
      </mc:AlternateContent>
      <p:pic>
        <p:nvPicPr>
          <p:cNvPr id="2052"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167" y="1168596"/>
            <a:ext cx="1122454" cy="1285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9175" y="898516"/>
            <a:ext cx="1139864" cy="415498"/>
          </a:xfrm>
          <a:prstGeom prst="rect">
            <a:avLst/>
          </a:prstGeom>
          <a:noFill/>
        </p:spPr>
        <p:txBody>
          <a:bodyPr wrap="none" rtlCol="0">
            <a:spAutoFit/>
          </a:bodyPr>
          <a:lstStyle/>
          <a:p>
            <a:r>
              <a:rPr lang="en-US" sz="2100" dirty="0"/>
              <a:t>Secret: </a:t>
            </a:r>
            <a:r>
              <a:rPr lang="en-US" sz="2100" dirty="0">
                <a:solidFill>
                  <a:srgbClr val="FF0000"/>
                </a:solidFill>
              </a:rPr>
              <a:t>7</a:t>
            </a:r>
          </a:p>
        </p:txBody>
      </p:sp>
      <p:pic>
        <p:nvPicPr>
          <p:cNvPr id="12"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087" y="1031977"/>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963" y="100870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089" y="100870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167" y="1031977"/>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79" y="1722850"/>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087" y="174611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963" y="1722849"/>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089" y="1722849"/>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Machine generated alternative text:&#1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167" y="1746118"/>
            <a:ext cx="481451" cy="6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80845" y="1106265"/>
            <a:ext cx="1853015" cy="1224798"/>
            <a:chOff x="8222123" y="2527298"/>
            <a:chExt cx="2470686" cy="1633064"/>
          </a:xfrm>
        </p:grpSpPr>
        <p:grpSp>
          <p:nvGrpSpPr>
            <p:cNvPr id="9" name="Group 8"/>
            <p:cNvGrpSpPr/>
            <p:nvPr/>
          </p:nvGrpSpPr>
          <p:grpSpPr>
            <a:xfrm>
              <a:off x="8222124" y="2527298"/>
              <a:ext cx="2470685" cy="816533"/>
              <a:chOff x="8222124" y="2527298"/>
              <a:chExt cx="2470685" cy="816533"/>
            </a:xfrm>
          </p:grpSpPr>
          <p:pic>
            <p:nvPicPr>
              <p:cNvPr id="8" name="Picture 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26" name="Picture 25"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27" name="Picture 26"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28" name="Picture 2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29" name="Picture 28"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nvGrpSpPr>
            <p:cNvPr id="39" name="Group 38"/>
            <p:cNvGrpSpPr/>
            <p:nvPr/>
          </p:nvGrpSpPr>
          <p:grpSpPr>
            <a:xfrm>
              <a:off x="8222123" y="3343829"/>
              <a:ext cx="2470685" cy="816533"/>
              <a:chOff x="8222124" y="2527298"/>
              <a:chExt cx="2470685" cy="816533"/>
            </a:xfrm>
          </p:grpSpPr>
          <p:pic>
            <p:nvPicPr>
              <p:cNvPr id="40" name="Picture 39"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41" name="Picture 4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42" name="Picture 41"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43" name="Picture 4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44" name="Picture 43"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sp>
        <p:nvSpPr>
          <p:cNvPr id="11" name="TextBox 10"/>
          <p:cNvSpPr txBox="1"/>
          <p:nvPr/>
        </p:nvSpPr>
        <p:spPr>
          <a:xfrm>
            <a:off x="7259473" y="1859980"/>
            <a:ext cx="1435162" cy="523220"/>
          </a:xfrm>
          <a:prstGeom prst="rect">
            <a:avLst/>
          </a:prstGeom>
          <a:noFill/>
        </p:spPr>
        <p:txBody>
          <a:bodyPr wrap="square" rtlCol="0">
            <a:spAutoFit/>
          </a:bodyPr>
          <a:lstStyle/>
          <a:p>
            <a:r>
              <a:rPr lang="en-US" sz="1400" dirty="0"/>
              <a:t>Guard with </a:t>
            </a:r>
          </a:p>
          <a:p>
            <a:r>
              <a:rPr lang="en-US" sz="1400" dirty="0"/>
              <a:t>Memory Eraser</a:t>
            </a:r>
          </a:p>
        </p:txBody>
      </p:sp>
      <p:sp>
        <p:nvSpPr>
          <p:cNvPr id="21" name="TextBox 20"/>
          <p:cNvSpPr txBox="1"/>
          <p:nvPr/>
        </p:nvSpPr>
        <p:spPr>
          <a:xfrm>
            <a:off x="7190848" y="2551695"/>
            <a:ext cx="1728935" cy="369332"/>
          </a:xfrm>
          <a:prstGeom prst="rect">
            <a:avLst/>
          </a:prstGeom>
          <a:noFill/>
        </p:spPr>
        <p:txBody>
          <a:bodyPr wrap="none" rtlCol="0">
            <a:spAutoFit/>
          </a:bodyPr>
          <a:lstStyle/>
          <a:p>
            <a:r>
              <a:rPr lang="en-US" dirty="0"/>
              <a:t>Restricted Room</a:t>
            </a:r>
          </a:p>
        </p:txBody>
      </p:sp>
      <p:sp>
        <p:nvSpPr>
          <p:cNvPr id="33" name="Google Shape;95;p14">
            <a:extLst>
              <a:ext uri="{FF2B5EF4-FFF2-40B4-BE49-F238E27FC236}">
                <a16:creationId xmlns:a16="http://schemas.microsoft.com/office/drawing/2014/main" id="{1EE0AAF7-E9E1-49B6-8C69-3B436D73CEA3}"/>
              </a:ext>
            </a:extLst>
          </p:cNvPr>
          <p:cNvSpPr txBox="1">
            <a:spLocks noGrp="1"/>
          </p:cNvSpPr>
          <p:nvPr>
            <p:ph type="body" idx="1"/>
          </p:nvPr>
        </p:nvSpPr>
        <p:spPr>
          <a:xfrm>
            <a:off x="251519" y="3093097"/>
            <a:ext cx="8668263" cy="3673963"/>
          </a:xfrm>
          <a:prstGeom prst="rect">
            <a:avLst/>
          </a:prstGeom>
        </p:spPr>
        <p:txBody>
          <a:bodyPr spcFirstLastPara="1" vert="horz" wrap="square" lIns="68569" tIns="34275" rIns="68569" bIns="34275" rtlCol="0" anchor="t" anchorCtr="0">
            <a:normAutofit fontScale="92500"/>
          </a:bodyPr>
          <a:lstStyle/>
          <a:p>
            <a:pPr lvl="0">
              <a:lnSpc>
                <a:spcPct val="120000"/>
              </a:lnSpc>
            </a:pPr>
            <a:r>
              <a:rPr lang="en-US" sz="1600" dirty="0"/>
              <a:t>Bob has a secret (say 7) inside the restricted room. You want to steal the secret, but you do not have the security clearance to enter the room. </a:t>
            </a:r>
          </a:p>
          <a:p>
            <a:pPr lvl="0">
              <a:lnSpc>
                <a:spcPct val="120000"/>
              </a:lnSpc>
            </a:pPr>
            <a:r>
              <a:rPr lang="en-US" sz="1600" dirty="0"/>
              <a:t>Outside of the room: you prepare 10 lightbulbs with 10 light switches. All lightbulb-to-switch connections are known, and you fully control them anytime and anywhere (wirelessly).</a:t>
            </a:r>
          </a:p>
          <a:p>
            <a:pPr lvl="0">
              <a:lnSpc>
                <a:spcPct val="120000"/>
              </a:lnSpc>
            </a:pPr>
            <a:r>
              <a:rPr lang="en-US" sz="1600" dirty="0"/>
              <a:t>The security guard is busy. He usually stops you from entering the room, but sometimes he tries to optimize performance and lets you into the room regardless of your security clearance. But if he later finds out that you do not have security clearance, he will erase your memory and kick you out.</a:t>
            </a:r>
          </a:p>
          <a:p>
            <a:pPr lvl="0">
              <a:lnSpc>
                <a:spcPct val="120000"/>
              </a:lnSpc>
            </a:pPr>
            <a:r>
              <a:rPr lang="en-US" sz="1600" dirty="0"/>
              <a:t>Q: Can you steal the secret 7 with side channel analysis?</a:t>
            </a:r>
          </a:p>
          <a:p>
            <a:pPr lvl="0">
              <a:lnSpc>
                <a:spcPct val="120000"/>
              </a:lnSpc>
            </a:pPr>
            <a:r>
              <a:rPr lang="en-US" sz="1600" dirty="0"/>
              <a:t>A: Yes. Initially reset all lightbulbs to be off. Try many times to enter the room. If you get lucky and enter the room, see Bob’s secret 7, copy it into your memory by turning on lightbulb #7. The guard later finds out,  erases your memory and kicks you out. Once outside, you don’t remember the secret 7 since your memory has been erased, but you can see that lightbulb #7 is on, so you have stolen the secret 7.</a:t>
            </a:r>
            <a:endParaRPr sz="1400" dirty="0"/>
          </a:p>
        </p:txBody>
      </p:sp>
      <p:sp>
        <p:nvSpPr>
          <p:cNvPr id="5" name="Slide Number Placeholder 4"/>
          <p:cNvSpPr>
            <a:spLocks noGrp="1"/>
          </p:cNvSpPr>
          <p:nvPr>
            <p:ph type="sldNum" sz="quarter" idx="4"/>
          </p:nvPr>
        </p:nvSpPr>
        <p:spPr/>
        <p:txBody>
          <a:bodyPr/>
          <a:lstStyle/>
          <a:p>
            <a:fld id="{37A80A60-093F-4BCA-AE36-E5BEF79E0B3D}" type="slidenum">
              <a:rPr lang="en-US" smtClean="0"/>
              <a:pPr/>
              <a:t>29</a:t>
            </a:fld>
            <a:endParaRPr lang="en-US" dirty="0"/>
          </a:p>
        </p:txBody>
      </p:sp>
    </p:spTree>
    <p:extLst>
      <p:ext uri="{BB962C8B-B14F-4D97-AF65-F5344CB8AC3E}">
        <p14:creationId xmlns:p14="http://schemas.microsoft.com/office/powerpoint/2010/main" val="89152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normAutofit/>
          </a:bodyPr>
          <a:lstStyle/>
          <a:p>
            <a:r>
              <a:rPr lang="en-US" dirty="0"/>
              <a:t>Memory Hierarchy</a:t>
            </a:r>
          </a:p>
        </p:txBody>
      </p:sp>
      <p:sp>
        <p:nvSpPr>
          <p:cNvPr id="1515523" name="Rectangle 3"/>
          <p:cNvSpPr>
            <a:spLocks noGrp="1" noChangeArrowheads="1"/>
          </p:cNvSpPr>
          <p:nvPr>
            <p:ph type="body" idx="1"/>
          </p:nvPr>
        </p:nvSpPr>
        <p:spPr>
          <a:xfrm>
            <a:off x="152400" y="980728"/>
            <a:ext cx="8839200" cy="3888432"/>
          </a:xfrm>
        </p:spPr>
        <p:txBody>
          <a:bodyPr>
            <a:normAutofit/>
          </a:bodyPr>
          <a:lstStyle/>
          <a:p>
            <a:pPr defTabSz="685800" eaLnBrk="0" fontAlgn="base" hangingPunct="0">
              <a:spcBef>
                <a:spcPct val="0"/>
              </a:spcBef>
              <a:spcAft>
                <a:spcPct val="0"/>
              </a:spcAft>
            </a:pPr>
            <a:r>
              <a:rPr lang="en-US" dirty="0"/>
              <a:t>Cache hierarchy is managed by cache controller hardware</a:t>
            </a:r>
          </a:p>
          <a:p>
            <a:pPr defTabSz="685800" eaLnBrk="0" fontAlgn="base" hangingPunct="0">
              <a:spcBef>
                <a:spcPct val="0"/>
              </a:spcBef>
              <a:spcAft>
                <a:spcPct val="0"/>
              </a:spcAft>
            </a:pPr>
            <a:r>
              <a:rPr lang="en-US" dirty="0">
                <a:solidFill>
                  <a:srgbClr val="000000"/>
                </a:solidFill>
                <a:cs typeface="Calibri"/>
              </a:rPr>
              <a:t>On a data access:</a:t>
            </a:r>
          </a:p>
          <a:p>
            <a:pPr lvl="1" defTabSz="685800" eaLnBrk="0" fontAlgn="base" hangingPunct="0">
              <a:spcBef>
                <a:spcPct val="0"/>
              </a:spcBef>
              <a:spcAft>
                <a:spcPct val="0"/>
              </a:spcAft>
            </a:pPr>
            <a:r>
              <a:rPr lang="en-US" dirty="0">
                <a:solidFill>
                  <a:srgbClr val="56127A"/>
                </a:solidFill>
                <a:cs typeface="Calibri"/>
              </a:rPr>
              <a:t>if data </a:t>
            </a:r>
            <a:r>
              <a:rPr lang="en-US" dirty="0">
                <a:solidFill>
                  <a:srgbClr val="56127A"/>
                </a:solidFill>
                <a:latin typeface="Symbol" charset="2"/>
              </a:rPr>
              <a:t>Î</a:t>
            </a:r>
            <a:r>
              <a:rPr lang="en-US" dirty="0">
                <a:solidFill>
                  <a:srgbClr val="56127A"/>
                </a:solidFill>
                <a:latin typeface="Verdana" charset="0"/>
              </a:rPr>
              <a:t> L-x </a:t>
            </a:r>
            <a:r>
              <a:rPr lang="en-US" dirty="0">
                <a:solidFill>
                  <a:srgbClr val="56127A"/>
                </a:solidFill>
                <a:cs typeface="Calibri"/>
              </a:rPr>
              <a:t>cache </a:t>
            </a:r>
            <a:r>
              <a:rPr lang="en-US" dirty="0">
                <a:solidFill>
                  <a:srgbClr val="56127A"/>
                </a:solidFill>
                <a:latin typeface="Symbol" charset="2"/>
              </a:rPr>
              <a:t></a:t>
            </a:r>
            <a:r>
              <a:rPr lang="en-US" dirty="0">
                <a:solidFill>
                  <a:srgbClr val="56127A"/>
                </a:solidFill>
                <a:latin typeface="Verdana" charset="0"/>
              </a:rPr>
              <a:t> </a:t>
            </a:r>
            <a:r>
              <a:rPr lang="en-US" dirty="0">
                <a:solidFill>
                  <a:srgbClr val="56127A"/>
                </a:solidFill>
                <a:cs typeface="Calibri"/>
              </a:rPr>
              <a:t>cache hit </a:t>
            </a:r>
            <a:r>
              <a:rPr lang="en-US" dirty="0">
                <a:solidFill>
                  <a:srgbClr val="56127A"/>
                </a:solidFill>
                <a:latin typeface="Symbol" charset="2"/>
              </a:rPr>
              <a:t> </a:t>
            </a:r>
            <a:r>
              <a:rPr lang="en-US" dirty="0">
                <a:solidFill>
                  <a:srgbClr val="56127A"/>
                </a:solidFill>
                <a:cs typeface="Calibri"/>
              </a:rPr>
              <a:t>low latency access</a:t>
            </a:r>
          </a:p>
          <a:p>
            <a:pPr lvl="1" defTabSz="685800" eaLnBrk="0" fontAlgn="base" hangingPunct="0">
              <a:spcBef>
                <a:spcPct val="0"/>
              </a:spcBef>
              <a:spcAft>
                <a:spcPct val="0"/>
              </a:spcAft>
            </a:pPr>
            <a:r>
              <a:rPr lang="en-US" dirty="0">
                <a:solidFill>
                  <a:srgbClr val="56127A"/>
                </a:solidFill>
                <a:cs typeface="Calibri"/>
              </a:rPr>
              <a:t>if data </a:t>
            </a:r>
            <a:r>
              <a:rPr lang="en-US" dirty="0">
                <a:solidFill>
                  <a:srgbClr val="56127A"/>
                </a:solidFill>
                <a:latin typeface="Symbol" charset="2"/>
              </a:rPr>
              <a:t>Ï</a:t>
            </a:r>
            <a:r>
              <a:rPr lang="en-US" dirty="0">
                <a:solidFill>
                  <a:srgbClr val="56127A"/>
                </a:solidFill>
                <a:latin typeface="Verdana" charset="0"/>
              </a:rPr>
              <a:t> L-x </a:t>
            </a:r>
            <a:r>
              <a:rPr lang="en-US" dirty="0">
                <a:solidFill>
                  <a:srgbClr val="56127A"/>
                </a:solidFill>
                <a:cs typeface="Calibri"/>
              </a:rPr>
              <a:t>cache </a:t>
            </a:r>
            <a:r>
              <a:rPr lang="en-US" dirty="0">
                <a:solidFill>
                  <a:srgbClr val="56127A"/>
                </a:solidFill>
                <a:latin typeface="Symbol" charset="2"/>
              </a:rPr>
              <a:t></a:t>
            </a:r>
            <a:r>
              <a:rPr lang="en-US" dirty="0">
                <a:solidFill>
                  <a:srgbClr val="56127A"/>
                </a:solidFill>
                <a:latin typeface="Verdana" charset="0"/>
              </a:rPr>
              <a:t> </a:t>
            </a:r>
            <a:r>
              <a:rPr lang="en-US" dirty="0">
                <a:solidFill>
                  <a:srgbClr val="56127A"/>
                </a:solidFill>
                <a:cs typeface="Calibri"/>
              </a:rPr>
              <a:t>cache miss </a:t>
            </a:r>
            <a:r>
              <a:rPr lang="en-US" dirty="0">
                <a:solidFill>
                  <a:srgbClr val="56127A"/>
                </a:solidFill>
                <a:latin typeface="Symbol" charset="2"/>
              </a:rPr>
              <a:t> </a:t>
            </a:r>
            <a:r>
              <a:rPr lang="en-US" dirty="0">
                <a:solidFill>
                  <a:srgbClr val="56127A"/>
                </a:solidFill>
                <a:cs typeface="Calibri"/>
              </a:rPr>
              <a:t>higher latency access to next level L</a:t>
            </a:r>
            <a:r>
              <a:rPr lang="en-US" dirty="0">
                <a:solidFill>
                  <a:srgbClr val="56127A"/>
                </a:solidFill>
                <a:latin typeface="Verdana" charset="0"/>
              </a:rPr>
              <a:t>-(x+1)</a:t>
            </a:r>
            <a:r>
              <a:rPr lang="en-US" dirty="0">
                <a:solidFill>
                  <a:srgbClr val="56127A"/>
                </a:solidFill>
                <a:cs typeface="Calibri"/>
              </a:rPr>
              <a:t> cache or main memory</a:t>
            </a:r>
          </a:p>
        </p:txBody>
      </p:sp>
      <p:pic>
        <p:nvPicPr>
          <p:cNvPr id="4" name="Picture 2" descr="What is Cache Memory. Types and functions of cache memory?">
            <a:extLst>
              <a:ext uri="{FF2B5EF4-FFF2-40B4-BE49-F238E27FC236}">
                <a16:creationId xmlns:a16="http://schemas.microsoft.com/office/drawing/2014/main" id="{82FF210B-96D3-4C39-8617-E5705B709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681" y="4077072"/>
            <a:ext cx="6060638" cy="25252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157B073-F8DE-4023-A840-8529F0D968E8}"/>
              </a:ext>
            </a:extLst>
          </p:cNvPr>
          <p:cNvSpPr/>
          <p:nvPr/>
        </p:nvSpPr>
        <p:spPr>
          <a:xfrm>
            <a:off x="2286000" y="6621137"/>
            <a:ext cx="4572000" cy="246221"/>
          </a:xfrm>
          <a:prstGeom prst="rect">
            <a:avLst/>
          </a:prstGeom>
        </p:spPr>
        <p:txBody>
          <a:bodyPr>
            <a:spAutoFit/>
          </a:bodyPr>
          <a:lstStyle/>
          <a:p>
            <a:r>
              <a:rPr lang="en-SE" sz="1000" dirty="0"/>
              <a:t>https://www.undocopy.com/2017/07/what-is-cache-memory-types-and.html</a:t>
            </a:r>
          </a:p>
        </p:txBody>
      </p:sp>
      <p:sp>
        <p:nvSpPr>
          <p:cNvPr id="3" name="Slide Number Placeholder 2"/>
          <p:cNvSpPr>
            <a:spLocks noGrp="1"/>
          </p:cNvSpPr>
          <p:nvPr>
            <p:ph type="sldNum" sz="quarter" idx="4"/>
          </p:nvPr>
        </p:nvSpPr>
        <p:spPr/>
        <p:txBody>
          <a:bodyPr/>
          <a:lstStyle/>
          <a:p>
            <a:fld id="{37A80A60-093F-4BCA-AE36-E5BEF79E0B3D}" type="slidenum">
              <a:rPr lang="en-US" smtClean="0"/>
              <a:pPr/>
              <a:t>3</a:t>
            </a:fld>
            <a:endParaRPr lang="en-US" dirty="0"/>
          </a:p>
        </p:txBody>
      </p:sp>
    </p:spTree>
    <p:extLst>
      <p:ext uri="{BB962C8B-B14F-4D97-AF65-F5344CB8AC3E}">
        <p14:creationId xmlns:p14="http://schemas.microsoft.com/office/powerpoint/2010/main" val="2202994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55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69" y="90940"/>
            <a:ext cx="7886700" cy="994172"/>
          </a:xfrm>
        </p:spPr>
        <p:txBody>
          <a:bodyPr/>
          <a:lstStyle/>
          <a:p>
            <a:r>
              <a:rPr lang="en-US" dirty="0"/>
              <a:t>Meltdown Attack Analogy</a:t>
            </a:r>
          </a:p>
        </p:txBody>
      </p:sp>
      <p:graphicFrame>
        <p:nvGraphicFramePr>
          <p:cNvPr id="4" name="Table 3"/>
          <p:cNvGraphicFramePr>
            <a:graphicFrameLocks noGrp="1"/>
          </p:cNvGraphicFramePr>
          <p:nvPr/>
        </p:nvGraphicFramePr>
        <p:xfrm>
          <a:off x="2047570" y="3740111"/>
          <a:ext cx="5048861" cy="289560"/>
        </p:xfrm>
        <a:graphic>
          <a:graphicData uri="http://schemas.openxmlformats.org/drawingml/2006/table">
            <a:tbl>
              <a:tblPr/>
              <a:tblGrid>
                <a:gridCol w="1687754">
                  <a:extLst>
                    <a:ext uri="{9D8B030D-6E8A-4147-A177-3AD203B41FA5}">
                      <a16:colId xmlns:a16="http://schemas.microsoft.com/office/drawing/2014/main" val="20000"/>
                    </a:ext>
                  </a:extLst>
                </a:gridCol>
                <a:gridCol w="1640434">
                  <a:extLst>
                    <a:ext uri="{9D8B030D-6E8A-4147-A177-3AD203B41FA5}">
                      <a16:colId xmlns:a16="http://schemas.microsoft.com/office/drawing/2014/main" val="20001"/>
                    </a:ext>
                  </a:extLst>
                </a:gridCol>
                <a:gridCol w="1720673">
                  <a:extLst>
                    <a:ext uri="{9D8B030D-6E8A-4147-A177-3AD203B41FA5}">
                      <a16:colId xmlns:a16="http://schemas.microsoft.com/office/drawing/2014/main" val="20002"/>
                    </a:ext>
                  </a:extLst>
                </a:gridCol>
              </a:tblGrid>
              <a:tr h="281940">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a:effectLst/>
                      </a:endParaRPr>
                    </a:p>
                  </a:txBody>
                  <a:tcPr marL="38100" marR="38100" marT="38100" marB="38100">
                    <a:lnL>
                      <a:noFill/>
                    </a:lnL>
                    <a:lnR>
                      <a:noFill/>
                    </a:lnR>
                    <a:lnT>
                      <a:noFill/>
                    </a:lnT>
                    <a:lnB>
                      <a:noFill/>
                    </a:lnB>
                  </a:tcPr>
                </a:tc>
                <a:tc>
                  <a:txBody>
                    <a:bodyPr/>
                    <a:lstStyle/>
                    <a:p>
                      <a:pPr marL="0" marR="0" fontAlgn="t">
                        <a:spcBef>
                          <a:spcPts val="0"/>
                        </a:spcBef>
                        <a:spcAft>
                          <a:spcPts val="0"/>
                        </a:spcAft>
                      </a:pPr>
                      <a:endParaRPr lang="en-US" sz="1400" dirty="0">
                        <a:effectLst/>
                      </a:endParaRPr>
                    </a:p>
                  </a:txBody>
                  <a:tcPr marL="38100" marR="38100" marT="38100" marB="38100">
                    <a:lnL>
                      <a:noFill/>
                    </a:lnL>
                    <a:lnR>
                      <a:noFill/>
                    </a:lnR>
                    <a:lnT>
                      <a:noFill/>
                    </a:lnT>
                    <a:lnB>
                      <a:noFill/>
                    </a:lnB>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33" name="Google Shape;95;p14">
                <a:extLst>
                  <a:ext uri="{FF2B5EF4-FFF2-40B4-BE49-F238E27FC236}">
                    <a16:creationId xmlns:a16="http://schemas.microsoft.com/office/drawing/2014/main" id="{1EE0AAF7-E9E1-49B6-8C69-3B436D73CEA3}"/>
                  </a:ext>
                </a:extLst>
              </p:cNvPr>
              <p:cNvSpPr txBox="1">
                <a:spLocks noGrp="1"/>
              </p:cNvSpPr>
              <p:nvPr>
                <p:ph type="body" idx="1"/>
              </p:nvPr>
            </p:nvSpPr>
            <p:spPr>
              <a:xfrm>
                <a:off x="237868" y="2481634"/>
                <a:ext cx="8668263" cy="4403750"/>
              </a:xfrm>
              <a:prstGeom prst="rect">
                <a:avLst/>
              </a:prstGeom>
            </p:spPr>
            <p:txBody>
              <a:bodyPr spcFirstLastPara="1" vert="horz" wrap="square" lIns="68569" tIns="34275" rIns="68569" bIns="34275" rtlCol="0" anchor="t" anchorCtr="0">
                <a:normAutofit fontScale="77500" lnSpcReduction="20000"/>
              </a:bodyPr>
              <a:lstStyle/>
              <a:p>
                <a:pPr lvl="0">
                  <a:lnSpc>
                    <a:spcPct val="120000"/>
                  </a:lnSpc>
                </a:pPr>
                <a:r>
                  <a:rPr lang="en-US" sz="1800" dirty="0"/>
                  <a:t>The secret: secret value contained at </a:t>
                </a:r>
                <a:r>
                  <a:rPr lang="en-US" sz="1800" dirty="0" err="1"/>
                  <a:t>kernel_data_addr</a:t>
                </a:r>
                <a:r>
                  <a:rPr lang="en-US" sz="1800" dirty="0"/>
                  <a:t>. Assume secret </a:t>
                </a:r>
                <a14:m>
                  <m:oMath xmlns:m="http://schemas.openxmlformats.org/officeDocument/2006/math">
                    <m:r>
                      <a:rPr lang="en-US" sz="1800" i="1">
                        <a:latin typeface="Cambria Math" panose="02040503050406030204" pitchFamily="18" charset="0"/>
                      </a:rPr>
                      <m:t>∈[0,255]</m:t>
                    </m:r>
                  </m:oMath>
                </a14:m>
                <a:r>
                  <a:rPr lang="en-US" sz="1800" dirty="0"/>
                  <a:t>.</a:t>
                </a:r>
              </a:p>
              <a:p>
                <a:pPr lvl="0">
                  <a:lnSpc>
                    <a:spcPct val="120000"/>
                  </a:lnSpc>
                </a:pPr>
                <a:r>
                  <a:rPr lang="en-US" sz="1800" dirty="0"/>
                  <a:t>Restricted room: kernel memory space</a:t>
                </a:r>
              </a:p>
              <a:p>
                <a:pPr lvl="0">
                  <a:lnSpc>
                    <a:spcPct val="120000"/>
                  </a:lnSpc>
                </a:pPr>
                <a:r>
                  <a:rPr lang="en-US" sz="1800" dirty="0"/>
                  <a:t>Outside: user memory space</a:t>
                </a:r>
              </a:p>
              <a:p>
                <a:pPr lvl="0">
                  <a:lnSpc>
                    <a:spcPct val="120000"/>
                  </a:lnSpc>
                </a:pPr>
                <a:r>
                  <a:rPr lang="en-US" sz="1800" dirty="0"/>
                  <a:t>Guard: CPU’s </a:t>
                </a:r>
                <a:r>
                  <a:rPr lang="en-US" altLang="zh-CN" sz="1800" dirty="0"/>
                  <a:t>access permission check that</a:t>
                </a:r>
                <a:r>
                  <a:rPr lang="en-US" sz="1800" dirty="0"/>
                  <a:t> user process cannot access kernel memory</a:t>
                </a:r>
                <a:endParaRPr lang="en-US" altLang="zh-CN" sz="1800" dirty="0"/>
              </a:p>
              <a:p>
                <a:pPr lvl="0">
                  <a:lnSpc>
                    <a:spcPct val="120000"/>
                  </a:lnSpc>
                </a:pPr>
                <a:r>
                  <a:rPr lang="en-US" sz="1800" dirty="0"/>
                  <a:t>Lightbulbs: probing array array[256*STEPSIZE] (assuming secret </a:t>
                </a:r>
                <a14:m>
                  <m:oMath xmlns:m="http://schemas.openxmlformats.org/officeDocument/2006/math">
                    <m:r>
                      <a:rPr lang="en-US" sz="1800" b="0" i="1" smtClean="0">
                        <a:latin typeface="Cambria Math" panose="02040503050406030204" pitchFamily="18" charset="0"/>
                      </a:rPr>
                      <m:t>∈[0,255]</m:t>
                    </m:r>
                  </m:oMath>
                </a14:m>
                <a:r>
                  <a:rPr lang="en-US" sz="1800" dirty="0"/>
                  <a:t>)</a:t>
                </a:r>
              </a:p>
              <a:p>
                <a:pPr lvl="0">
                  <a:lnSpc>
                    <a:spcPct val="120000"/>
                  </a:lnSpc>
                </a:pPr>
                <a:r>
                  <a:rPr lang="en-US" sz="1800" dirty="0"/>
                  <a:t>Turning off all lightbulbs: flush probing array from cache to memory</a:t>
                </a:r>
              </a:p>
              <a:p>
                <a:pPr>
                  <a:lnSpc>
                    <a:spcPct val="120000"/>
                  </a:lnSpc>
                </a:pPr>
                <a:r>
                  <a:rPr lang="en-US" altLang="zh-CN" sz="1800" dirty="0"/>
                  <a:t>Race condition: if permission check (instruction 3B) finishes first and fails, you cannot even get into the restricted room, and attack fails; if instruction 3A execute speculatively before permission check</a:t>
                </a:r>
                <a:r>
                  <a:rPr lang="en-SE" altLang="zh-CN" sz="1800" dirty="0"/>
                  <a:t> 3B</a:t>
                </a:r>
                <a:r>
                  <a:rPr lang="en-US" altLang="zh-CN" sz="1800" dirty="0"/>
                  <a:t> finishes, then you get lucky and enters the restricted room, read the secret value (</a:t>
                </a:r>
                <a:r>
                  <a:rPr lang="en-US" sz="1800" dirty="0" err="1"/>
                  <a:t>kernel_data</a:t>
                </a:r>
                <a:r>
                  <a:rPr lang="en-US" sz="1800" dirty="0"/>
                  <a:t> = *</a:t>
                </a:r>
                <a:r>
                  <a:rPr lang="en-US" sz="1800" dirty="0" err="1"/>
                  <a:t>kernel_data_addr</a:t>
                </a:r>
                <a:r>
                  <a:rPr lang="en-US" altLang="zh-CN" sz="1800" dirty="0"/>
                  <a:t>) into your brain, and turn on the corresponding lightbulb by accessing the corresponding array element to bring it into cache (</a:t>
                </a:r>
                <a:r>
                  <a:rPr lang="en-US" sz="1800" dirty="0"/>
                  <a:t>array[</a:t>
                </a:r>
                <a:r>
                  <a:rPr lang="en-US" sz="1800" dirty="0" err="1"/>
                  <a:t>kernel_data</a:t>
                </a:r>
                <a:r>
                  <a:rPr lang="en-US" sz="1800" dirty="0"/>
                  <a:t> * 4096 + DELTA] += 1</a:t>
                </a:r>
                <a:r>
                  <a:rPr lang="en-US" altLang="zh-CN" sz="1800" dirty="0"/>
                  <a:t>).</a:t>
                </a:r>
                <a:endParaRPr lang="en-US" altLang="zh-CN" sz="1400" dirty="0"/>
              </a:p>
              <a:p>
                <a:pPr>
                  <a:lnSpc>
                    <a:spcPct val="120000"/>
                  </a:lnSpc>
                </a:pPr>
                <a:r>
                  <a:rPr lang="en-US" sz="1800" dirty="0"/>
                  <a:t>Security guard kicks you out and erases your memory in your brain: instructions 3A are rolled back, so the variable </a:t>
                </a:r>
                <a:r>
                  <a:rPr lang="en-US" sz="1800" dirty="0" err="1"/>
                  <a:t>kernel_data’s</a:t>
                </a:r>
                <a:r>
                  <a:rPr lang="en-US" sz="1800" dirty="0"/>
                  <a:t> old value is restored, and no longer contains the secret value contained at </a:t>
                </a:r>
                <a:r>
                  <a:rPr lang="en-US" sz="1800" dirty="0" err="1"/>
                  <a:t>kernel_data_addr</a:t>
                </a:r>
                <a:r>
                  <a:rPr lang="en-US" sz="1800" dirty="0"/>
                  <a:t>.</a:t>
                </a:r>
              </a:p>
              <a:p>
                <a:pPr>
                  <a:lnSpc>
                    <a:spcPct val="120000"/>
                  </a:lnSpc>
                </a:pPr>
                <a:r>
                  <a:rPr lang="en-US" sz="1800" dirty="0"/>
                  <a:t>Light bulb #7 is on: the cache block containing array[</a:t>
                </a:r>
                <a:r>
                  <a:rPr lang="en-US" sz="1800" dirty="0" err="1"/>
                  <a:t>kernel_data</a:t>
                </a:r>
                <a:r>
                  <a:rPr lang="en-US" sz="1800" dirty="0"/>
                  <a:t> * 4096 + DELTA] remains in the cache. You can find out which lightbulb is on by the reload operation, and that cache block will load faster than other blocks.</a:t>
                </a:r>
              </a:p>
              <a:p>
                <a:pPr>
                  <a:lnSpc>
                    <a:spcPct val="120000"/>
                  </a:lnSpc>
                </a:pPr>
                <a:r>
                  <a:rPr lang="en-US" altLang="zh-CN" sz="1800" dirty="0"/>
                  <a:t>Keeping the security guard busy: use </a:t>
                </a:r>
                <a:r>
                  <a:rPr lang="en-US" altLang="zh-CN" sz="1800" dirty="0" err="1"/>
                  <a:t>meltdown_asm</a:t>
                </a:r>
                <a:r>
                  <a:rPr lang="en-US" altLang="zh-CN" sz="1800" dirty="0"/>
                  <a:t>() to run a useless computation loop to delay execution of Permission Check and increase your chance of getting lucky in the race condition.</a:t>
                </a:r>
                <a:endParaRPr lang="en-US" sz="1800" dirty="0"/>
              </a:p>
            </p:txBody>
          </p:sp>
        </mc:Choice>
        <mc:Fallback xmlns="">
          <p:sp>
            <p:nvSpPr>
              <p:cNvPr id="33" name="Google Shape;95;p14">
                <a:extLst>
                  <a:ext uri="{FF2B5EF4-FFF2-40B4-BE49-F238E27FC236}">
                    <a16:creationId xmlns:a16="http://schemas.microsoft.com/office/drawing/2014/main" id="{1EE0AAF7-E9E1-49B6-8C69-3B436D73CEA3}"/>
                  </a:ext>
                </a:extLst>
              </p:cNvPr>
              <p:cNvSpPr txBox="1">
                <a:spLocks noGrp="1" noRot="1" noChangeAspect="1" noMove="1" noResize="1" noEditPoints="1" noAdjustHandles="1" noChangeArrowheads="1" noChangeShapeType="1" noTextEdit="1"/>
              </p:cNvSpPr>
              <p:nvPr>
                <p:ph type="body" idx="1"/>
              </p:nvPr>
            </p:nvSpPr>
            <p:spPr>
              <a:xfrm>
                <a:off x="237868" y="2481634"/>
                <a:ext cx="8668263" cy="4403750"/>
              </a:xfrm>
              <a:prstGeom prst="rect">
                <a:avLst/>
              </a:prstGeom>
              <a:blipFill>
                <a:blip r:embed="rId3"/>
                <a:stretch>
                  <a:fillRect l="-352" r="-422" b="-277"/>
                </a:stretch>
              </a:blipFill>
            </p:spPr>
            <p:txBody>
              <a:bodyPr/>
              <a:lstStyle/>
              <a:p>
                <a:r>
                  <a:rPr lang="en-US">
                    <a:noFill/>
                  </a:rPr>
                  <a:t> </a:t>
                </a:r>
              </a:p>
            </p:txBody>
          </p:sp>
        </mc:Fallback>
      </mc:AlternateContent>
      <p:pic>
        <p:nvPicPr>
          <p:cNvPr id="34" name="Picture 3" descr="Machine generated alternative text:&#10;f">
            <a:extLst>
              <a:ext uri="{FF2B5EF4-FFF2-40B4-BE49-F238E27FC236}">
                <a16:creationId xmlns:a16="http://schemas.microsoft.com/office/drawing/2014/main" id="{86E81852-95E7-4426-9AB7-6829A4BD1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79" y="1008709"/>
            <a:ext cx="481451" cy="665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21346956-3FD4-449A-9A2E-BF0F2F6EBC17}"/>
                  </a:ext>
                </a:extLst>
              </p14:cNvPr>
              <p14:cNvContentPartPr/>
              <p14:nvPr/>
            </p14:nvContentPartPr>
            <p14:xfrm>
              <a:off x="6948264" y="908720"/>
              <a:ext cx="1895480" cy="2012307"/>
            </p14:xfrm>
          </p:contentPart>
        </mc:Choice>
        <mc:Fallback xmlns="">
          <p:pic>
            <p:nvPicPr>
              <p:cNvPr id="35" name="Ink 34">
                <a:extLst>
                  <a:ext uri="{FF2B5EF4-FFF2-40B4-BE49-F238E27FC236}">
                    <a16:creationId xmlns:a16="http://schemas.microsoft.com/office/drawing/2014/main" id="{21346956-3FD4-449A-9A2E-BF0F2F6EBC17}"/>
                  </a:ext>
                </a:extLst>
              </p:cNvPr>
              <p:cNvPicPr/>
              <p:nvPr/>
            </p:nvPicPr>
            <p:blipFill>
              <a:blip r:embed="rId6"/>
              <a:stretch>
                <a:fillRect/>
              </a:stretch>
            </p:blipFill>
            <p:spPr>
              <a:xfrm>
                <a:off x="6930267" y="890724"/>
                <a:ext cx="1931115" cy="2047939"/>
              </a:xfrm>
              <a:prstGeom prst="rect">
                <a:avLst/>
              </a:prstGeom>
            </p:spPr>
          </p:pic>
        </mc:Fallback>
      </mc:AlternateContent>
      <p:pic>
        <p:nvPicPr>
          <p:cNvPr id="36" name="Picture 4" descr="Related image">
            <a:extLst>
              <a:ext uri="{FF2B5EF4-FFF2-40B4-BE49-F238E27FC236}">
                <a16:creationId xmlns:a16="http://schemas.microsoft.com/office/drawing/2014/main" id="{E90803D8-4BF9-4493-9177-E8B749BEAE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167" y="1168596"/>
            <a:ext cx="1122454" cy="12852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D03E41F-FBCA-4E67-8EA4-12F923038C41}"/>
              </a:ext>
            </a:extLst>
          </p:cNvPr>
          <p:cNvSpPr txBox="1"/>
          <p:nvPr/>
        </p:nvSpPr>
        <p:spPr>
          <a:xfrm>
            <a:off x="7379175" y="898516"/>
            <a:ext cx="1139864" cy="415498"/>
          </a:xfrm>
          <a:prstGeom prst="rect">
            <a:avLst/>
          </a:prstGeom>
          <a:noFill/>
        </p:spPr>
        <p:txBody>
          <a:bodyPr wrap="none" rtlCol="0">
            <a:spAutoFit/>
          </a:bodyPr>
          <a:lstStyle/>
          <a:p>
            <a:r>
              <a:rPr lang="en-US" sz="2100" dirty="0"/>
              <a:t>Secret: </a:t>
            </a:r>
            <a:r>
              <a:rPr lang="en-US" sz="2100" dirty="0">
                <a:solidFill>
                  <a:srgbClr val="FF0000"/>
                </a:solidFill>
              </a:rPr>
              <a:t>7</a:t>
            </a:r>
          </a:p>
        </p:txBody>
      </p:sp>
      <p:pic>
        <p:nvPicPr>
          <p:cNvPr id="38" name="Picture 3" descr="Machine generated alternative text:&#10;f">
            <a:extLst>
              <a:ext uri="{FF2B5EF4-FFF2-40B4-BE49-F238E27FC236}">
                <a16:creationId xmlns:a16="http://schemas.microsoft.com/office/drawing/2014/main" id="{D6485791-8F9C-43BE-93F7-F41F9845D3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087" y="1031977"/>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Machine generated alternative text:&#10;f">
            <a:extLst>
              <a:ext uri="{FF2B5EF4-FFF2-40B4-BE49-F238E27FC236}">
                <a16:creationId xmlns:a16="http://schemas.microsoft.com/office/drawing/2014/main" id="{F8447502-E749-4830-AF29-C35CD62F9B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963" y="100870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Machine generated alternative text:&#10;f">
            <a:extLst>
              <a:ext uri="{FF2B5EF4-FFF2-40B4-BE49-F238E27FC236}">
                <a16:creationId xmlns:a16="http://schemas.microsoft.com/office/drawing/2014/main" id="{9FDAD353-114F-4FB0-B609-FFD40AD3DA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8089" y="100870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Machine generated alternative text:&#10;f">
            <a:extLst>
              <a:ext uri="{FF2B5EF4-FFF2-40B4-BE49-F238E27FC236}">
                <a16:creationId xmlns:a16="http://schemas.microsoft.com/office/drawing/2014/main" id="{36830E41-A526-4171-8C1D-9F30A4F03A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167" y="1031977"/>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Machine generated alternative text:&#10;f">
            <a:extLst>
              <a:ext uri="{FF2B5EF4-FFF2-40B4-BE49-F238E27FC236}">
                <a16:creationId xmlns:a16="http://schemas.microsoft.com/office/drawing/2014/main" id="{AFAACE23-5BAE-4895-9460-A1D19D0E22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79" y="1722850"/>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Machine generated alternative text:&#10;f">
            <a:extLst>
              <a:ext uri="{FF2B5EF4-FFF2-40B4-BE49-F238E27FC236}">
                <a16:creationId xmlns:a16="http://schemas.microsoft.com/office/drawing/2014/main" id="{51362233-9A69-4C63-A49C-231A1AF554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087" y="1746118"/>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Machine generated alternative text:&#10;f">
            <a:extLst>
              <a:ext uri="{FF2B5EF4-FFF2-40B4-BE49-F238E27FC236}">
                <a16:creationId xmlns:a16="http://schemas.microsoft.com/office/drawing/2014/main" id="{7E756EE9-EFA5-44D8-B0E7-3CBF1FE93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963" y="1722849"/>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Machine generated alternative text:&#10;f">
            <a:extLst>
              <a:ext uri="{FF2B5EF4-FFF2-40B4-BE49-F238E27FC236}">
                <a16:creationId xmlns:a16="http://schemas.microsoft.com/office/drawing/2014/main" id="{A53D0480-B60F-4EE3-BCC8-3DEDB9AA0F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8089" y="1722849"/>
            <a:ext cx="481451" cy="6652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Machine generated alternative text:&#10;f">
            <a:extLst>
              <a:ext uri="{FF2B5EF4-FFF2-40B4-BE49-F238E27FC236}">
                <a16:creationId xmlns:a16="http://schemas.microsoft.com/office/drawing/2014/main" id="{CDC7881D-0981-4385-953C-90A4E0AE54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167" y="1746118"/>
            <a:ext cx="481451" cy="665276"/>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FA3A013-0D0C-447B-A654-957840858852}"/>
              </a:ext>
            </a:extLst>
          </p:cNvPr>
          <p:cNvSpPr txBox="1"/>
          <p:nvPr/>
        </p:nvSpPr>
        <p:spPr>
          <a:xfrm>
            <a:off x="7259473" y="1859980"/>
            <a:ext cx="1435162" cy="523220"/>
          </a:xfrm>
          <a:prstGeom prst="rect">
            <a:avLst/>
          </a:prstGeom>
          <a:noFill/>
        </p:spPr>
        <p:txBody>
          <a:bodyPr wrap="square" rtlCol="0">
            <a:spAutoFit/>
          </a:bodyPr>
          <a:lstStyle/>
          <a:p>
            <a:r>
              <a:rPr lang="en-US" sz="1400" dirty="0"/>
              <a:t>Guard with </a:t>
            </a:r>
          </a:p>
          <a:p>
            <a:r>
              <a:rPr lang="en-US" sz="1400" dirty="0"/>
              <a:t>Memory Eraser</a:t>
            </a:r>
          </a:p>
        </p:txBody>
      </p:sp>
      <p:sp>
        <p:nvSpPr>
          <p:cNvPr id="67" name="TextBox 66">
            <a:extLst>
              <a:ext uri="{FF2B5EF4-FFF2-40B4-BE49-F238E27FC236}">
                <a16:creationId xmlns:a16="http://schemas.microsoft.com/office/drawing/2014/main" id="{B916D1B9-2D9A-44EB-B4D7-42A9B199BA7E}"/>
              </a:ext>
            </a:extLst>
          </p:cNvPr>
          <p:cNvSpPr txBox="1"/>
          <p:nvPr/>
        </p:nvSpPr>
        <p:spPr>
          <a:xfrm>
            <a:off x="7190848" y="2551695"/>
            <a:ext cx="1728935" cy="369332"/>
          </a:xfrm>
          <a:prstGeom prst="rect">
            <a:avLst/>
          </a:prstGeom>
          <a:noFill/>
        </p:spPr>
        <p:txBody>
          <a:bodyPr wrap="none" rtlCol="0">
            <a:spAutoFit/>
          </a:bodyPr>
          <a:lstStyle/>
          <a:p>
            <a:r>
              <a:rPr lang="en-US" dirty="0"/>
              <a:t>Restricted Room</a:t>
            </a:r>
          </a:p>
        </p:txBody>
      </p:sp>
      <p:grpSp>
        <p:nvGrpSpPr>
          <p:cNvPr id="39" name="Group 38"/>
          <p:cNvGrpSpPr/>
          <p:nvPr/>
        </p:nvGrpSpPr>
        <p:grpSpPr>
          <a:xfrm>
            <a:off x="4280845" y="1106265"/>
            <a:ext cx="1853015" cy="1224798"/>
            <a:chOff x="8222123" y="2527298"/>
            <a:chExt cx="2470686" cy="1633064"/>
          </a:xfrm>
        </p:grpSpPr>
        <p:grpSp>
          <p:nvGrpSpPr>
            <p:cNvPr id="40" name="Group 39"/>
            <p:cNvGrpSpPr/>
            <p:nvPr/>
          </p:nvGrpSpPr>
          <p:grpSpPr>
            <a:xfrm>
              <a:off x="8222124" y="2527298"/>
              <a:ext cx="2470685" cy="816533"/>
              <a:chOff x="8222124" y="2527298"/>
              <a:chExt cx="2470685" cy="816533"/>
            </a:xfrm>
          </p:grpSpPr>
          <p:pic>
            <p:nvPicPr>
              <p:cNvPr id="70" name="Picture 69"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71" name="Picture 70"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72" name="Picture 71"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73" name="Picture 72"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74" name="Picture 73"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nvGrpSpPr>
            <p:cNvPr id="41" name="Group 40"/>
            <p:cNvGrpSpPr/>
            <p:nvPr/>
          </p:nvGrpSpPr>
          <p:grpSpPr>
            <a:xfrm>
              <a:off x="8222123" y="3343829"/>
              <a:ext cx="2470685" cy="816533"/>
              <a:chOff x="8222124" y="2527298"/>
              <a:chExt cx="2470685" cy="816533"/>
            </a:xfrm>
          </p:grpSpPr>
          <p:pic>
            <p:nvPicPr>
              <p:cNvPr id="42" name="Picture 41"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43" name="Picture 42"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44" name="Picture 43"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68" name="Picture 67"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69" name="Picture 68"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sp>
        <p:nvSpPr>
          <p:cNvPr id="3" name="Slide Number Placeholder 2"/>
          <p:cNvSpPr>
            <a:spLocks noGrp="1"/>
          </p:cNvSpPr>
          <p:nvPr>
            <p:ph type="sldNum" sz="quarter" idx="4"/>
          </p:nvPr>
        </p:nvSpPr>
        <p:spPr/>
        <p:txBody>
          <a:bodyPr/>
          <a:lstStyle/>
          <a:p>
            <a:fld id="{37A80A60-093F-4BCA-AE36-E5BEF79E0B3D}" type="slidenum">
              <a:rPr lang="en-US" smtClean="0"/>
              <a:pPr/>
              <a:t>30</a:t>
            </a:fld>
            <a:endParaRPr lang="en-US" dirty="0"/>
          </a:p>
        </p:txBody>
      </p:sp>
    </p:spTree>
    <p:extLst>
      <p:ext uri="{BB962C8B-B14F-4D97-AF65-F5344CB8AC3E}">
        <p14:creationId xmlns:p14="http://schemas.microsoft.com/office/powerpoint/2010/main" val="352465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EA10-6734-43CA-9A66-C39DC664BC65}"/>
              </a:ext>
            </a:extLst>
          </p:cNvPr>
          <p:cNvSpPr>
            <a:spLocks noGrp="1"/>
          </p:cNvSpPr>
          <p:nvPr>
            <p:ph type="title"/>
          </p:nvPr>
        </p:nvSpPr>
        <p:spPr/>
        <p:txBody>
          <a:bodyPr/>
          <a:lstStyle/>
          <a:p>
            <a:r>
              <a:rPr lang="en-US" dirty="0"/>
              <a:t>Meltdown Attack Analogy</a:t>
            </a:r>
            <a:endParaRPr lang="en-SE" dirty="0"/>
          </a:p>
        </p:txBody>
      </p:sp>
      <p:graphicFrame>
        <p:nvGraphicFramePr>
          <p:cNvPr id="4" name="Table 4">
            <a:extLst>
              <a:ext uri="{FF2B5EF4-FFF2-40B4-BE49-F238E27FC236}">
                <a16:creationId xmlns:a16="http://schemas.microsoft.com/office/drawing/2014/main" id="{D60BFAC9-3A3A-49C7-BBD3-294AC022425F}"/>
              </a:ext>
            </a:extLst>
          </p:cNvPr>
          <p:cNvGraphicFramePr>
            <a:graphicFrameLocks noGrp="1"/>
          </p:cNvGraphicFramePr>
          <p:nvPr>
            <p:ph idx="1"/>
            <p:extLst>
              <p:ext uri="{D42A27DB-BD31-4B8C-83A1-F6EECF244321}">
                <p14:modId xmlns:p14="http://schemas.microsoft.com/office/powerpoint/2010/main" val="3913002456"/>
              </p:ext>
            </p:extLst>
          </p:nvPr>
        </p:nvGraphicFramePr>
        <p:xfrm>
          <a:off x="152400" y="1285875"/>
          <a:ext cx="8668071" cy="1681480"/>
        </p:xfrm>
        <a:graphic>
          <a:graphicData uri="http://schemas.openxmlformats.org/drawingml/2006/table">
            <a:tbl>
              <a:tblPr firstRow="1" bandRow="1">
                <a:tableStyleId>{5C22544A-7EE6-4342-B048-85BDC9FD1C3A}</a:tableStyleId>
              </a:tblPr>
              <a:tblGrid>
                <a:gridCol w="1971328">
                  <a:extLst>
                    <a:ext uri="{9D8B030D-6E8A-4147-A177-3AD203B41FA5}">
                      <a16:colId xmlns:a16="http://schemas.microsoft.com/office/drawing/2014/main" val="3055325188"/>
                    </a:ext>
                  </a:extLst>
                </a:gridCol>
                <a:gridCol w="2736304">
                  <a:extLst>
                    <a:ext uri="{9D8B030D-6E8A-4147-A177-3AD203B41FA5}">
                      <a16:colId xmlns:a16="http://schemas.microsoft.com/office/drawing/2014/main" val="1915815745"/>
                    </a:ext>
                  </a:extLst>
                </a:gridCol>
                <a:gridCol w="3960439">
                  <a:extLst>
                    <a:ext uri="{9D8B030D-6E8A-4147-A177-3AD203B41FA5}">
                      <a16:colId xmlns:a16="http://schemas.microsoft.com/office/drawing/2014/main" val="1398959530"/>
                    </a:ext>
                  </a:extLst>
                </a:gridCol>
              </a:tblGrid>
              <a:tr h="370840">
                <a:tc>
                  <a:txBody>
                    <a:bodyPr/>
                    <a:lstStyle/>
                    <a:p>
                      <a:r>
                        <a:rPr lang="en-US" sz="1600" dirty="0"/>
                        <a:t>Lightbulbs</a:t>
                      </a:r>
                      <a:endParaRPr lang="en-SE" sz="1600" dirty="0"/>
                    </a:p>
                  </a:txBody>
                  <a:tcPr/>
                </a:tc>
                <a:tc>
                  <a:txBody>
                    <a:bodyPr/>
                    <a:lstStyle/>
                    <a:p>
                      <a:r>
                        <a:rPr lang="en-US" sz="1600" dirty="0"/>
                        <a:t>Your memory in your brain</a:t>
                      </a:r>
                      <a:endParaRPr lang="en-SE" sz="1600" dirty="0"/>
                    </a:p>
                  </a:txBody>
                  <a:tcPr/>
                </a:tc>
                <a:tc>
                  <a:txBody>
                    <a:bodyPr/>
                    <a:lstStyle/>
                    <a:p>
                      <a:r>
                        <a:rPr lang="en-US" sz="1600" dirty="0"/>
                        <a:t>Guard erasing your memory</a:t>
                      </a:r>
                      <a:endParaRPr lang="en-SE" sz="1600" dirty="0"/>
                    </a:p>
                  </a:txBody>
                  <a:tcPr/>
                </a:tc>
                <a:extLst>
                  <a:ext uri="{0D108BD9-81ED-4DB2-BD59-A6C34878D82A}">
                    <a16:rowId xmlns:a16="http://schemas.microsoft.com/office/drawing/2014/main" val="1444676321"/>
                  </a:ext>
                </a:extLst>
              </a:tr>
              <a:tr h="370840">
                <a:tc>
                  <a:txBody>
                    <a:bodyPr/>
                    <a:lstStyle/>
                    <a:p>
                      <a:r>
                        <a:rPr lang="en-US" sz="1600" dirty="0"/>
                        <a:t>Attacker’s probing array for </a:t>
                      </a:r>
                      <a:r>
                        <a:rPr lang="en-US" sz="1800" b="0" i="0" u="none" strike="noStrike" kern="1200" baseline="0" dirty="0">
                          <a:solidFill>
                            <a:schemeClr val="dk1"/>
                          </a:solidFill>
                          <a:latin typeface="+mn-lt"/>
                          <a:ea typeface="+mn-ea"/>
                          <a:cs typeface="+mn-cs"/>
                        </a:rPr>
                        <a:t>FLUSH+RELOAD</a:t>
                      </a:r>
                      <a:r>
                        <a:rPr lang="en-US" sz="1600" dirty="0"/>
                        <a:t> array[256*STEPSIZE] </a:t>
                      </a:r>
                      <a:endParaRPr lang="en-S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Attacker program reads the secret value into variable </a:t>
                      </a:r>
                      <a:r>
                        <a:rPr lang="en-US" sz="1600" dirty="0" err="1"/>
                        <a:t>kernel_data</a:t>
                      </a:r>
                      <a:r>
                        <a:rPr lang="en-US" sz="1600" dirty="0"/>
                        <a:t> = *</a:t>
                      </a:r>
                      <a:r>
                        <a:rPr lang="en-US" sz="1600" dirty="0" err="1"/>
                        <a:t>kernel_data_addr</a:t>
                      </a:r>
                      <a:r>
                        <a:rPr lang="en-US" altLang="zh-CN" sz="1600" dirty="0"/>
                        <a:t>)</a:t>
                      </a:r>
                      <a:endParaRPr lang="en-US" sz="1600" dirty="0"/>
                    </a:p>
                  </a:txBody>
                  <a:tcPr/>
                </a:tc>
                <a:tc>
                  <a:txBody>
                    <a:bodyPr/>
                    <a:lstStyle/>
                    <a:p>
                      <a:r>
                        <a:rPr lang="en-US" sz="1600" dirty="0"/>
                        <a:t>CPU rollbacks variable assignment to </a:t>
                      </a:r>
                      <a:r>
                        <a:rPr lang="en-US" sz="1600" dirty="0" err="1"/>
                        <a:t>kernel_data</a:t>
                      </a:r>
                      <a:r>
                        <a:rPr lang="en-US" sz="1600" dirty="0"/>
                        <a:t>,  but cannot affect cache contents (turn off the lightbulb that you have turned on before to encode the secret *</a:t>
                      </a:r>
                      <a:r>
                        <a:rPr lang="en-US" sz="1600" dirty="0" err="1"/>
                        <a:t>kernel_data_addr</a:t>
                      </a:r>
                      <a:r>
                        <a:rPr lang="en-US" sz="1600" dirty="0"/>
                        <a:t>)</a:t>
                      </a:r>
                    </a:p>
                  </a:txBody>
                  <a:tcPr/>
                </a:tc>
                <a:extLst>
                  <a:ext uri="{0D108BD9-81ED-4DB2-BD59-A6C34878D82A}">
                    <a16:rowId xmlns:a16="http://schemas.microsoft.com/office/drawing/2014/main" val="3740232438"/>
                  </a:ext>
                </a:extLst>
              </a:tr>
            </a:tbl>
          </a:graphicData>
        </a:graphic>
      </p:graphicFrame>
      <p:sp>
        <p:nvSpPr>
          <p:cNvPr id="3" name="Slide Number Placeholder 2"/>
          <p:cNvSpPr>
            <a:spLocks noGrp="1"/>
          </p:cNvSpPr>
          <p:nvPr>
            <p:ph type="sldNum" sz="quarter" idx="4"/>
          </p:nvPr>
        </p:nvSpPr>
        <p:spPr/>
        <p:txBody>
          <a:bodyPr/>
          <a:lstStyle/>
          <a:p>
            <a:fld id="{37A80A60-093F-4BCA-AE36-E5BEF79E0B3D}" type="slidenum">
              <a:rPr lang="en-US" smtClean="0"/>
              <a:pPr/>
              <a:t>31</a:t>
            </a:fld>
            <a:endParaRPr lang="en-US" dirty="0"/>
          </a:p>
        </p:txBody>
      </p:sp>
    </p:spTree>
    <p:extLst>
      <p:ext uri="{BB962C8B-B14F-4D97-AF65-F5344CB8AC3E}">
        <p14:creationId xmlns:p14="http://schemas.microsoft.com/office/powerpoint/2010/main" val="323380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9E1861-FADD-47EA-8326-F5E652E1296B}"/>
              </a:ext>
            </a:extLst>
          </p:cNvPr>
          <p:cNvSpPr>
            <a:spLocks noGrp="1"/>
          </p:cNvSpPr>
          <p:nvPr>
            <p:ph type="title"/>
          </p:nvPr>
        </p:nvSpPr>
        <p:spPr/>
        <p:txBody>
          <a:bodyPr/>
          <a:lstStyle/>
          <a:p>
            <a:endParaRPr lang="zh-CN" altLang="en-US"/>
          </a:p>
        </p:txBody>
      </p:sp>
      <p:sp>
        <p:nvSpPr>
          <p:cNvPr id="4" name="内容占位符 3">
            <a:extLst>
              <a:ext uri="{FF2B5EF4-FFF2-40B4-BE49-F238E27FC236}">
                <a16:creationId xmlns:a16="http://schemas.microsoft.com/office/drawing/2014/main" id="{1DD3ACD9-D72A-480D-88BD-AABC498D719C}"/>
              </a:ext>
            </a:extLst>
          </p:cNvPr>
          <p:cNvSpPr>
            <a:spLocks noGrp="1"/>
          </p:cNvSpPr>
          <p:nvPr>
            <p:ph idx="1"/>
          </p:nvPr>
        </p:nvSpPr>
        <p:spPr/>
        <p:txBody>
          <a:bodyPr>
            <a:normAutofit/>
          </a:bodyPr>
          <a:lstStyle/>
          <a:p>
            <a:pPr marL="0" indent="0" algn="ctr">
              <a:buNone/>
            </a:pPr>
            <a:r>
              <a:rPr lang="en-US" altLang="zh-CN" sz="6600" dirty="0" err="1"/>
              <a:t>Spectre</a:t>
            </a:r>
            <a:endParaRPr lang="zh-CN" altLang="en-US" sz="6600" dirty="0"/>
          </a:p>
        </p:txBody>
      </p:sp>
      <p:sp>
        <p:nvSpPr>
          <p:cNvPr id="3" name="Slide Number Placeholder 2"/>
          <p:cNvSpPr>
            <a:spLocks noGrp="1"/>
          </p:cNvSpPr>
          <p:nvPr>
            <p:ph type="sldNum" sz="quarter" idx="4"/>
          </p:nvPr>
        </p:nvSpPr>
        <p:spPr/>
        <p:txBody>
          <a:bodyPr/>
          <a:lstStyle/>
          <a:p>
            <a:fld id="{37A80A60-093F-4BCA-AE36-E5BEF79E0B3D}" type="slidenum">
              <a:rPr lang="en-US" smtClean="0"/>
              <a:pPr/>
              <a:t>32</a:t>
            </a:fld>
            <a:endParaRPr lang="en-US" dirty="0"/>
          </a:p>
        </p:txBody>
      </p:sp>
    </p:spTree>
    <p:extLst>
      <p:ext uri="{BB962C8B-B14F-4D97-AF65-F5344CB8AC3E}">
        <p14:creationId xmlns:p14="http://schemas.microsoft.com/office/powerpoint/2010/main" val="349675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09799" y="254411"/>
            <a:ext cx="6611837" cy="1143000"/>
          </a:xfrm>
        </p:spPr>
        <p:txBody>
          <a:bodyPr>
            <a:normAutofit fontScale="90000"/>
          </a:bodyPr>
          <a:lstStyle/>
          <a:p>
            <a:r>
              <a:rPr lang="en-US" dirty="0"/>
              <a:t>Non-Pipelined Instruction Execution (</a:t>
            </a:r>
            <a:r>
              <a:rPr lang="en-US" altLang="zh-CN" dirty="0"/>
              <a:t>hypothetical)</a:t>
            </a:r>
            <a:endParaRPr lang="en-US" dirty="0"/>
          </a:p>
        </p:txBody>
      </p:sp>
      <p:sp>
        <p:nvSpPr>
          <p:cNvPr id="15" name="Slide Number Placeholder 14"/>
          <p:cNvSpPr>
            <a:spLocks noGrp="1"/>
          </p:cNvSpPr>
          <p:nvPr>
            <p:ph type="sldNum" sz="quarter" idx="12"/>
          </p:nvPr>
        </p:nvSpPr>
        <p:spPr>
          <a:xfrm>
            <a:off x="6480666" y="6383231"/>
            <a:ext cx="2522448" cy="365125"/>
          </a:xfrm>
        </p:spPr>
        <p:txBody>
          <a:bodyPr/>
          <a:lstStyle/>
          <a:p>
            <a:fld id="{3CC63E4C-4642-794D-A2FD-70F6B81535F5}" type="slidenum">
              <a:rPr lang="en-US" smtClean="0"/>
              <a:pPr/>
              <a:t>33</a:t>
            </a:fld>
            <a:endParaRPr lang="en-US" dirty="0"/>
          </a:p>
        </p:txBody>
      </p:sp>
      <p:cxnSp>
        <p:nvCxnSpPr>
          <p:cNvPr id="20" name="Straight Arrow Connector 19"/>
          <p:cNvCxnSpPr/>
          <p:nvPr/>
        </p:nvCxnSpPr>
        <p:spPr bwMode="auto">
          <a:xfrm>
            <a:off x="74122" y="5667654"/>
            <a:ext cx="8848742" cy="48605"/>
          </a:xfrm>
          <a:prstGeom prst="straightConnector1">
            <a:avLst/>
          </a:prstGeom>
          <a:solidFill>
            <a:schemeClr val="accent1"/>
          </a:solidFill>
          <a:ln w="3175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4765495" y="5609102"/>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5851659" y="5609102"/>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6875389" y="5619817"/>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7908765" y="5630533"/>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8410985" y="5730545"/>
            <a:ext cx="664663"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Time</a:t>
            </a:r>
          </a:p>
        </p:txBody>
      </p:sp>
      <p:sp>
        <p:nvSpPr>
          <p:cNvPr id="44" name="Rectangle 3"/>
          <p:cNvSpPr txBox="1">
            <a:spLocks noChangeArrowheads="1"/>
          </p:cNvSpPr>
          <p:nvPr/>
        </p:nvSpPr>
        <p:spPr>
          <a:xfrm>
            <a:off x="251520" y="5874607"/>
            <a:ext cx="8892480" cy="12402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 </a:t>
            </a:r>
            <a:r>
              <a:rPr lang="en-US" altLang="zh-CN" sz="1800" dirty="0"/>
              <a:t>N</a:t>
            </a:r>
            <a:r>
              <a:rPr lang="en-SE" altLang="zh-CN" sz="1800" dirty="0"/>
              <a:t>one-pipelined instruction execiution with IPC=0.25 (1 instruction every 4 cycles). </a:t>
            </a:r>
            <a:r>
              <a:rPr lang="en-SE" sz="1800" dirty="0"/>
              <a:t>PC (Program Counter) is incremented by 2 to point to next instruction, assuming each instruction is 2 Bytes.</a:t>
            </a:r>
            <a:endParaRPr lang="en-US" sz="1800" dirty="0"/>
          </a:p>
        </p:txBody>
      </p:sp>
      <p:cxnSp>
        <p:nvCxnSpPr>
          <p:cNvPr id="49" name="Straight Connector 48"/>
          <p:cNvCxnSpPr/>
          <p:nvPr/>
        </p:nvCxnSpPr>
        <p:spPr bwMode="auto">
          <a:xfrm>
            <a:off x="570963" y="5556925"/>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1657127" y="5556925"/>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2680857" y="5567641"/>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3714233" y="5578356"/>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490023" y="4287678"/>
            <a:ext cx="4094922" cy="11541"/>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1646673" y="4149080"/>
            <a:ext cx="1744315" cy="276999"/>
          </a:xfrm>
          <a:prstGeom prst="rect">
            <a:avLst/>
          </a:prstGeom>
          <a:solidFill>
            <a:schemeClr val="bg1"/>
          </a:solidFill>
        </p:spPr>
        <p:txBody>
          <a:bodyPr wrap="square" rtlCol="0">
            <a:spAutoFit/>
          </a:bodyPr>
          <a:lstStyle/>
          <a:p>
            <a:pPr algn="ctr"/>
            <a:r>
              <a:rPr lang="en-US" sz="1200" dirty="0">
                <a:solidFill>
                  <a:srgbClr val="000000"/>
                </a:solidFill>
                <a:latin typeface="Calibri" pitchFamily="34" charset="0"/>
                <a:cs typeface="Calibri" pitchFamily="34" charset="0"/>
              </a:rPr>
              <a:t>1</a:t>
            </a:r>
            <a:r>
              <a:rPr lang="en-US" sz="1200" baseline="30000" dirty="0">
                <a:solidFill>
                  <a:srgbClr val="000000"/>
                </a:solidFill>
                <a:latin typeface="Calibri" pitchFamily="34" charset="0"/>
                <a:cs typeface="Calibri" pitchFamily="34" charset="0"/>
              </a:rPr>
              <a:t>st</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a:t>
            </a:r>
          </a:p>
        </p:txBody>
      </p:sp>
      <p:sp>
        <p:nvSpPr>
          <p:cNvPr id="60" name="Rectangle 59"/>
          <p:cNvSpPr/>
          <p:nvPr/>
        </p:nvSpPr>
        <p:spPr bwMode="auto">
          <a:xfrm>
            <a:off x="490023" y="440694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61" name="Rectangle 60"/>
          <p:cNvSpPr/>
          <p:nvPr/>
        </p:nvSpPr>
        <p:spPr bwMode="auto">
          <a:xfrm>
            <a:off x="1513754" y="440694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62" name="Rectangle 61"/>
          <p:cNvSpPr/>
          <p:nvPr/>
        </p:nvSpPr>
        <p:spPr bwMode="auto">
          <a:xfrm>
            <a:off x="2537484" y="440694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sp>
        <p:nvSpPr>
          <p:cNvPr id="63" name="Rectangle 62"/>
          <p:cNvSpPr/>
          <p:nvPr/>
        </p:nvSpPr>
        <p:spPr bwMode="auto">
          <a:xfrm>
            <a:off x="3561214" y="440694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200" dirty="0">
                <a:solidFill>
                  <a:srgbClr val="000000"/>
                </a:solidFill>
                <a:latin typeface="Calibri" pitchFamily="34" charset="0"/>
                <a:cs typeface="Calibri" pitchFamily="34" charset="0"/>
              </a:rPr>
              <a:t>Write-Back</a:t>
            </a:r>
            <a:endParaRPr lang="en-US" sz="1200" dirty="0">
              <a:solidFill>
                <a:srgbClr val="000000"/>
              </a:solidFill>
              <a:latin typeface="Calibri" pitchFamily="34" charset="0"/>
              <a:cs typeface="Calibri" pitchFamily="34" charset="0"/>
            </a:endParaRPr>
          </a:p>
        </p:txBody>
      </p:sp>
      <p:cxnSp>
        <p:nvCxnSpPr>
          <p:cNvPr id="64" name="Straight Arrow Connector 63"/>
          <p:cNvCxnSpPr/>
          <p:nvPr/>
        </p:nvCxnSpPr>
        <p:spPr bwMode="auto">
          <a:xfrm>
            <a:off x="4591878" y="5007758"/>
            <a:ext cx="4094922" cy="11541"/>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5748528" y="4869160"/>
            <a:ext cx="1744315" cy="276999"/>
          </a:xfrm>
          <a:prstGeom prst="rect">
            <a:avLst/>
          </a:prstGeom>
          <a:solidFill>
            <a:schemeClr val="bg1"/>
          </a:solidFill>
        </p:spPr>
        <p:txBody>
          <a:bodyPr wrap="square" rtlCol="0">
            <a:spAutoFit/>
          </a:bodyPr>
          <a:lstStyle/>
          <a:p>
            <a:pPr algn="ctr"/>
            <a:r>
              <a:rPr lang="en-US" sz="1200" dirty="0">
                <a:solidFill>
                  <a:srgbClr val="000000"/>
                </a:solidFill>
                <a:latin typeface="Calibri" pitchFamily="34" charset="0"/>
                <a:cs typeface="Calibri" pitchFamily="34" charset="0"/>
              </a:rPr>
              <a:t>1</a:t>
            </a:r>
            <a:r>
              <a:rPr lang="en-US" sz="1200" baseline="30000" dirty="0">
                <a:solidFill>
                  <a:srgbClr val="000000"/>
                </a:solidFill>
                <a:latin typeface="Calibri" pitchFamily="34" charset="0"/>
                <a:cs typeface="Calibri" pitchFamily="34" charset="0"/>
              </a:rPr>
              <a:t>st</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a:t>
            </a:r>
          </a:p>
        </p:txBody>
      </p:sp>
      <p:sp>
        <p:nvSpPr>
          <p:cNvPr id="66" name="Rectangle 65"/>
          <p:cNvSpPr/>
          <p:nvPr/>
        </p:nvSpPr>
        <p:spPr bwMode="auto">
          <a:xfrm>
            <a:off x="4591878" y="512702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67" name="Rectangle 66"/>
          <p:cNvSpPr/>
          <p:nvPr/>
        </p:nvSpPr>
        <p:spPr bwMode="auto">
          <a:xfrm>
            <a:off x="5615609" y="512702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68" name="Rectangle 67"/>
          <p:cNvSpPr/>
          <p:nvPr/>
        </p:nvSpPr>
        <p:spPr bwMode="auto">
          <a:xfrm>
            <a:off x="6639339" y="512702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sp>
        <p:nvSpPr>
          <p:cNvPr id="69" name="Rectangle 68"/>
          <p:cNvSpPr/>
          <p:nvPr/>
        </p:nvSpPr>
        <p:spPr bwMode="auto">
          <a:xfrm>
            <a:off x="7663069" y="5127027"/>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200" dirty="0">
                <a:solidFill>
                  <a:srgbClr val="000000"/>
                </a:solidFill>
                <a:latin typeface="Calibri" pitchFamily="34" charset="0"/>
                <a:cs typeface="Calibri" pitchFamily="34" charset="0"/>
              </a:rPr>
              <a:t>Write-Back</a:t>
            </a:r>
            <a:endParaRPr lang="en-US" sz="1200" dirty="0">
              <a:solidFill>
                <a:srgbClr val="000000"/>
              </a:solidFill>
              <a:latin typeface="Calibri" pitchFamily="34" charset="0"/>
              <a:cs typeface="Calibri" pitchFamily="34" charset="0"/>
            </a:endParaRPr>
          </a:p>
        </p:txBody>
      </p:sp>
      <p:sp>
        <p:nvSpPr>
          <p:cNvPr id="82" name="Rectangle 81"/>
          <p:cNvSpPr/>
          <p:nvPr/>
        </p:nvSpPr>
        <p:spPr bwMode="auto">
          <a:xfrm>
            <a:off x="721678" y="220273"/>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Fetch</a:t>
            </a:r>
          </a:p>
        </p:txBody>
      </p:sp>
      <p:sp>
        <p:nvSpPr>
          <p:cNvPr id="83" name="Rectangle 82"/>
          <p:cNvSpPr/>
          <p:nvPr/>
        </p:nvSpPr>
        <p:spPr bwMode="auto">
          <a:xfrm>
            <a:off x="721678" y="1248973"/>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Decode</a:t>
            </a:r>
          </a:p>
        </p:txBody>
      </p:sp>
      <p:sp>
        <p:nvSpPr>
          <p:cNvPr id="84" name="Rectangle 83"/>
          <p:cNvSpPr/>
          <p:nvPr/>
        </p:nvSpPr>
        <p:spPr bwMode="auto">
          <a:xfrm>
            <a:off x="721678" y="2306248"/>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Execute</a:t>
            </a:r>
          </a:p>
        </p:txBody>
      </p:sp>
      <p:sp>
        <p:nvSpPr>
          <p:cNvPr id="85" name="Down Arrow 84"/>
          <p:cNvSpPr/>
          <p:nvPr/>
        </p:nvSpPr>
        <p:spPr bwMode="auto">
          <a:xfrm>
            <a:off x="1140778" y="801298"/>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86" name="Down Arrow 85"/>
          <p:cNvSpPr/>
          <p:nvPr/>
        </p:nvSpPr>
        <p:spPr bwMode="auto">
          <a:xfrm>
            <a:off x="1140778" y="1829998"/>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87" name="TextBox 86"/>
          <p:cNvSpPr txBox="1"/>
          <p:nvPr/>
        </p:nvSpPr>
        <p:spPr>
          <a:xfrm>
            <a:off x="112078" y="360744"/>
            <a:ext cx="46672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p>
        </p:txBody>
      </p:sp>
      <p:sp>
        <p:nvSpPr>
          <p:cNvPr id="88" name="TextBox 87"/>
          <p:cNvSpPr txBox="1"/>
          <p:nvPr/>
        </p:nvSpPr>
        <p:spPr>
          <a:xfrm>
            <a:off x="45403" y="1389444"/>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a:t>
            </a:r>
            <a:r>
              <a:rPr lang="en-US" sz="1350" dirty="0">
                <a:solidFill>
                  <a:srgbClr val="000000"/>
                </a:solidFill>
                <a:latin typeface="Calibri" pitchFamily="34" charset="0"/>
                <a:cs typeface="Calibri" pitchFamily="34" charset="0"/>
              </a:rPr>
              <a:t>2</a:t>
            </a:r>
          </a:p>
        </p:txBody>
      </p:sp>
      <p:sp>
        <p:nvSpPr>
          <p:cNvPr id="89" name="TextBox 88"/>
          <p:cNvSpPr txBox="1"/>
          <p:nvPr/>
        </p:nvSpPr>
        <p:spPr>
          <a:xfrm>
            <a:off x="45403" y="2433205"/>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a:t>
            </a:r>
            <a:r>
              <a:rPr lang="en-US" sz="1350" dirty="0">
                <a:solidFill>
                  <a:srgbClr val="000000"/>
                </a:solidFill>
                <a:latin typeface="Calibri" pitchFamily="34" charset="0"/>
                <a:cs typeface="Calibri" pitchFamily="34" charset="0"/>
              </a:rPr>
              <a:t>4</a:t>
            </a:r>
          </a:p>
        </p:txBody>
      </p:sp>
      <p:sp>
        <p:nvSpPr>
          <p:cNvPr id="90" name="Rectangle 89"/>
          <p:cNvSpPr/>
          <p:nvPr/>
        </p:nvSpPr>
        <p:spPr bwMode="auto">
          <a:xfrm>
            <a:off x="721678" y="3348008"/>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500" dirty="0">
                <a:solidFill>
                  <a:srgbClr val="000000"/>
                </a:solidFill>
                <a:latin typeface="Calibri" pitchFamily="34" charset="0"/>
                <a:cs typeface="Calibri" pitchFamily="34" charset="0"/>
              </a:rPr>
              <a:t>Write-Back</a:t>
            </a:r>
            <a:endParaRPr lang="en-US" sz="1500" dirty="0">
              <a:solidFill>
                <a:srgbClr val="000000"/>
              </a:solidFill>
              <a:latin typeface="Calibri" pitchFamily="34" charset="0"/>
              <a:cs typeface="Calibri" pitchFamily="34" charset="0"/>
            </a:endParaRPr>
          </a:p>
        </p:txBody>
      </p:sp>
      <p:sp>
        <p:nvSpPr>
          <p:cNvPr id="91" name="Down Arrow 90"/>
          <p:cNvSpPr/>
          <p:nvPr/>
        </p:nvSpPr>
        <p:spPr bwMode="auto">
          <a:xfrm>
            <a:off x="1094659" y="2874382"/>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92" name="TextBox 91"/>
          <p:cNvSpPr txBox="1"/>
          <p:nvPr/>
        </p:nvSpPr>
        <p:spPr>
          <a:xfrm>
            <a:off x="45403" y="3420832"/>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+6</a:t>
            </a:r>
            <a:endParaRPr lang="en-US" sz="135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08885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11771" y="1196752"/>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Fetch</a:t>
            </a:r>
          </a:p>
        </p:txBody>
      </p:sp>
      <p:sp>
        <p:nvSpPr>
          <p:cNvPr id="3" name="Rectangle 2"/>
          <p:cNvSpPr/>
          <p:nvPr/>
        </p:nvSpPr>
        <p:spPr bwMode="auto">
          <a:xfrm>
            <a:off x="711771" y="2225452"/>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Decode</a:t>
            </a:r>
          </a:p>
        </p:txBody>
      </p:sp>
      <p:sp>
        <p:nvSpPr>
          <p:cNvPr id="4" name="Rectangle 3"/>
          <p:cNvSpPr/>
          <p:nvPr/>
        </p:nvSpPr>
        <p:spPr bwMode="auto">
          <a:xfrm>
            <a:off x="711771" y="3282727"/>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500" dirty="0">
                <a:solidFill>
                  <a:srgbClr val="000000"/>
                </a:solidFill>
                <a:latin typeface="Calibri" pitchFamily="34" charset="0"/>
                <a:cs typeface="Calibri" pitchFamily="34" charset="0"/>
              </a:rPr>
              <a:t>Execute</a:t>
            </a:r>
          </a:p>
        </p:txBody>
      </p:sp>
      <p:sp>
        <p:nvSpPr>
          <p:cNvPr id="5" name="Down Arrow 4"/>
          <p:cNvSpPr/>
          <p:nvPr/>
        </p:nvSpPr>
        <p:spPr bwMode="auto">
          <a:xfrm>
            <a:off x="1130871" y="1777777"/>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6" name="Down Arrow 5"/>
          <p:cNvSpPr/>
          <p:nvPr/>
        </p:nvSpPr>
        <p:spPr bwMode="auto">
          <a:xfrm>
            <a:off x="1130871" y="2806477"/>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10" name="TextBox 9"/>
          <p:cNvSpPr txBox="1"/>
          <p:nvPr/>
        </p:nvSpPr>
        <p:spPr>
          <a:xfrm>
            <a:off x="102171" y="1337223"/>
            <a:ext cx="46672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p>
        </p:txBody>
      </p:sp>
      <p:sp>
        <p:nvSpPr>
          <p:cNvPr id="11" name="TextBox 10"/>
          <p:cNvSpPr txBox="1"/>
          <p:nvPr/>
        </p:nvSpPr>
        <p:spPr>
          <a:xfrm>
            <a:off x="35496" y="2365923"/>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a:t>
            </a:r>
            <a:r>
              <a:rPr lang="en-US" sz="1350" dirty="0">
                <a:solidFill>
                  <a:srgbClr val="000000"/>
                </a:solidFill>
                <a:latin typeface="Calibri" pitchFamily="34" charset="0"/>
                <a:cs typeface="Calibri" pitchFamily="34" charset="0"/>
              </a:rPr>
              <a:t>2</a:t>
            </a:r>
          </a:p>
        </p:txBody>
      </p:sp>
      <p:sp>
        <p:nvSpPr>
          <p:cNvPr id="12" name="TextBox 11"/>
          <p:cNvSpPr txBox="1"/>
          <p:nvPr/>
        </p:nvSpPr>
        <p:spPr>
          <a:xfrm>
            <a:off x="35496" y="3409684"/>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a:t>
            </a:r>
            <a:r>
              <a:rPr lang="en-US" sz="1350" dirty="0">
                <a:solidFill>
                  <a:srgbClr val="000000"/>
                </a:solidFill>
                <a:latin typeface="Calibri" pitchFamily="34" charset="0"/>
                <a:cs typeface="Calibri" pitchFamily="34" charset="0"/>
              </a:rPr>
              <a:t>4</a:t>
            </a:r>
          </a:p>
        </p:txBody>
      </p:sp>
      <p:sp>
        <p:nvSpPr>
          <p:cNvPr id="45" name="Rectangle 44"/>
          <p:cNvSpPr/>
          <p:nvPr/>
        </p:nvSpPr>
        <p:spPr bwMode="auto">
          <a:xfrm>
            <a:off x="711771" y="4324487"/>
            <a:ext cx="1114425" cy="58102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500" dirty="0">
                <a:solidFill>
                  <a:srgbClr val="000000"/>
                </a:solidFill>
                <a:latin typeface="Calibri" pitchFamily="34" charset="0"/>
                <a:cs typeface="Calibri" pitchFamily="34" charset="0"/>
              </a:rPr>
              <a:t>Write-Back</a:t>
            </a:r>
            <a:endParaRPr lang="en-US" sz="1500" dirty="0">
              <a:solidFill>
                <a:srgbClr val="000000"/>
              </a:solidFill>
              <a:latin typeface="Calibri" pitchFamily="34" charset="0"/>
              <a:cs typeface="Calibri" pitchFamily="34" charset="0"/>
            </a:endParaRPr>
          </a:p>
        </p:txBody>
      </p:sp>
      <p:sp>
        <p:nvSpPr>
          <p:cNvPr id="46" name="Down Arrow 45"/>
          <p:cNvSpPr/>
          <p:nvPr/>
        </p:nvSpPr>
        <p:spPr bwMode="auto">
          <a:xfrm>
            <a:off x="1084752" y="3850861"/>
            <a:ext cx="276225" cy="447675"/>
          </a:xfrm>
          <a:prstGeom prst="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a:solidFill>
                <a:schemeClr val="bg1"/>
              </a:solidFill>
              <a:latin typeface="Calibri" pitchFamily="34" charset="0"/>
              <a:cs typeface="Calibri" pitchFamily="34" charset="0"/>
            </a:endParaRPr>
          </a:p>
        </p:txBody>
      </p:sp>
      <p:sp>
        <p:nvSpPr>
          <p:cNvPr id="54" name="TextBox 53"/>
          <p:cNvSpPr txBox="1"/>
          <p:nvPr/>
        </p:nvSpPr>
        <p:spPr>
          <a:xfrm>
            <a:off x="35496" y="4397311"/>
            <a:ext cx="600075"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PC</a:t>
            </a:r>
            <a:r>
              <a:rPr lang="en-SE" sz="1350" dirty="0">
                <a:solidFill>
                  <a:srgbClr val="000000"/>
                </a:solidFill>
                <a:latin typeface="Calibri" pitchFamily="34" charset="0"/>
                <a:cs typeface="Calibri" pitchFamily="34" charset="0"/>
              </a:rPr>
              <a:t>+6</a:t>
            </a:r>
            <a:endParaRPr lang="en-US" sz="1350" dirty="0">
              <a:solidFill>
                <a:srgbClr val="000000"/>
              </a:solidFill>
              <a:latin typeface="Calibri" pitchFamily="34" charset="0"/>
              <a:cs typeface="Calibri" pitchFamily="34" charset="0"/>
            </a:endParaRPr>
          </a:p>
        </p:txBody>
      </p:sp>
      <p:sp>
        <p:nvSpPr>
          <p:cNvPr id="14" name="Title 13"/>
          <p:cNvSpPr>
            <a:spLocks noGrp="1"/>
          </p:cNvSpPr>
          <p:nvPr>
            <p:ph type="title"/>
          </p:nvPr>
        </p:nvSpPr>
        <p:spPr>
          <a:xfrm>
            <a:off x="457200" y="227623"/>
            <a:ext cx="8229600" cy="1143000"/>
          </a:xfrm>
        </p:spPr>
        <p:txBody>
          <a:bodyPr/>
          <a:lstStyle/>
          <a:p>
            <a:r>
              <a:rPr lang="en-US" dirty="0"/>
              <a:t>Pipelined Instruction Execution</a:t>
            </a:r>
          </a:p>
        </p:txBody>
      </p:sp>
      <p:sp>
        <p:nvSpPr>
          <p:cNvPr id="15" name="Slide Number Placeholder 14"/>
          <p:cNvSpPr>
            <a:spLocks noGrp="1"/>
          </p:cNvSpPr>
          <p:nvPr>
            <p:ph type="sldNum" sz="quarter" idx="12"/>
          </p:nvPr>
        </p:nvSpPr>
        <p:spPr/>
        <p:txBody>
          <a:bodyPr/>
          <a:lstStyle/>
          <a:p>
            <a:fld id="{3CC63E4C-4642-794D-A2FD-70F6B81535F5}" type="slidenum">
              <a:rPr lang="en-US" smtClean="0"/>
              <a:pPr/>
              <a:t>34</a:t>
            </a:fld>
            <a:endParaRPr lang="en-US" dirty="0"/>
          </a:p>
        </p:txBody>
      </p:sp>
      <p:grpSp>
        <p:nvGrpSpPr>
          <p:cNvPr id="17" name="Group 16"/>
          <p:cNvGrpSpPr/>
          <p:nvPr/>
        </p:nvGrpSpPr>
        <p:grpSpPr>
          <a:xfrm>
            <a:off x="3075451" y="2250966"/>
            <a:ext cx="4094922" cy="573731"/>
            <a:chOff x="1921569" y="2378276"/>
            <a:chExt cx="5459896" cy="764974"/>
          </a:xfrm>
        </p:grpSpPr>
        <p:cxnSp>
          <p:nvCxnSpPr>
            <p:cNvPr id="38" name="Straight Arrow Connector 37"/>
            <p:cNvCxnSpPr/>
            <p:nvPr/>
          </p:nvCxnSpPr>
          <p:spPr bwMode="auto">
            <a:xfrm>
              <a:off x="1921569" y="2564295"/>
              <a:ext cx="5459896" cy="35339"/>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3472984" y="2378276"/>
              <a:ext cx="2652229" cy="369332"/>
            </a:xfrm>
            <a:prstGeom prst="rect">
              <a:avLst/>
            </a:prstGeom>
            <a:solidFill>
              <a:schemeClr val="bg1"/>
            </a:solidFill>
          </p:spPr>
          <p:txBody>
            <a:bodyPr wrap="square" rtlCol="0">
              <a:spAutoFit/>
            </a:bodyPr>
            <a:lstStyle/>
            <a:p>
              <a:pPr algn="ctr"/>
              <a:r>
                <a:rPr lang="en-US" sz="1200" dirty="0">
                  <a:solidFill>
                    <a:srgbClr val="000000"/>
                  </a:solidFill>
                  <a:latin typeface="Calibri" pitchFamily="34" charset="0"/>
                  <a:cs typeface="Calibri" pitchFamily="34" charset="0"/>
                </a:rPr>
                <a:t>2</a:t>
              </a:r>
              <a:r>
                <a:rPr lang="en-US" sz="1200" baseline="30000" dirty="0">
                  <a:solidFill>
                    <a:srgbClr val="000000"/>
                  </a:solidFill>
                  <a:latin typeface="Calibri" pitchFamily="34" charset="0"/>
                  <a:cs typeface="Calibri" pitchFamily="34" charset="0"/>
                </a:rPr>
                <a:t>nd</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PC+2)</a:t>
              </a:r>
            </a:p>
          </p:txBody>
        </p:sp>
        <p:grpSp>
          <p:nvGrpSpPr>
            <p:cNvPr id="40" name="Group 39"/>
            <p:cNvGrpSpPr/>
            <p:nvPr/>
          </p:nvGrpSpPr>
          <p:grpSpPr>
            <a:xfrm>
              <a:off x="1921569" y="2723321"/>
              <a:ext cx="4094922" cy="419929"/>
              <a:chOff x="1855304" y="1603513"/>
              <a:chExt cx="4094922" cy="419929"/>
            </a:xfrm>
          </p:grpSpPr>
          <p:sp>
            <p:nvSpPr>
              <p:cNvPr id="41" name="Rectangle 40"/>
              <p:cNvSpPr/>
              <p:nvPr/>
            </p:nvSpPr>
            <p:spPr bwMode="auto">
              <a:xfrm>
                <a:off x="1855304" y="1603513"/>
                <a:ext cx="1364974" cy="419929"/>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42" name="Rectangle 41"/>
              <p:cNvSpPr/>
              <p:nvPr/>
            </p:nvSpPr>
            <p:spPr bwMode="auto">
              <a:xfrm>
                <a:off x="3220278" y="1603513"/>
                <a:ext cx="1364974" cy="419929"/>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43" name="Rectangle 42"/>
              <p:cNvSpPr/>
              <p:nvPr/>
            </p:nvSpPr>
            <p:spPr bwMode="auto">
              <a:xfrm>
                <a:off x="4585252" y="1603513"/>
                <a:ext cx="1364974" cy="419929"/>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grpSp>
      </p:grpSp>
      <p:cxnSp>
        <p:nvCxnSpPr>
          <p:cNvPr id="32" name="Straight Arrow Connector 31"/>
          <p:cNvCxnSpPr/>
          <p:nvPr/>
        </p:nvCxnSpPr>
        <p:spPr bwMode="auto">
          <a:xfrm>
            <a:off x="2051720" y="1638185"/>
            <a:ext cx="4094922" cy="11541"/>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208370" y="1499587"/>
            <a:ext cx="1744315" cy="276999"/>
          </a:xfrm>
          <a:prstGeom prst="rect">
            <a:avLst/>
          </a:prstGeom>
          <a:solidFill>
            <a:schemeClr val="bg1"/>
          </a:solidFill>
        </p:spPr>
        <p:txBody>
          <a:bodyPr wrap="square" rtlCol="0">
            <a:spAutoFit/>
          </a:bodyPr>
          <a:lstStyle/>
          <a:p>
            <a:pPr algn="ctr"/>
            <a:r>
              <a:rPr lang="en-US" sz="1200" dirty="0">
                <a:solidFill>
                  <a:srgbClr val="000000"/>
                </a:solidFill>
                <a:latin typeface="Calibri" pitchFamily="34" charset="0"/>
                <a:cs typeface="Calibri" pitchFamily="34" charset="0"/>
              </a:rPr>
              <a:t>1</a:t>
            </a:r>
            <a:r>
              <a:rPr lang="en-US" sz="1200" baseline="30000" dirty="0">
                <a:solidFill>
                  <a:srgbClr val="000000"/>
                </a:solidFill>
                <a:latin typeface="Calibri" pitchFamily="34" charset="0"/>
                <a:cs typeface="Calibri" pitchFamily="34" charset="0"/>
              </a:rPr>
              <a:t>st</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a:t>
            </a:r>
          </a:p>
        </p:txBody>
      </p:sp>
      <p:sp>
        <p:nvSpPr>
          <p:cNvPr id="35" name="Rectangle 34"/>
          <p:cNvSpPr/>
          <p:nvPr/>
        </p:nvSpPr>
        <p:spPr bwMode="auto">
          <a:xfrm>
            <a:off x="2051720" y="1757454"/>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36" name="Rectangle 35"/>
          <p:cNvSpPr/>
          <p:nvPr/>
        </p:nvSpPr>
        <p:spPr bwMode="auto">
          <a:xfrm>
            <a:off x="3075451" y="1757454"/>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37" name="Rectangle 36"/>
          <p:cNvSpPr/>
          <p:nvPr/>
        </p:nvSpPr>
        <p:spPr bwMode="auto">
          <a:xfrm>
            <a:off x="4099181" y="1757454"/>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sp>
        <p:nvSpPr>
          <p:cNvPr id="47" name="Rectangle 46"/>
          <p:cNvSpPr/>
          <p:nvPr/>
        </p:nvSpPr>
        <p:spPr bwMode="auto">
          <a:xfrm>
            <a:off x="5122911" y="1757454"/>
            <a:ext cx="1023731"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200" dirty="0">
                <a:solidFill>
                  <a:srgbClr val="000000"/>
                </a:solidFill>
                <a:latin typeface="Calibri" pitchFamily="34" charset="0"/>
                <a:cs typeface="Calibri" pitchFamily="34" charset="0"/>
              </a:rPr>
              <a:t>Write-Back</a:t>
            </a:r>
            <a:endParaRPr lang="en-US" sz="1200" dirty="0">
              <a:solidFill>
                <a:srgbClr val="000000"/>
              </a:solidFill>
              <a:latin typeface="Calibri" pitchFamily="34" charset="0"/>
              <a:cs typeface="Calibri" pitchFamily="34" charset="0"/>
            </a:endParaRPr>
          </a:p>
        </p:txBody>
      </p:sp>
      <p:sp>
        <p:nvSpPr>
          <p:cNvPr id="48" name="Rectangle 47"/>
          <p:cNvSpPr/>
          <p:nvPr/>
        </p:nvSpPr>
        <p:spPr bwMode="auto">
          <a:xfrm>
            <a:off x="6146644" y="2506564"/>
            <a:ext cx="1023730"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200" dirty="0">
                <a:solidFill>
                  <a:srgbClr val="000000"/>
                </a:solidFill>
                <a:latin typeface="Calibri" pitchFamily="34" charset="0"/>
                <a:cs typeface="Calibri" pitchFamily="34" charset="0"/>
              </a:rPr>
              <a:t>Write-Back</a:t>
            </a:r>
            <a:endParaRPr lang="en-US" sz="1200" dirty="0">
              <a:solidFill>
                <a:srgbClr val="000000"/>
              </a:solidFill>
              <a:latin typeface="Calibri" pitchFamily="34" charset="0"/>
              <a:cs typeface="Calibri" pitchFamily="34" charset="0"/>
            </a:endParaRPr>
          </a:p>
        </p:txBody>
      </p:sp>
      <p:sp>
        <p:nvSpPr>
          <p:cNvPr id="50" name="Rectangle 49"/>
          <p:cNvSpPr/>
          <p:nvPr/>
        </p:nvSpPr>
        <p:spPr bwMode="auto">
          <a:xfrm>
            <a:off x="7170373" y="3283115"/>
            <a:ext cx="1023730" cy="32271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SE" sz="1200" dirty="0">
                <a:solidFill>
                  <a:srgbClr val="000000"/>
                </a:solidFill>
                <a:latin typeface="Calibri" pitchFamily="34" charset="0"/>
                <a:cs typeface="Calibri" pitchFamily="34" charset="0"/>
              </a:rPr>
              <a:t>Write-Back</a:t>
            </a:r>
            <a:endParaRPr lang="en-US" sz="1200" dirty="0">
              <a:solidFill>
                <a:srgbClr val="000000"/>
              </a:solidFill>
              <a:latin typeface="Calibri" pitchFamily="34" charset="0"/>
              <a:cs typeface="Calibri" pitchFamily="34" charset="0"/>
            </a:endParaRPr>
          </a:p>
        </p:txBody>
      </p:sp>
      <p:grpSp>
        <p:nvGrpSpPr>
          <p:cNvPr id="19" name="Group 18"/>
          <p:cNvGrpSpPr/>
          <p:nvPr/>
        </p:nvGrpSpPr>
        <p:grpSpPr>
          <a:xfrm>
            <a:off x="4099195" y="3035303"/>
            <a:ext cx="4095235" cy="574065"/>
            <a:chOff x="3286561" y="3616080"/>
            <a:chExt cx="5460313" cy="765420"/>
          </a:xfrm>
        </p:grpSpPr>
        <p:cxnSp>
          <p:nvCxnSpPr>
            <p:cNvPr id="26" name="Straight Arrow Connector 25"/>
            <p:cNvCxnSpPr/>
            <p:nvPr/>
          </p:nvCxnSpPr>
          <p:spPr bwMode="auto">
            <a:xfrm>
              <a:off x="3286561" y="3810001"/>
              <a:ext cx="5460313" cy="9605"/>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4986033" y="3616080"/>
              <a:ext cx="2558480" cy="369332"/>
            </a:xfrm>
            <a:prstGeom prst="rect">
              <a:avLst/>
            </a:prstGeom>
            <a:solidFill>
              <a:schemeClr val="bg1"/>
            </a:solidFill>
          </p:spPr>
          <p:txBody>
            <a:bodyPr wrap="square" rtlCol="0">
              <a:spAutoFit/>
            </a:bodyPr>
            <a:lstStyle/>
            <a:p>
              <a:pPr algn="ctr"/>
              <a:r>
                <a:rPr lang="en-US" sz="1200" dirty="0">
                  <a:solidFill>
                    <a:srgbClr val="000000"/>
                  </a:solidFill>
                  <a:latin typeface="Calibri" pitchFamily="34" charset="0"/>
                  <a:cs typeface="Calibri" pitchFamily="34" charset="0"/>
                </a:rPr>
                <a:t>3</a:t>
              </a:r>
              <a:r>
                <a:rPr lang="en-US" sz="1200" baseline="30000" dirty="0">
                  <a:solidFill>
                    <a:srgbClr val="000000"/>
                  </a:solidFill>
                  <a:latin typeface="Calibri" pitchFamily="34" charset="0"/>
                  <a:cs typeface="Calibri" pitchFamily="34" charset="0"/>
                </a:rPr>
                <a:t>rd</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PC+4)</a:t>
              </a:r>
            </a:p>
          </p:txBody>
        </p:sp>
        <p:grpSp>
          <p:nvGrpSpPr>
            <p:cNvPr id="28" name="Group 27"/>
            <p:cNvGrpSpPr/>
            <p:nvPr/>
          </p:nvGrpSpPr>
          <p:grpSpPr>
            <a:xfrm>
              <a:off x="3286561" y="3969027"/>
              <a:ext cx="4094904" cy="412473"/>
              <a:chOff x="1855304" y="1603513"/>
              <a:chExt cx="4094904" cy="412473"/>
            </a:xfrm>
          </p:grpSpPr>
          <p:sp>
            <p:nvSpPr>
              <p:cNvPr id="29" name="Rectangle 28"/>
              <p:cNvSpPr/>
              <p:nvPr/>
            </p:nvSpPr>
            <p:spPr bwMode="auto">
              <a:xfrm>
                <a:off x="1855304"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30" name="Rectangle 29"/>
              <p:cNvSpPr/>
              <p:nvPr/>
            </p:nvSpPr>
            <p:spPr bwMode="auto">
              <a:xfrm>
                <a:off x="3220278"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31" name="Rectangle 30"/>
              <p:cNvSpPr/>
              <p:nvPr/>
            </p:nvSpPr>
            <p:spPr bwMode="auto">
              <a:xfrm>
                <a:off x="4585234"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grpSp>
      </p:grpSp>
      <p:cxnSp>
        <p:nvCxnSpPr>
          <p:cNvPr id="20" name="Straight Arrow Connector 19"/>
          <p:cNvCxnSpPr/>
          <p:nvPr/>
        </p:nvCxnSpPr>
        <p:spPr bwMode="auto">
          <a:xfrm>
            <a:off x="2051720" y="4857744"/>
            <a:ext cx="6280785" cy="35718"/>
          </a:xfrm>
          <a:prstGeom prst="straightConnector1">
            <a:avLst/>
          </a:prstGeom>
          <a:solidFill>
            <a:schemeClr val="accent1"/>
          </a:solidFill>
          <a:ln w="3175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3013018" y="4772019"/>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099181" y="4772019"/>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5122912" y="4782734"/>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156287" y="4793449"/>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7962262" y="4910966"/>
            <a:ext cx="628984" cy="300082"/>
          </a:xfrm>
          <a:prstGeom prst="rect">
            <a:avLst/>
          </a:prstGeom>
          <a:noFill/>
        </p:spPr>
        <p:txBody>
          <a:bodyPr wrap="square" rtlCol="0">
            <a:spAutoFit/>
          </a:bodyPr>
          <a:lstStyle/>
          <a:p>
            <a:r>
              <a:rPr lang="en-US" sz="1350" dirty="0">
                <a:solidFill>
                  <a:srgbClr val="000000"/>
                </a:solidFill>
                <a:latin typeface="Calibri" pitchFamily="34" charset="0"/>
                <a:cs typeface="Calibri" pitchFamily="34" charset="0"/>
              </a:rPr>
              <a:t>Time</a:t>
            </a:r>
          </a:p>
        </p:txBody>
      </p:sp>
      <p:cxnSp>
        <p:nvCxnSpPr>
          <p:cNvPr id="53" name="Straight Connector 52"/>
          <p:cNvCxnSpPr/>
          <p:nvPr/>
        </p:nvCxnSpPr>
        <p:spPr bwMode="auto">
          <a:xfrm>
            <a:off x="7170373" y="4793449"/>
            <a:ext cx="0" cy="2000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3"/>
          <p:cNvSpPr txBox="1">
            <a:spLocks noChangeArrowheads="1"/>
          </p:cNvSpPr>
          <p:nvPr/>
        </p:nvSpPr>
        <p:spPr>
          <a:xfrm>
            <a:off x="240781" y="5455330"/>
            <a:ext cx="8662438" cy="13730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Pipelining allows multiple instructions to be in progress simultaneously during any one processor clock cycle. While one instruction is fetched, another is decoded, a</a:t>
            </a:r>
            <a:r>
              <a:rPr lang="en-SE" sz="2000" dirty="0"/>
              <a:t>nother</a:t>
            </a:r>
            <a:r>
              <a:rPr lang="en-US" sz="2000" dirty="0"/>
              <a:t> is executed</a:t>
            </a:r>
            <a:r>
              <a:rPr lang="en-SE" sz="2000" dirty="0"/>
              <a:t>, and anther is written-back</a:t>
            </a:r>
            <a:r>
              <a:rPr lang="en-US" sz="2000" dirty="0"/>
              <a:t>. </a:t>
            </a:r>
            <a:r>
              <a:rPr lang="en-SE" sz="2000" dirty="0"/>
              <a:t>IPC (Instructions per Cycle)=1. </a:t>
            </a:r>
            <a:endParaRPr lang="en-US" sz="2000" dirty="0"/>
          </a:p>
        </p:txBody>
      </p:sp>
      <p:grpSp>
        <p:nvGrpSpPr>
          <p:cNvPr id="56" name="Group 55"/>
          <p:cNvGrpSpPr/>
          <p:nvPr/>
        </p:nvGrpSpPr>
        <p:grpSpPr>
          <a:xfrm>
            <a:off x="5123547" y="3827391"/>
            <a:ext cx="3382253" cy="574065"/>
            <a:chOff x="3286561" y="3616080"/>
            <a:chExt cx="4509670" cy="765420"/>
          </a:xfrm>
        </p:grpSpPr>
        <p:cxnSp>
          <p:nvCxnSpPr>
            <p:cNvPr id="57" name="Straight Arrow Connector 56"/>
            <p:cNvCxnSpPr/>
            <p:nvPr/>
          </p:nvCxnSpPr>
          <p:spPr bwMode="auto">
            <a:xfrm>
              <a:off x="3286561" y="3810001"/>
              <a:ext cx="4509670" cy="27887"/>
            </a:xfrm>
            <a:prstGeom prst="straightConnector1">
              <a:avLst/>
            </a:prstGeom>
            <a:solidFill>
              <a:schemeClr val="accent1"/>
            </a:solidFill>
            <a:ln w="25400" cap="flat" cmpd="sng" algn="ctr">
              <a:solidFill>
                <a:srgbClr val="0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4986033" y="3616080"/>
              <a:ext cx="2558480" cy="369332"/>
            </a:xfrm>
            <a:prstGeom prst="rect">
              <a:avLst/>
            </a:prstGeom>
            <a:solidFill>
              <a:schemeClr val="bg1"/>
            </a:solidFill>
          </p:spPr>
          <p:txBody>
            <a:bodyPr wrap="square" rtlCol="0">
              <a:spAutoFit/>
            </a:bodyPr>
            <a:lstStyle/>
            <a:p>
              <a:pPr algn="ctr"/>
              <a:r>
                <a:rPr lang="en-SE" sz="1200" dirty="0">
                  <a:solidFill>
                    <a:srgbClr val="000000"/>
                  </a:solidFill>
                  <a:latin typeface="Calibri" pitchFamily="34" charset="0"/>
                  <a:cs typeface="Calibri" pitchFamily="34" charset="0"/>
                </a:rPr>
                <a:t>4</a:t>
              </a:r>
              <a:r>
                <a:rPr lang="en-SE" sz="1200" baseline="30000" dirty="0">
                  <a:solidFill>
                    <a:srgbClr val="000000"/>
                  </a:solidFill>
                  <a:latin typeface="Calibri" pitchFamily="34" charset="0"/>
                  <a:cs typeface="Calibri" pitchFamily="34" charset="0"/>
                </a:rPr>
                <a:t>th</a:t>
              </a:r>
              <a:r>
                <a:rPr lang="en-US" sz="1200" dirty="0">
                  <a:solidFill>
                    <a:srgbClr val="000000"/>
                  </a:solidFill>
                  <a:latin typeface="Calibri" pitchFamily="34" charset="0"/>
                  <a:cs typeface="Calibri" pitchFamily="34" charset="0"/>
                </a:rPr>
                <a:t> Instruction (</a:t>
              </a:r>
              <a:r>
                <a:rPr lang="en-US" sz="1200" dirty="0" err="1">
                  <a:solidFill>
                    <a:srgbClr val="000000"/>
                  </a:solidFill>
                  <a:latin typeface="Calibri" pitchFamily="34" charset="0"/>
                  <a:cs typeface="Calibri" pitchFamily="34" charset="0"/>
                </a:rPr>
                <a:t>Adrs</a:t>
              </a:r>
              <a:r>
                <a:rPr lang="en-US" sz="1200" dirty="0">
                  <a:solidFill>
                    <a:srgbClr val="000000"/>
                  </a:solidFill>
                  <a:latin typeface="Calibri" pitchFamily="34" charset="0"/>
                  <a:cs typeface="Calibri" pitchFamily="34" charset="0"/>
                </a:rPr>
                <a:t>: PC+</a:t>
              </a:r>
              <a:r>
                <a:rPr lang="en-SE" sz="1200" dirty="0">
                  <a:solidFill>
                    <a:srgbClr val="000000"/>
                  </a:solidFill>
                  <a:latin typeface="Calibri" pitchFamily="34" charset="0"/>
                  <a:cs typeface="Calibri" pitchFamily="34" charset="0"/>
                </a:rPr>
                <a:t>6</a:t>
              </a:r>
              <a:r>
                <a:rPr lang="en-US" sz="1200" dirty="0">
                  <a:solidFill>
                    <a:srgbClr val="000000"/>
                  </a:solidFill>
                  <a:latin typeface="Calibri" pitchFamily="34" charset="0"/>
                  <a:cs typeface="Calibri" pitchFamily="34" charset="0"/>
                </a:rPr>
                <a:t>)</a:t>
              </a:r>
            </a:p>
          </p:txBody>
        </p:sp>
        <p:grpSp>
          <p:nvGrpSpPr>
            <p:cNvPr id="59" name="Group 58"/>
            <p:cNvGrpSpPr/>
            <p:nvPr/>
          </p:nvGrpSpPr>
          <p:grpSpPr>
            <a:xfrm>
              <a:off x="3286561" y="3969027"/>
              <a:ext cx="4094904" cy="412473"/>
              <a:chOff x="1855304" y="1603513"/>
              <a:chExt cx="4094904" cy="412473"/>
            </a:xfrm>
          </p:grpSpPr>
          <p:sp>
            <p:nvSpPr>
              <p:cNvPr id="60" name="Rectangle 59"/>
              <p:cNvSpPr/>
              <p:nvPr/>
            </p:nvSpPr>
            <p:spPr bwMode="auto">
              <a:xfrm>
                <a:off x="1855304"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Fetch</a:t>
                </a:r>
              </a:p>
            </p:txBody>
          </p:sp>
          <p:sp>
            <p:nvSpPr>
              <p:cNvPr id="61" name="Rectangle 60"/>
              <p:cNvSpPr/>
              <p:nvPr/>
            </p:nvSpPr>
            <p:spPr bwMode="auto">
              <a:xfrm>
                <a:off x="3220278"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Decode</a:t>
                </a:r>
              </a:p>
            </p:txBody>
          </p:sp>
          <p:sp>
            <p:nvSpPr>
              <p:cNvPr id="62" name="Rectangle 61"/>
              <p:cNvSpPr/>
              <p:nvPr/>
            </p:nvSpPr>
            <p:spPr bwMode="auto">
              <a:xfrm>
                <a:off x="4585234" y="1603513"/>
                <a:ext cx="1364974" cy="412473"/>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68580" tIns="34290" rIns="68580" bIns="34290" numCol="1" rtlCol="0" anchor="ctr" anchorCtr="1" compatLnSpc="1">
                <a:prstTxWarp prst="textNoShape">
                  <a:avLst/>
                </a:prstTxWarp>
              </a:bodyPr>
              <a:lstStyle/>
              <a:p>
                <a:pPr defTabSz="685800" eaLnBrk="0" fontAlgn="base" hangingPunct="0">
                  <a:spcBef>
                    <a:spcPct val="0"/>
                  </a:spcBef>
                  <a:spcAft>
                    <a:spcPct val="0"/>
                  </a:spcAft>
                </a:pPr>
                <a:r>
                  <a:rPr lang="en-US" sz="1200" dirty="0">
                    <a:solidFill>
                      <a:srgbClr val="000000"/>
                    </a:solidFill>
                    <a:latin typeface="Calibri" pitchFamily="34" charset="0"/>
                    <a:cs typeface="Calibri" pitchFamily="34" charset="0"/>
                  </a:rPr>
                  <a:t>Execute</a:t>
                </a:r>
              </a:p>
            </p:txBody>
          </p:sp>
        </p:grpSp>
      </p:grpSp>
    </p:spTree>
    <p:extLst>
      <p:ext uri="{BB962C8B-B14F-4D97-AF65-F5344CB8AC3E}">
        <p14:creationId xmlns:p14="http://schemas.microsoft.com/office/powerpoint/2010/main" val="62342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31B9-3376-4A05-821A-B0C9A12EC92B}"/>
              </a:ext>
            </a:extLst>
          </p:cNvPr>
          <p:cNvSpPr>
            <a:spLocks noGrp="1"/>
          </p:cNvSpPr>
          <p:nvPr>
            <p:ph type="title"/>
          </p:nvPr>
        </p:nvSpPr>
        <p:spPr>
          <a:xfrm>
            <a:off x="152400" y="71422"/>
            <a:ext cx="4203576" cy="1143000"/>
          </a:xfrm>
        </p:spPr>
        <p:txBody>
          <a:bodyPr/>
          <a:lstStyle/>
          <a:p>
            <a:r>
              <a:rPr lang="en-US"/>
              <a:t>Branch Prediction</a:t>
            </a:r>
            <a:endParaRPr lang="en-SE" dirty="0"/>
          </a:p>
        </p:txBody>
      </p:sp>
      <p:sp>
        <p:nvSpPr>
          <p:cNvPr id="3" name="Content Placeholder 2">
            <a:extLst>
              <a:ext uri="{FF2B5EF4-FFF2-40B4-BE49-F238E27FC236}">
                <a16:creationId xmlns:a16="http://schemas.microsoft.com/office/drawing/2014/main" id="{336D5A7B-BB18-4315-937A-741F48ACC49D}"/>
              </a:ext>
            </a:extLst>
          </p:cNvPr>
          <p:cNvSpPr>
            <a:spLocks noGrp="1"/>
          </p:cNvSpPr>
          <p:nvPr>
            <p:ph idx="1"/>
          </p:nvPr>
        </p:nvSpPr>
        <p:spPr>
          <a:xfrm>
            <a:off x="0" y="1285860"/>
            <a:ext cx="4355976" cy="5743540"/>
          </a:xfrm>
        </p:spPr>
        <p:txBody>
          <a:bodyPr>
            <a:normAutofit fontScale="62500" lnSpcReduction="20000"/>
          </a:bodyPr>
          <a:lstStyle/>
          <a:p>
            <a:r>
              <a:rPr lang="en-US" dirty="0"/>
              <a:t>Branch Prediction (BP): predicting from the past history which branch to take before evaluating conditional expression.</a:t>
            </a:r>
          </a:p>
          <a:p>
            <a:r>
              <a:rPr lang="en-US" dirty="0"/>
              <a:t>Without BP: until the result of the conditional expression ([data2]&gt;5) is confirmed, CPU pipeline will stay idle. if data2 used in conditional expression is not in the cache and needs to be read from memory, CPU pipeline will be kept idle for a long time.</a:t>
            </a:r>
          </a:p>
          <a:p>
            <a:r>
              <a:rPr lang="en-US" dirty="0"/>
              <a:t>With BP: if BP makes a prediction of [data2]&gt;5, then program counter jumps directly to Inst. 7 without waiting.</a:t>
            </a:r>
          </a:p>
          <a:p>
            <a:pPr lvl="1"/>
            <a:r>
              <a:rPr lang="en-US" dirty="0"/>
              <a:t>If prediction is incorrect, we rollback instruction execution on the wrong branch.</a:t>
            </a:r>
          </a:p>
          <a:p>
            <a:pPr lvl="1"/>
            <a:r>
              <a:rPr lang="en-US" dirty="0"/>
              <a:t>If prediction is correct, we have reduced idle time and improved performance.</a:t>
            </a:r>
          </a:p>
          <a:p>
            <a:pPr lvl="1"/>
            <a:endParaRPr lang="en-US" dirty="0"/>
          </a:p>
        </p:txBody>
      </p:sp>
      <p:pic>
        <p:nvPicPr>
          <p:cNvPr id="1026" name="Picture 2">
            <a:extLst>
              <a:ext uri="{FF2B5EF4-FFF2-40B4-BE49-F238E27FC236}">
                <a16:creationId xmlns:a16="http://schemas.microsoft.com/office/drawing/2014/main" id="{6C697A70-51AE-4AD2-87D5-076D99E4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718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37A80A60-093F-4BCA-AE36-E5BEF79E0B3D}" type="slidenum">
              <a:rPr lang="en-US" smtClean="0"/>
              <a:pPr/>
              <a:t>35</a:t>
            </a:fld>
            <a:endParaRPr lang="en-US" dirty="0"/>
          </a:p>
        </p:txBody>
      </p:sp>
    </p:spTree>
    <p:extLst>
      <p:ext uri="{BB962C8B-B14F-4D97-AF65-F5344CB8AC3E}">
        <p14:creationId xmlns:p14="http://schemas.microsoft.com/office/powerpoint/2010/main" val="219542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D107E-6304-411F-BAE8-1CD1F8A88510}"/>
              </a:ext>
            </a:extLst>
          </p:cNvPr>
          <p:cNvSpPr>
            <a:spLocks noGrp="1"/>
          </p:cNvSpPr>
          <p:nvPr>
            <p:ph type="title"/>
          </p:nvPr>
        </p:nvSpPr>
        <p:spPr/>
        <p:txBody>
          <a:bodyPr/>
          <a:lstStyle/>
          <a:p>
            <a:r>
              <a:rPr lang="en-US" altLang="zh-CN" dirty="0" err="1"/>
              <a:t>Spectre</a:t>
            </a:r>
            <a:r>
              <a:rPr lang="en-US" altLang="zh-CN" dirty="0"/>
              <a:t> Lab Tasks</a:t>
            </a:r>
            <a:endParaRPr lang="zh-CN" altLang="en-US" dirty="0"/>
          </a:p>
        </p:txBody>
      </p:sp>
      <p:sp>
        <p:nvSpPr>
          <p:cNvPr id="3" name="内容占位符 2">
            <a:extLst>
              <a:ext uri="{FF2B5EF4-FFF2-40B4-BE49-F238E27FC236}">
                <a16:creationId xmlns:a16="http://schemas.microsoft.com/office/drawing/2014/main" id="{807CD225-6C54-4B6B-8488-E66D7E58330D}"/>
              </a:ext>
            </a:extLst>
          </p:cNvPr>
          <p:cNvSpPr>
            <a:spLocks noGrp="1"/>
          </p:cNvSpPr>
          <p:nvPr>
            <p:ph idx="1"/>
          </p:nvPr>
        </p:nvSpPr>
        <p:spPr/>
        <p:txBody>
          <a:bodyPr>
            <a:normAutofit lnSpcReduction="10000"/>
          </a:bodyPr>
          <a:lstStyle/>
          <a:p>
            <a:r>
              <a:rPr lang="en-US" altLang="zh-CN" dirty="0"/>
              <a:t>Tasks 1 and 2: Side Channel Attacks via CPU Caches (same as Meltdown attack and can be omitted)</a:t>
            </a:r>
          </a:p>
          <a:p>
            <a:pPr lvl="1"/>
            <a:r>
              <a:rPr lang="en-US" altLang="zh-CN" dirty="0"/>
              <a:t>Task 1: Reading from Cache versus from Memory</a:t>
            </a:r>
          </a:p>
          <a:p>
            <a:pPr lvl="1"/>
            <a:r>
              <a:rPr lang="en-US" altLang="zh-CN" dirty="0"/>
              <a:t>Task 2: Using Cache as a Side Channel</a:t>
            </a:r>
          </a:p>
          <a:p>
            <a:r>
              <a:rPr lang="en-US" altLang="zh-CN" dirty="0"/>
              <a:t>Task 3: Out-of-Order Execution and Branch Prediction</a:t>
            </a:r>
          </a:p>
          <a:p>
            <a:r>
              <a:rPr lang="en-US" altLang="zh-CN" dirty="0"/>
              <a:t>Task 4: The </a:t>
            </a:r>
            <a:r>
              <a:rPr lang="en-US" altLang="zh-CN" dirty="0" err="1"/>
              <a:t>Spectre</a:t>
            </a:r>
            <a:r>
              <a:rPr lang="en-US" altLang="zh-CN" dirty="0"/>
              <a:t> Attack</a:t>
            </a:r>
          </a:p>
          <a:p>
            <a:r>
              <a:rPr lang="en-US" altLang="zh-CN" dirty="0"/>
              <a:t>Task 5: Improve the Attack Accuracy</a:t>
            </a:r>
          </a:p>
          <a:p>
            <a:r>
              <a:rPr lang="en-US" altLang="zh-CN" dirty="0"/>
              <a:t>Task 6: Steal the Entire Secret String</a:t>
            </a:r>
          </a:p>
        </p:txBody>
      </p:sp>
      <p:sp>
        <p:nvSpPr>
          <p:cNvPr id="4" name="Slide Number Placeholder 3"/>
          <p:cNvSpPr>
            <a:spLocks noGrp="1"/>
          </p:cNvSpPr>
          <p:nvPr>
            <p:ph type="sldNum" sz="quarter" idx="4"/>
          </p:nvPr>
        </p:nvSpPr>
        <p:spPr/>
        <p:txBody>
          <a:bodyPr/>
          <a:lstStyle/>
          <a:p>
            <a:fld id="{37A80A60-093F-4BCA-AE36-E5BEF79E0B3D}" type="slidenum">
              <a:rPr lang="en-US" smtClean="0"/>
              <a:pPr/>
              <a:t>36</a:t>
            </a:fld>
            <a:endParaRPr lang="en-US" dirty="0"/>
          </a:p>
        </p:txBody>
      </p:sp>
    </p:spTree>
    <p:extLst>
      <p:ext uri="{BB962C8B-B14F-4D97-AF65-F5344CB8AC3E}">
        <p14:creationId xmlns:p14="http://schemas.microsoft.com/office/powerpoint/2010/main" val="864825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DF2943-E54B-463C-9981-AAAA0A01A116}"/>
              </a:ext>
            </a:extLst>
          </p:cNvPr>
          <p:cNvSpPr>
            <a:spLocks noGrp="1"/>
          </p:cNvSpPr>
          <p:nvPr>
            <p:ph type="title"/>
          </p:nvPr>
        </p:nvSpPr>
        <p:spPr/>
        <p:txBody>
          <a:bodyPr>
            <a:normAutofit fontScale="90000"/>
          </a:bodyPr>
          <a:lstStyle/>
          <a:p>
            <a:r>
              <a:rPr lang="en-US" altLang="zh-CN" dirty="0"/>
              <a:t>Task 3: Out-of-Order Execution and Branch Prediction</a:t>
            </a:r>
          </a:p>
        </p:txBody>
      </p:sp>
      <p:sp>
        <p:nvSpPr>
          <p:cNvPr id="3" name="内容占位符 2">
            <a:extLst>
              <a:ext uri="{FF2B5EF4-FFF2-40B4-BE49-F238E27FC236}">
                <a16:creationId xmlns:a16="http://schemas.microsoft.com/office/drawing/2014/main" id="{7FEF94C6-67BC-49FB-960E-89EAB44C61C4}"/>
              </a:ext>
            </a:extLst>
          </p:cNvPr>
          <p:cNvSpPr>
            <a:spLocks noGrp="1"/>
          </p:cNvSpPr>
          <p:nvPr>
            <p:ph idx="1"/>
          </p:nvPr>
        </p:nvSpPr>
        <p:spPr>
          <a:xfrm>
            <a:off x="4138141" y="1043038"/>
            <a:ext cx="4853459" cy="5743540"/>
          </a:xfrm>
        </p:spPr>
        <p:txBody>
          <a:bodyPr>
            <a:normAutofit fontScale="70000" lnSpcReduction="20000"/>
          </a:bodyPr>
          <a:lstStyle/>
          <a:p>
            <a:r>
              <a:rPr lang="en-US" altLang="zh-CN" dirty="0"/>
              <a:t>In-order execution: function victim() that accesses the probing array is executed only if condition (x &lt; size) is true</a:t>
            </a:r>
          </a:p>
          <a:p>
            <a:r>
              <a:rPr lang="en-US" altLang="zh-CN" dirty="0"/>
              <a:t>Out-of-order execution: even if condition (x &lt; size) is false, function victim() may be executed speculatively:</a:t>
            </a:r>
          </a:p>
          <a:p>
            <a:pPr lvl="1"/>
            <a:r>
              <a:rPr lang="en-US" altLang="zh-CN" dirty="0"/>
              <a:t>Condition check may be slow if x or size </a:t>
            </a:r>
            <a:r>
              <a:rPr lang="en-SE" altLang="zh-CN" dirty="0"/>
              <a:t>is</a:t>
            </a:r>
            <a:r>
              <a:rPr lang="en-US" altLang="zh-CN" dirty="0"/>
              <a:t> not in cache</a:t>
            </a:r>
          </a:p>
          <a:p>
            <a:pPr lvl="1"/>
            <a:r>
              <a:rPr lang="en-US" altLang="zh-CN" dirty="0"/>
              <a:t>The CPU branch predictor predicts direction of each branch, and the predicted branch, (x &lt; size) is true, may be executed speculatively before condition is checked</a:t>
            </a:r>
          </a:p>
          <a:p>
            <a:pPr lvl="1"/>
            <a:r>
              <a:rPr lang="en-SE" altLang="zh-CN" dirty="0"/>
              <a:t>If </a:t>
            </a:r>
            <a:r>
              <a:rPr lang="en-US" altLang="zh-CN" dirty="0"/>
              <a:t>it turns out (x &lt; size) is false</a:t>
            </a:r>
            <a:r>
              <a:rPr lang="en-SE" altLang="zh-CN" dirty="0"/>
              <a:t> (</a:t>
            </a:r>
            <a:r>
              <a:rPr lang="en-US" altLang="zh-CN" dirty="0"/>
              <a:t>branch prediction was wrong</a:t>
            </a:r>
            <a:r>
              <a:rPr lang="en-SE" altLang="zh-CN" dirty="0"/>
              <a:t>)</a:t>
            </a:r>
            <a:r>
              <a:rPr lang="en-US" altLang="zh-CN" dirty="0"/>
              <a:t>, </a:t>
            </a:r>
            <a:r>
              <a:rPr lang="en-SE" altLang="zh-CN" dirty="0"/>
              <a:t>then </a:t>
            </a:r>
            <a:r>
              <a:rPr lang="en-US" altLang="zh-CN" dirty="0"/>
              <a:t>speculative execution is rolled back, and the correct branch will be executed</a:t>
            </a:r>
            <a:endParaRPr lang="zh-CN" altLang="en-US" dirty="0"/>
          </a:p>
        </p:txBody>
      </p:sp>
      <p:pic>
        <p:nvPicPr>
          <p:cNvPr id="20" name="Picture 19">
            <a:extLst>
              <a:ext uri="{FF2B5EF4-FFF2-40B4-BE49-F238E27FC236}">
                <a16:creationId xmlns:a16="http://schemas.microsoft.com/office/drawing/2014/main" id="{E14E677B-011F-4925-BF42-9496B08B0388}"/>
              </a:ext>
            </a:extLst>
          </p:cNvPr>
          <p:cNvPicPr>
            <a:picLocks noChangeAspect="1"/>
          </p:cNvPicPr>
          <p:nvPr/>
        </p:nvPicPr>
        <p:blipFill>
          <a:blip r:embed="rId3"/>
          <a:stretch>
            <a:fillRect/>
          </a:stretch>
        </p:blipFill>
        <p:spPr>
          <a:xfrm>
            <a:off x="0" y="3470015"/>
            <a:ext cx="4536504" cy="2681370"/>
          </a:xfrm>
          <a:prstGeom prst="rect">
            <a:avLst/>
          </a:prstGeom>
        </p:spPr>
      </p:pic>
      <p:pic>
        <p:nvPicPr>
          <p:cNvPr id="8" name="Picture 7" descr="Screen Clipping">
            <a:extLst>
              <a:ext uri="{FF2B5EF4-FFF2-40B4-BE49-F238E27FC236}">
                <a16:creationId xmlns:a16="http://schemas.microsoft.com/office/drawing/2014/main" id="{CE20F80A-0D25-444F-99E9-FF957C86E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44" y="1696996"/>
            <a:ext cx="4213703" cy="1642186"/>
          </a:xfrm>
          <a:prstGeom prst="rect">
            <a:avLst/>
          </a:prstGeom>
        </p:spPr>
      </p:pic>
      <p:sp>
        <p:nvSpPr>
          <p:cNvPr id="6" name="TextBox 5"/>
          <p:cNvSpPr txBox="1"/>
          <p:nvPr/>
        </p:nvSpPr>
        <p:spPr>
          <a:xfrm>
            <a:off x="1046765" y="3492669"/>
            <a:ext cx="1098506" cy="338554"/>
          </a:xfrm>
          <a:prstGeom prst="rect">
            <a:avLst/>
          </a:prstGeom>
          <a:noFill/>
        </p:spPr>
        <p:txBody>
          <a:bodyPr wrap="none" rtlCol="0">
            <a:spAutoFit/>
          </a:bodyPr>
          <a:lstStyle/>
          <a:p>
            <a:r>
              <a:rPr lang="en-US" altLang="zh-CN" sz="1600" dirty="0">
                <a:solidFill>
                  <a:srgbClr val="C00000"/>
                </a:solidFill>
              </a:rPr>
              <a:t>Just before</a:t>
            </a:r>
            <a:endParaRPr lang="en-US" sz="1600" dirty="0">
              <a:solidFill>
                <a:srgbClr val="C00000"/>
              </a:solidFill>
            </a:endParaRPr>
          </a:p>
        </p:txBody>
      </p:sp>
      <p:sp>
        <p:nvSpPr>
          <p:cNvPr id="4" name="Slide Number Placeholder 3"/>
          <p:cNvSpPr>
            <a:spLocks noGrp="1"/>
          </p:cNvSpPr>
          <p:nvPr>
            <p:ph type="sldNum" sz="quarter" idx="4"/>
          </p:nvPr>
        </p:nvSpPr>
        <p:spPr/>
        <p:txBody>
          <a:bodyPr/>
          <a:lstStyle/>
          <a:p>
            <a:fld id="{37A80A60-093F-4BCA-AE36-E5BEF79E0B3D}" type="slidenum">
              <a:rPr lang="en-US" smtClean="0"/>
              <a:pPr/>
              <a:t>37</a:t>
            </a:fld>
            <a:endParaRPr lang="en-US" dirty="0"/>
          </a:p>
        </p:txBody>
      </p:sp>
    </p:spTree>
    <p:extLst>
      <p:ext uri="{BB962C8B-B14F-4D97-AF65-F5344CB8AC3E}">
        <p14:creationId xmlns:p14="http://schemas.microsoft.com/office/powerpoint/2010/main" val="369703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0788-DF3A-4CA8-9B9C-479533FD960E}"/>
              </a:ext>
            </a:extLst>
          </p:cNvPr>
          <p:cNvSpPr>
            <a:spLocks noGrp="1"/>
          </p:cNvSpPr>
          <p:nvPr>
            <p:ph type="title"/>
          </p:nvPr>
        </p:nvSpPr>
        <p:spPr>
          <a:xfrm>
            <a:off x="5004048" y="71422"/>
            <a:ext cx="4139952" cy="1143000"/>
          </a:xfrm>
        </p:spPr>
        <p:txBody>
          <a:bodyPr>
            <a:normAutofit fontScale="90000"/>
          </a:bodyPr>
          <a:lstStyle/>
          <a:p>
            <a:r>
              <a:rPr lang="en-US" altLang="zh-CN" dirty="0"/>
              <a:t>Listing 3: </a:t>
            </a:r>
            <a:r>
              <a:rPr lang="en-US" altLang="zh-CN" dirty="0" err="1"/>
              <a:t>SpectreExperiment.c</a:t>
            </a:r>
            <a:endParaRPr lang="zh-CN" altLang="en-US" dirty="0"/>
          </a:p>
        </p:txBody>
      </p:sp>
      <p:sp>
        <p:nvSpPr>
          <p:cNvPr id="3" name="内容占位符 2">
            <a:extLst>
              <a:ext uri="{FF2B5EF4-FFF2-40B4-BE49-F238E27FC236}">
                <a16:creationId xmlns:a16="http://schemas.microsoft.com/office/drawing/2014/main" id="{BD793425-320F-449D-B018-9B8165D884A6}"/>
              </a:ext>
            </a:extLst>
          </p:cNvPr>
          <p:cNvSpPr>
            <a:spLocks noGrp="1"/>
          </p:cNvSpPr>
          <p:nvPr>
            <p:ph idx="1"/>
          </p:nvPr>
        </p:nvSpPr>
        <p:spPr>
          <a:xfrm>
            <a:off x="5150270" y="1285860"/>
            <a:ext cx="3841330" cy="5419740"/>
          </a:xfrm>
        </p:spPr>
        <p:txBody>
          <a:bodyPr>
            <a:normAutofit fontScale="55000" lnSpcReduction="20000"/>
          </a:bodyPr>
          <a:lstStyle/>
          <a:p>
            <a:r>
              <a:rPr lang="en-US" altLang="zh-CN" dirty="0"/>
              <a:t>The for loop starting from Line 3 invokes victim() with a small argument (from 0 to 9). These values are less than the value size, so the true-branch of the if-condition in Line 1 is always taken. This is the training phase, which trains the branch predictor to expect the next if-condition to be “true”. </a:t>
            </a:r>
          </a:p>
          <a:p>
            <a:r>
              <a:rPr lang="en-US" altLang="zh-CN" dirty="0"/>
              <a:t>We pass a larger value (97) to the victim() function (Line 5). This value is larger than size, so Line 2 should not be executed; but the branch predictor makes the prediction of “true”, so Line 2 will be executed speculatively.</a:t>
            </a:r>
          </a:p>
          <a:p>
            <a:r>
              <a:rPr lang="en-US" altLang="zh-CN" dirty="0"/>
              <a:t>We flush the variable “size” from the cache, in order to make the check “if (x &lt; size)” slow due to memory access, so program will execute the branch speculatively based on branch prediction </a:t>
            </a:r>
            <a:endParaRPr lang="zh-CN" altLang="en-US" dirty="0"/>
          </a:p>
        </p:txBody>
      </p:sp>
      <p:pic>
        <p:nvPicPr>
          <p:cNvPr id="4" name="图片 3">
            <a:extLst>
              <a:ext uri="{FF2B5EF4-FFF2-40B4-BE49-F238E27FC236}">
                <a16:creationId xmlns:a16="http://schemas.microsoft.com/office/drawing/2014/main" id="{74526C29-D6F9-4BF9-B199-175D58218E1F}"/>
              </a:ext>
            </a:extLst>
          </p:cNvPr>
          <p:cNvPicPr>
            <a:picLocks noChangeAspect="1"/>
          </p:cNvPicPr>
          <p:nvPr/>
        </p:nvPicPr>
        <p:blipFill>
          <a:blip r:embed="rId2" cstate="print"/>
          <a:stretch>
            <a:fillRect/>
          </a:stretch>
        </p:blipFill>
        <p:spPr>
          <a:xfrm>
            <a:off x="165759" y="0"/>
            <a:ext cx="4984511" cy="6858000"/>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38</a:t>
            </a:fld>
            <a:endParaRPr lang="en-US" dirty="0"/>
          </a:p>
        </p:txBody>
      </p:sp>
    </p:spTree>
    <p:extLst>
      <p:ext uri="{BB962C8B-B14F-4D97-AF65-F5344CB8AC3E}">
        <p14:creationId xmlns:p14="http://schemas.microsoft.com/office/powerpoint/2010/main" val="4187412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37E5E-D88A-4926-91E3-8E2F1F766E8C}"/>
              </a:ext>
            </a:extLst>
          </p:cNvPr>
          <p:cNvSpPr>
            <a:spLocks noGrp="1"/>
          </p:cNvSpPr>
          <p:nvPr>
            <p:ph type="title"/>
          </p:nvPr>
        </p:nvSpPr>
        <p:spPr/>
        <p:txBody>
          <a:bodyPr/>
          <a:lstStyle/>
          <a:p>
            <a:r>
              <a:rPr lang="en-US" altLang="zh-CN" dirty="0"/>
              <a:t>Task 4: The </a:t>
            </a:r>
            <a:r>
              <a:rPr lang="en-US" altLang="zh-CN" dirty="0" err="1"/>
              <a:t>Spectre</a:t>
            </a:r>
            <a:r>
              <a:rPr lang="en-US" altLang="zh-CN" dirty="0"/>
              <a:t> Attack</a:t>
            </a:r>
            <a:endParaRPr lang="zh-CN" altLang="en-US" dirty="0"/>
          </a:p>
        </p:txBody>
      </p:sp>
      <p:sp>
        <p:nvSpPr>
          <p:cNvPr id="3" name="内容占位符 2">
            <a:extLst>
              <a:ext uri="{FF2B5EF4-FFF2-40B4-BE49-F238E27FC236}">
                <a16:creationId xmlns:a16="http://schemas.microsoft.com/office/drawing/2014/main" id="{3AAB7A9B-B559-4084-820D-3AE2CE56ADBB}"/>
              </a:ext>
            </a:extLst>
          </p:cNvPr>
          <p:cNvSpPr>
            <a:spLocks noGrp="1"/>
          </p:cNvSpPr>
          <p:nvPr>
            <p:ph idx="1"/>
          </p:nvPr>
        </p:nvSpPr>
        <p:spPr>
          <a:xfrm>
            <a:off x="193742" y="3874605"/>
            <a:ext cx="8956104" cy="1733774"/>
          </a:xfrm>
        </p:spPr>
        <p:txBody>
          <a:bodyPr>
            <a:normAutofit fontScale="85000" lnSpcReduction="10000"/>
          </a:bodyPr>
          <a:lstStyle/>
          <a:p>
            <a:r>
              <a:rPr lang="en-US" altLang="zh-CN" dirty="0"/>
              <a:t>True-branch should not be executed if x is larger than the buffer size</a:t>
            </a:r>
            <a:r>
              <a:rPr lang="en-SE" altLang="zh-CN" dirty="0"/>
              <a:t>, to prevent attacker from accessing Secret directly.</a:t>
            </a:r>
            <a:endParaRPr lang="en-US" altLang="zh-CN" dirty="0"/>
          </a:p>
          <a:p>
            <a:r>
              <a:rPr lang="en-US" altLang="zh-CN"/>
              <a:t>But it </a:t>
            </a:r>
            <a:r>
              <a:rPr lang="en-US" altLang="zh-CN" dirty="0"/>
              <a:t>can be executed speculatively and some traces can be left behind</a:t>
            </a:r>
            <a:r>
              <a:rPr lang="en-SE" altLang="zh-CN" dirty="0"/>
              <a:t> in the cache</a:t>
            </a:r>
            <a:r>
              <a:rPr lang="en-US" altLang="zh-CN" dirty="0"/>
              <a:t> </a:t>
            </a:r>
            <a:r>
              <a:rPr lang="en-SE" altLang="zh-CN" dirty="0"/>
              <a:t>even if</a:t>
            </a:r>
            <a:r>
              <a:rPr lang="en-US" altLang="zh-CN" dirty="0"/>
              <a:t> the execution is rolled back.</a:t>
            </a:r>
            <a:endParaRPr lang="zh-CN" altLang="en-US" dirty="0"/>
          </a:p>
        </p:txBody>
      </p:sp>
      <p:pic>
        <p:nvPicPr>
          <p:cNvPr id="4" name="图片 3">
            <a:extLst>
              <a:ext uri="{FF2B5EF4-FFF2-40B4-BE49-F238E27FC236}">
                <a16:creationId xmlns:a16="http://schemas.microsoft.com/office/drawing/2014/main" id="{E8F7A0B5-5A7E-4F28-86EA-ED81972CB3B7}"/>
              </a:ext>
            </a:extLst>
          </p:cNvPr>
          <p:cNvPicPr>
            <a:picLocks noChangeAspect="1"/>
          </p:cNvPicPr>
          <p:nvPr/>
        </p:nvPicPr>
        <p:blipFill>
          <a:blip r:embed="rId2" cstate="print"/>
          <a:stretch>
            <a:fillRect/>
          </a:stretch>
        </p:blipFill>
        <p:spPr>
          <a:xfrm>
            <a:off x="4643009" y="908720"/>
            <a:ext cx="4500991" cy="2965885"/>
          </a:xfrm>
          <a:prstGeom prst="rect">
            <a:avLst/>
          </a:prstGeom>
        </p:spPr>
      </p:pic>
      <p:pic>
        <p:nvPicPr>
          <p:cNvPr id="5" name="图片 4">
            <a:extLst>
              <a:ext uri="{FF2B5EF4-FFF2-40B4-BE49-F238E27FC236}">
                <a16:creationId xmlns:a16="http://schemas.microsoft.com/office/drawing/2014/main" id="{4D165FBF-E0D5-4FF1-AD8C-C850B70CF2AC}"/>
              </a:ext>
            </a:extLst>
          </p:cNvPr>
          <p:cNvPicPr>
            <a:picLocks noChangeAspect="1"/>
          </p:cNvPicPr>
          <p:nvPr/>
        </p:nvPicPr>
        <p:blipFill>
          <a:blip r:embed="rId3" cstate="print"/>
          <a:stretch>
            <a:fillRect/>
          </a:stretch>
        </p:blipFill>
        <p:spPr>
          <a:xfrm>
            <a:off x="26889" y="1365483"/>
            <a:ext cx="4545111" cy="2293597"/>
          </a:xfrm>
          <a:prstGeom prst="rect">
            <a:avLst/>
          </a:prstGeom>
        </p:spPr>
      </p:pic>
      <p:grpSp>
        <p:nvGrpSpPr>
          <p:cNvPr id="23" name="Group 22">
            <a:extLst>
              <a:ext uri="{FF2B5EF4-FFF2-40B4-BE49-F238E27FC236}">
                <a16:creationId xmlns:a16="http://schemas.microsoft.com/office/drawing/2014/main" id="{1C483848-0980-4974-A3B6-F6FC629CC091}"/>
              </a:ext>
            </a:extLst>
          </p:cNvPr>
          <p:cNvGrpSpPr/>
          <p:nvPr/>
        </p:nvGrpSpPr>
        <p:grpSpPr>
          <a:xfrm>
            <a:off x="592647" y="5503319"/>
            <a:ext cx="8158294" cy="1142357"/>
            <a:chOff x="539552" y="5517232"/>
            <a:chExt cx="8158294" cy="1142357"/>
          </a:xfrm>
        </p:grpSpPr>
        <p:sp>
          <p:nvSpPr>
            <p:cNvPr id="24" name="Rectangle 23">
              <a:extLst>
                <a:ext uri="{FF2B5EF4-FFF2-40B4-BE49-F238E27FC236}">
                  <a16:creationId xmlns:a16="http://schemas.microsoft.com/office/drawing/2014/main" id="{A70BD459-11A9-478F-9C3F-E0D92DA265DB}"/>
                </a:ext>
              </a:extLst>
            </p:cNvPr>
            <p:cNvSpPr/>
            <p:nvPr/>
          </p:nvSpPr>
          <p:spPr>
            <a:xfrm>
              <a:off x="2600710" y="5517232"/>
              <a:ext cx="1548631"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FLUSH</a:t>
              </a:r>
            </a:p>
            <a:p>
              <a:pPr algn="ctr"/>
              <a:r>
                <a:rPr lang="en-US" sz="2000" dirty="0"/>
                <a:t>Flush the </a:t>
              </a:r>
            </a:p>
            <a:p>
              <a:pPr algn="ctr"/>
              <a:r>
                <a:rPr lang="en-US" sz="2000" dirty="0"/>
                <a:t>CPU Cache</a:t>
              </a:r>
            </a:p>
          </p:txBody>
        </p:sp>
        <p:sp>
          <p:nvSpPr>
            <p:cNvPr id="25" name="Rectangle 24">
              <a:extLst>
                <a:ext uri="{FF2B5EF4-FFF2-40B4-BE49-F238E27FC236}">
                  <a16:creationId xmlns:a16="http://schemas.microsoft.com/office/drawing/2014/main" id="{075CFB7D-7B9E-4050-A006-F95222305615}"/>
                </a:ext>
              </a:extLst>
            </p:cNvPr>
            <p:cNvSpPr/>
            <p:nvPr/>
          </p:nvSpPr>
          <p:spPr>
            <a:xfrm>
              <a:off x="7014170" y="5535272"/>
              <a:ext cx="1683676"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RELOAD</a:t>
              </a:r>
            </a:p>
            <a:p>
              <a:pPr algn="ctr"/>
              <a:r>
                <a:rPr lang="en-US" sz="2000" dirty="0"/>
                <a:t>Check which one is in the cache</a:t>
              </a:r>
            </a:p>
          </p:txBody>
        </p:sp>
        <p:sp>
          <p:nvSpPr>
            <p:cNvPr id="26" name="Rectangle 25">
              <a:extLst>
                <a:ext uri="{FF2B5EF4-FFF2-40B4-BE49-F238E27FC236}">
                  <a16:creationId xmlns:a16="http://schemas.microsoft.com/office/drawing/2014/main" id="{2D3E1C12-4F5D-4247-AE7F-36E70346BDF2}"/>
                </a:ext>
              </a:extLst>
            </p:cNvPr>
            <p:cNvSpPr/>
            <p:nvPr/>
          </p:nvSpPr>
          <p:spPr>
            <a:xfrm>
              <a:off x="4864269" y="5535272"/>
              <a:ext cx="1436815"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Invoke</a:t>
              </a:r>
            </a:p>
            <a:p>
              <a:pPr algn="ctr"/>
              <a:r>
                <a:rPr lang="en-US" sz="2000" b="1" dirty="0"/>
                <a:t>victim(</a:t>
              </a:r>
              <a:r>
                <a:rPr lang="en-US" sz="2000" b="1" dirty="0">
                  <a:solidFill>
                    <a:schemeClr val="accent2">
                      <a:lumMod val="75000"/>
                    </a:schemeClr>
                  </a:solidFill>
                </a:rPr>
                <a:t>97</a:t>
              </a:r>
              <a:r>
                <a:rPr lang="en-US" sz="2000" b="1" dirty="0"/>
                <a:t>)</a:t>
              </a:r>
              <a:endParaRPr lang="en-US" sz="2000" b="1" dirty="0">
                <a:solidFill>
                  <a:srgbClr val="FF0000"/>
                </a:solidFill>
              </a:endParaRPr>
            </a:p>
          </p:txBody>
        </p:sp>
        <p:sp>
          <p:nvSpPr>
            <p:cNvPr id="27" name="Right Arrow 12">
              <a:extLst>
                <a:ext uri="{FF2B5EF4-FFF2-40B4-BE49-F238E27FC236}">
                  <a16:creationId xmlns:a16="http://schemas.microsoft.com/office/drawing/2014/main" id="{29CAD62D-560B-4A6E-8FE7-7518FB4E8FBA}"/>
                </a:ext>
              </a:extLst>
            </p:cNvPr>
            <p:cNvSpPr/>
            <p:nvPr/>
          </p:nvSpPr>
          <p:spPr>
            <a:xfrm>
              <a:off x="4303515" y="5900571"/>
              <a:ext cx="414978" cy="3619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ight Arrow 13">
              <a:extLst>
                <a:ext uri="{FF2B5EF4-FFF2-40B4-BE49-F238E27FC236}">
                  <a16:creationId xmlns:a16="http://schemas.microsoft.com/office/drawing/2014/main" id="{554B1BF2-7B13-449D-84D4-A48C00686F04}"/>
                </a:ext>
              </a:extLst>
            </p:cNvPr>
            <p:cNvSpPr/>
            <p:nvPr/>
          </p:nvSpPr>
          <p:spPr>
            <a:xfrm>
              <a:off x="6464550" y="5895912"/>
              <a:ext cx="414978" cy="3619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52D1C67B-A750-4641-A5A5-1E77BB344DB9}"/>
                </a:ext>
              </a:extLst>
            </p:cNvPr>
            <p:cNvSpPr/>
            <p:nvPr/>
          </p:nvSpPr>
          <p:spPr>
            <a:xfrm>
              <a:off x="539552" y="5540279"/>
              <a:ext cx="1527865" cy="1119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rPr>
                <a:t>Training</a:t>
              </a:r>
            </a:p>
            <a:p>
              <a:pPr algn="ctr"/>
              <a:r>
                <a:rPr lang="en-US" sz="2000" dirty="0">
                  <a:solidFill>
                    <a:schemeClr val="tx1"/>
                  </a:solidFill>
                </a:rPr>
                <a:t>Train CPU BP to go to the true branch</a:t>
              </a:r>
            </a:p>
          </p:txBody>
        </p:sp>
        <p:sp>
          <p:nvSpPr>
            <p:cNvPr id="30" name="Right Arrow 22">
              <a:extLst>
                <a:ext uri="{FF2B5EF4-FFF2-40B4-BE49-F238E27FC236}">
                  <a16:creationId xmlns:a16="http://schemas.microsoft.com/office/drawing/2014/main" id="{FB7A5A40-6083-47A0-8BC8-85BC00D7B2BE}"/>
                </a:ext>
              </a:extLst>
            </p:cNvPr>
            <p:cNvSpPr/>
            <p:nvPr/>
          </p:nvSpPr>
          <p:spPr>
            <a:xfrm>
              <a:off x="2148317" y="5918959"/>
              <a:ext cx="323004" cy="3619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Slide Number Placeholder 5"/>
          <p:cNvSpPr>
            <a:spLocks noGrp="1"/>
          </p:cNvSpPr>
          <p:nvPr>
            <p:ph type="sldNum" sz="quarter" idx="4"/>
          </p:nvPr>
        </p:nvSpPr>
        <p:spPr/>
        <p:txBody>
          <a:bodyPr/>
          <a:lstStyle/>
          <a:p>
            <a:fld id="{37A80A60-093F-4BCA-AE36-E5BEF79E0B3D}" type="slidenum">
              <a:rPr lang="en-US" smtClean="0"/>
              <a:pPr/>
              <a:t>39</a:t>
            </a:fld>
            <a:endParaRPr lang="en-US" dirty="0"/>
          </a:p>
        </p:txBody>
      </p:sp>
    </p:spTree>
    <p:extLst>
      <p:ext uri="{BB962C8B-B14F-4D97-AF65-F5344CB8AC3E}">
        <p14:creationId xmlns:p14="http://schemas.microsoft.com/office/powerpoint/2010/main" val="206168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a:t>Principle of Locality</a:t>
            </a:r>
          </a:p>
        </p:txBody>
      </p:sp>
      <p:sp>
        <p:nvSpPr>
          <p:cNvPr id="1511427" name="Rectangle 3"/>
          <p:cNvSpPr>
            <a:spLocks noGrp="1" noChangeArrowheads="1"/>
          </p:cNvSpPr>
          <p:nvPr>
            <p:ph type="body" idx="1"/>
          </p:nvPr>
        </p:nvSpPr>
        <p:spPr>
          <a:xfrm>
            <a:off x="426260" y="1214422"/>
            <a:ext cx="8260540" cy="4734858"/>
          </a:xfrm>
        </p:spPr>
        <p:txBody>
          <a:bodyPr>
            <a:normAutofit fontScale="85000" lnSpcReduction="10000"/>
          </a:bodyPr>
          <a:lstStyle/>
          <a:p>
            <a:pPr>
              <a:buClr>
                <a:schemeClr val="tx1"/>
              </a:buClr>
            </a:pPr>
            <a:r>
              <a:rPr lang="en-US" i="1" dirty="0">
                <a:solidFill>
                  <a:srgbClr val="0000FF"/>
                </a:solidFill>
              </a:rPr>
              <a:t>Principle of Locality</a:t>
            </a:r>
            <a:r>
              <a:rPr lang="en-US" dirty="0"/>
              <a:t>: Programs access small portion of address space at any instant of time (spatial locality) and repeatedly access that portion (temporal locality)</a:t>
            </a:r>
          </a:p>
          <a:p>
            <a:pPr>
              <a:buClr>
                <a:schemeClr val="tx1"/>
              </a:buClr>
            </a:pPr>
            <a:r>
              <a:rPr lang="en-US" i="1" dirty="0">
                <a:solidFill>
                  <a:srgbClr val="0000FF"/>
                </a:solidFill>
              </a:rPr>
              <a:t>Temporal Locality </a:t>
            </a:r>
            <a:r>
              <a:rPr lang="en-US" dirty="0"/>
              <a:t>(locality in time)</a:t>
            </a:r>
          </a:p>
          <a:p>
            <a:pPr lvl="1"/>
            <a:r>
              <a:rPr lang="en-US" dirty="0"/>
              <a:t>If a memory location is referenced, then it will tend to be referenced again soon</a:t>
            </a:r>
          </a:p>
          <a:p>
            <a:pPr lvl="2"/>
            <a:r>
              <a:rPr lang="en-US" altLang="zh-CN" dirty="0"/>
              <a:t>Keep</a:t>
            </a:r>
            <a:r>
              <a:rPr lang="en-US" dirty="0"/>
              <a:t> recently-accessed blocks in the cache</a:t>
            </a:r>
          </a:p>
          <a:p>
            <a:pPr>
              <a:buClr>
                <a:schemeClr val="tx1"/>
              </a:buClr>
            </a:pPr>
            <a:r>
              <a:rPr lang="en-US" i="1" dirty="0">
                <a:solidFill>
                  <a:srgbClr val="0000FF"/>
                </a:solidFill>
              </a:rPr>
              <a:t>Spatial Locality</a:t>
            </a:r>
            <a:r>
              <a:rPr lang="en-US" dirty="0">
                <a:solidFill>
                  <a:srgbClr val="0000FF"/>
                </a:solidFill>
              </a:rPr>
              <a:t> </a:t>
            </a:r>
            <a:r>
              <a:rPr lang="en-US" dirty="0"/>
              <a:t>(locality in space)</a:t>
            </a:r>
          </a:p>
          <a:p>
            <a:pPr lvl="1"/>
            <a:r>
              <a:rPr lang="en-US" dirty="0"/>
              <a:t>If a memory location is referenced, the locations with nearby addresses will tend to be referenced soon</a:t>
            </a:r>
          </a:p>
          <a:p>
            <a:pPr lvl="2"/>
            <a:r>
              <a:rPr lang="en-US" dirty="0"/>
              <a:t>Cache </a:t>
            </a:r>
            <a:r>
              <a:rPr lang="en-US" dirty="0" err="1"/>
              <a:t>prefetch</a:t>
            </a:r>
            <a:r>
              <a:rPr lang="en-US" dirty="0"/>
              <a:t>: when fetching a block into cache, also fetch nearby blocks based on recent block access pattern</a:t>
            </a:r>
          </a:p>
        </p:txBody>
      </p:sp>
      <p:sp>
        <p:nvSpPr>
          <p:cNvPr id="6" name="Footer Placeholder 4"/>
          <p:cNvSpPr txBox="1">
            <a:spLocks/>
          </p:cNvSpPr>
          <p:nvPr/>
        </p:nvSpPr>
        <p:spPr>
          <a:xfrm>
            <a:off x="3486150" y="5624515"/>
            <a:ext cx="21717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p>
        </p:txBody>
      </p:sp>
      <p:sp>
        <p:nvSpPr>
          <p:cNvPr id="2" name="Slide Number Placeholder 1"/>
          <p:cNvSpPr>
            <a:spLocks noGrp="1"/>
          </p:cNvSpPr>
          <p:nvPr>
            <p:ph type="sldNum" sz="quarter" idx="4"/>
          </p:nvPr>
        </p:nvSpPr>
        <p:spPr/>
        <p:txBody>
          <a:bodyPr/>
          <a:lstStyle/>
          <a:p>
            <a:fld id="{37A80A60-093F-4BCA-AE36-E5BEF79E0B3D}" type="slidenum">
              <a:rPr lang="en-US" smtClean="0"/>
              <a:pPr/>
              <a:t>4</a:t>
            </a:fld>
            <a:endParaRPr lang="en-US" dirty="0"/>
          </a:p>
        </p:txBody>
      </p:sp>
    </p:spTree>
    <p:extLst>
      <p:ext uri="{BB962C8B-B14F-4D97-AF65-F5344CB8AC3E}">
        <p14:creationId xmlns:p14="http://schemas.microsoft.com/office/powerpoint/2010/main" val="31770930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9B0506-AA3A-4503-A435-72708D4C6165}"/>
              </a:ext>
            </a:extLst>
          </p:cNvPr>
          <p:cNvSpPr>
            <a:spLocks noGrp="1"/>
          </p:cNvSpPr>
          <p:nvPr>
            <p:ph type="title"/>
          </p:nvPr>
        </p:nvSpPr>
        <p:spPr>
          <a:xfrm>
            <a:off x="6112375" y="-72594"/>
            <a:ext cx="3019297" cy="1143000"/>
          </a:xfrm>
        </p:spPr>
        <p:txBody>
          <a:bodyPr>
            <a:noAutofit/>
          </a:bodyPr>
          <a:lstStyle/>
          <a:p>
            <a:r>
              <a:rPr lang="en-US" altLang="zh-CN" sz="3200" dirty="0"/>
              <a:t>Listing 4: </a:t>
            </a:r>
            <a:r>
              <a:rPr lang="en-US" altLang="zh-CN" sz="3200" dirty="0" err="1"/>
              <a:t>SpectreAttack.c</a:t>
            </a:r>
            <a:endParaRPr lang="zh-CN" altLang="en-US" sz="3200" dirty="0"/>
          </a:p>
        </p:txBody>
      </p:sp>
      <p:sp>
        <p:nvSpPr>
          <p:cNvPr id="3" name="内容占位符 2">
            <a:extLst>
              <a:ext uri="{FF2B5EF4-FFF2-40B4-BE49-F238E27FC236}">
                <a16:creationId xmlns:a16="http://schemas.microsoft.com/office/drawing/2014/main" id="{C9F6363A-3474-4D45-B95E-5742212937D1}"/>
              </a:ext>
            </a:extLst>
          </p:cNvPr>
          <p:cNvSpPr>
            <a:spLocks noGrp="1"/>
          </p:cNvSpPr>
          <p:nvPr>
            <p:ph idx="1"/>
          </p:nvPr>
        </p:nvSpPr>
        <p:spPr>
          <a:xfrm>
            <a:off x="6112375" y="1057830"/>
            <a:ext cx="2877698" cy="6120680"/>
          </a:xfrm>
        </p:spPr>
        <p:txBody>
          <a:bodyPr>
            <a:normAutofit fontScale="55000" lnSpcReduction="20000"/>
          </a:bodyPr>
          <a:lstStyle/>
          <a:p>
            <a:pPr marL="0" indent="0">
              <a:buNone/>
            </a:pPr>
            <a:r>
              <a:rPr lang="en-US" altLang="zh-CN" dirty="0"/>
              <a:t>Line 4 calculates the offset of the secret from the beginning of the buffer(if offset is unknown, must find it with testing or guessing)</a:t>
            </a:r>
          </a:p>
          <a:p>
            <a:pPr marL="0" indent="0">
              <a:buNone/>
            </a:pPr>
            <a:r>
              <a:rPr lang="en-US" altLang="zh-CN" dirty="0"/>
              <a:t>The offset </a:t>
            </a:r>
            <a:r>
              <a:rPr lang="en-US" altLang="zh-CN" dirty="0" err="1"/>
              <a:t>larger_x</a:t>
            </a:r>
            <a:r>
              <a:rPr lang="en-US" altLang="zh-CN" dirty="0"/>
              <a:t> is larger than 10, and buffer[</a:t>
            </a:r>
            <a:r>
              <a:rPr lang="en-US" altLang="zh-CN" dirty="0" err="1"/>
              <a:t>larger_x</a:t>
            </a:r>
            <a:r>
              <a:rPr lang="en-US" altLang="zh-CN" dirty="0"/>
              <a:t>] contains value of the secret.</a:t>
            </a:r>
          </a:p>
          <a:p>
            <a:pPr marL="0" indent="0">
              <a:buNone/>
            </a:pPr>
            <a:r>
              <a:rPr lang="en-US" altLang="zh-CN" dirty="0"/>
              <a:t>“return buffer[x]” in </a:t>
            </a:r>
            <a:r>
              <a:rPr lang="en-US" altLang="zh-CN" dirty="0" err="1"/>
              <a:t>restrictedAccess</a:t>
            </a:r>
            <a:r>
              <a:rPr lang="en-US" altLang="zh-CN" dirty="0"/>
              <a:t>(), and Lines 2, 3 in </a:t>
            </a:r>
            <a:r>
              <a:rPr lang="en-US" altLang="zh-CN" dirty="0" err="1"/>
              <a:t>spectreAttack</a:t>
            </a:r>
            <a:r>
              <a:rPr lang="en-US" altLang="zh-CN" dirty="0"/>
              <a:t>() will be executed speculatively to assign s= buffer[</a:t>
            </a:r>
            <a:r>
              <a:rPr lang="en-US" altLang="zh-CN" dirty="0" err="1"/>
              <a:t>larger_x</a:t>
            </a:r>
            <a:r>
              <a:rPr lang="en-US" altLang="zh-CN" dirty="0"/>
              <a:t>], and bring it into the cache. Its effects will be rolled back later, and the correct branch “return 0” will be executed to assign s=0, but value of buffer[larger x] is left in the cache, and attacker can find it with cache side channel</a:t>
            </a:r>
          </a:p>
          <a:p>
            <a:pPr marL="0" indent="0">
              <a:buNone/>
            </a:pPr>
            <a:r>
              <a:rPr lang="en-US" altLang="zh-CN" dirty="0"/>
              <a:t>The code only steals the first byte of the secret</a:t>
            </a:r>
            <a:r>
              <a:rPr lang="en-SE" altLang="zh-CN" dirty="0"/>
              <a:t> ‘S’</a:t>
            </a:r>
            <a:r>
              <a:rPr lang="en-US" altLang="zh-CN" dirty="0"/>
              <a:t>. </a:t>
            </a:r>
            <a:endParaRPr lang="zh-CN" altLang="en-US" dirty="0"/>
          </a:p>
        </p:txBody>
      </p:sp>
      <p:pic>
        <p:nvPicPr>
          <p:cNvPr id="4" name="图片 3">
            <a:extLst>
              <a:ext uri="{FF2B5EF4-FFF2-40B4-BE49-F238E27FC236}">
                <a16:creationId xmlns:a16="http://schemas.microsoft.com/office/drawing/2014/main" id="{64B77D00-F0C0-431D-B08D-2CE1094BA39D}"/>
              </a:ext>
            </a:extLst>
          </p:cNvPr>
          <p:cNvPicPr>
            <a:picLocks noChangeAspect="1"/>
          </p:cNvPicPr>
          <p:nvPr/>
        </p:nvPicPr>
        <p:blipFill>
          <a:blip r:embed="rId2" cstate="print"/>
          <a:stretch>
            <a:fillRect/>
          </a:stretch>
        </p:blipFill>
        <p:spPr>
          <a:xfrm>
            <a:off x="153927" y="2131"/>
            <a:ext cx="5970776" cy="6858000"/>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40</a:t>
            </a:fld>
            <a:endParaRPr lang="en-US" dirty="0"/>
          </a:p>
        </p:txBody>
      </p:sp>
    </p:spTree>
    <p:extLst>
      <p:ext uri="{BB962C8B-B14F-4D97-AF65-F5344CB8AC3E}">
        <p14:creationId xmlns:p14="http://schemas.microsoft.com/office/powerpoint/2010/main" val="130320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A3C12-DBFA-42BB-A11D-0E27F39AA447}"/>
              </a:ext>
            </a:extLst>
          </p:cNvPr>
          <p:cNvSpPr>
            <a:spLocks noGrp="1"/>
          </p:cNvSpPr>
          <p:nvPr>
            <p:ph type="title"/>
          </p:nvPr>
        </p:nvSpPr>
        <p:spPr/>
        <p:txBody>
          <a:bodyPr/>
          <a:lstStyle/>
          <a:p>
            <a:r>
              <a:rPr lang="en-US" altLang="zh-CN" dirty="0"/>
              <a:t>Task 5: Improve the Attack Accuracy</a:t>
            </a:r>
            <a:endParaRPr lang="zh-CN" altLang="en-US" dirty="0"/>
          </a:p>
        </p:txBody>
      </p:sp>
      <p:sp>
        <p:nvSpPr>
          <p:cNvPr id="3" name="内容占位符 2">
            <a:extLst>
              <a:ext uri="{FF2B5EF4-FFF2-40B4-BE49-F238E27FC236}">
                <a16:creationId xmlns:a16="http://schemas.microsoft.com/office/drawing/2014/main" id="{78D7667D-1DC6-4BA1-935A-937BCD89B43F}"/>
              </a:ext>
            </a:extLst>
          </p:cNvPr>
          <p:cNvSpPr>
            <a:spLocks noGrp="1"/>
          </p:cNvSpPr>
          <p:nvPr>
            <p:ph idx="1"/>
          </p:nvPr>
        </p:nvSpPr>
        <p:spPr>
          <a:xfrm>
            <a:off x="152400" y="962110"/>
            <a:ext cx="8884096" cy="1818818"/>
          </a:xfrm>
        </p:spPr>
        <p:txBody>
          <a:bodyPr>
            <a:normAutofit fontScale="47500" lnSpcReduction="20000"/>
          </a:bodyPr>
          <a:lstStyle/>
          <a:p>
            <a:r>
              <a:rPr lang="en-US" altLang="zh-CN" dirty="0"/>
              <a:t>Statistical technique: create a score array of size 256, one element for each possible secret value. We then run our attack for 1000 times. Each time, if our attack program says that k is the secret (this result may be false), we add 1 to scores[k]. After running the attack for many times, we use the value k with the highest score as our final estimation of the secret</a:t>
            </a:r>
          </a:p>
          <a:p>
            <a:r>
              <a:rPr lang="en-US" altLang="zh-CN" dirty="0">
                <a:solidFill>
                  <a:srgbClr val="C00000"/>
                </a:solidFill>
              </a:rPr>
              <a:t>Tip: add </a:t>
            </a:r>
            <a:r>
              <a:rPr lang="en-US" altLang="zh-CN" dirty="0" err="1">
                <a:solidFill>
                  <a:srgbClr val="C00000"/>
                </a:solidFill>
              </a:rPr>
              <a:t>usleep</a:t>
            </a:r>
            <a:r>
              <a:rPr lang="en-US" altLang="zh-CN" dirty="0">
                <a:solidFill>
                  <a:srgbClr val="C00000"/>
                </a:solidFill>
              </a:rPr>
              <a:t>(100) to sleep for 100us between </a:t>
            </a:r>
            <a:r>
              <a:rPr lang="en-US" altLang="zh-CN" dirty="0" err="1">
                <a:solidFill>
                  <a:srgbClr val="C00000"/>
                </a:solidFill>
              </a:rPr>
              <a:t>spectreAttack</a:t>
            </a:r>
            <a:r>
              <a:rPr lang="en-US" altLang="zh-CN" dirty="0">
                <a:solidFill>
                  <a:srgbClr val="C00000"/>
                </a:solidFill>
              </a:rPr>
              <a:t>() and </a:t>
            </a:r>
            <a:r>
              <a:rPr lang="en-US" altLang="zh-CN" dirty="0" err="1">
                <a:solidFill>
                  <a:srgbClr val="C00000"/>
                </a:solidFill>
              </a:rPr>
              <a:t>reloadSideChannelImproved</a:t>
            </a:r>
            <a:r>
              <a:rPr lang="en-US" altLang="zh-CN" dirty="0">
                <a:solidFill>
                  <a:srgbClr val="C00000"/>
                </a:solidFill>
              </a:rPr>
              <a:t>()</a:t>
            </a:r>
            <a:r>
              <a:rPr lang="en-US" altLang="zh-CN" dirty="0"/>
              <a:t>,</a:t>
            </a:r>
            <a:r>
              <a:rPr lang="en-US" altLang="zh-CN" dirty="0">
                <a:solidFill>
                  <a:srgbClr val="C00000"/>
                </a:solidFill>
              </a:rPr>
              <a:t> </a:t>
            </a:r>
            <a:r>
              <a:rPr lang="en-US" altLang="zh-CN" dirty="0"/>
              <a:t>to increase attacker’s chance of winning the race condition</a:t>
            </a:r>
          </a:p>
          <a:p>
            <a:pPr lvl="1"/>
            <a:r>
              <a:rPr lang="en-US" altLang="zh-CN" dirty="0"/>
              <a:t>It works but I am not sure why. Maybe it increases the chances of evicting variable </a:t>
            </a:r>
            <a:r>
              <a:rPr lang="en-US" altLang="zh-CN" dirty="0" err="1"/>
              <a:t>larger_x</a:t>
            </a:r>
            <a:r>
              <a:rPr lang="en-US" altLang="zh-CN" dirty="0"/>
              <a:t> from the cache, which increases delay of condition check “</a:t>
            </a:r>
            <a:r>
              <a:rPr lang="en-US" dirty="0"/>
              <a:t>if (x &lt; </a:t>
            </a:r>
            <a:r>
              <a:rPr lang="en-US" dirty="0" err="1"/>
              <a:t>buffer_size</a:t>
            </a:r>
            <a:r>
              <a:rPr lang="en-US" dirty="0"/>
              <a:t>)” in </a:t>
            </a:r>
            <a:r>
              <a:rPr lang="en-US" dirty="0" err="1"/>
              <a:t>restrictedAccess</a:t>
            </a:r>
            <a:r>
              <a:rPr lang="en-US" dirty="0"/>
              <a:t>(x)? </a:t>
            </a:r>
            <a:endParaRPr lang="en-US" altLang="zh-CN" dirty="0"/>
          </a:p>
        </p:txBody>
      </p:sp>
      <p:pic>
        <p:nvPicPr>
          <p:cNvPr id="5" name="Picture 4">
            <a:extLst>
              <a:ext uri="{FF2B5EF4-FFF2-40B4-BE49-F238E27FC236}">
                <a16:creationId xmlns:a16="http://schemas.microsoft.com/office/drawing/2014/main" id="{0BBEC9A1-DD18-4A3E-A1CA-24E2FF6CB9FE}"/>
              </a:ext>
            </a:extLst>
          </p:cNvPr>
          <p:cNvPicPr>
            <a:picLocks noChangeAspect="1"/>
          </p:cNvPicPr>
          <p:nvPr/>
        </p:nvPicPr>
        <p:blipFill>
          <a:blip r:embed="rId3"/>
          <a:stretch>
            <a:fillRect/>
          </a:stretch>
        </p:blipFill>
        <p:spPr>
          <a:xfrm>
            <a:off x="1908563" y="2675989"/>
            <a:ext cx="5326873" cy="4110589"/>
          </a:xfrm>
          <a:prstGeom prst="rect">
            <a:avLst/>
          </a:prstGeom>
        </p:spPr>
      </p:pic>
      <p:sp>
        <p:nvSpPr>
          <p:cNvPr id="6" name="Callout: Line 5">
            <a:extLst>
              <a:ext uri="{FF2B5EF4-FFF2-40B4-BE49-F238E27FC236}">
                <a16:creationId xmlns:a16="http://schemas.microsoft.com/office/drawing/2014/main" id="{8D484703-CDB1-4F49-8835-7471709EF5D4}"/>
              </a:ext>
            </a:extLst>
          </p:cNvPr>
          <p:cNvSpPr/>
          <p:nvPr/>
        </p:nvSpPr>
        <p:spPr>
          <a:xfrm>
            <a:off x="5580112" y="4422663"/>
            <a:ext cx="1368152" cy="288032"/>
          </a:xfrm>
          <a:prstGeom prst="borderCallout1">
            <a:avLst>
              <a:gd name="adj1" fmla="val 18750"/>
              <a:gd name="adj2" fmla="val -8333"/>
              <a:gd name="adj3" fmla="val 19217"/>
              <a:gd name="adj4" fmla="val -7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usleep</a:t>
            </a:r>
            <a:r>
              <a:rPr lang="en-US" dirty="0">
                <a:solidFill>
                  <a:schemeClr val="tx1"/>
                </a:solidFill>
              </a:rPr>
              <a:t>(100)</a:t>
            </a:r>
            <a:endParaRPr lang="en-SE" dirty="0">
              <a:solidFill>
                <a:schemeClr val="tx1"/>
              </a:solidFill>
            </a:endParaRPr>
          </a:p>
        </p:txBody>
      </p:sp>
      <p:sp>
        <p:nvSpPr>
          <p:cNvPr id="4" name="Slide Number Placeholder 3"/>
          <p:cNvSpPr>
            <a:spLocks noGrp="1"/>
          </p:cNvSpPr>
          <p:nvPr>
            <p:ph type="sldNum" sz="quarter" idx="4"/>
          </p:nvPr>
        </p:nvSpPr>
        <p:spPr/>
        <p:txBody>
          <a:bodyPr/>
          <a:lstStyle/>
          <a:p>
            <a:fld id="{37A80A60-093F-4BCA-AE36-E5BEF79E0B3D}" type="slidenum">
              <a:rPr lang="en-US" smtClean="0"/>
              <a:pPr/>
              <a:t>41</a:t>
            </a:fld>
            <a:endParaRPr lang="en-US" dirty="0"/>
          </a:p>
        </p:txBody>
      </p:sp>
    </p:spTree>
    <p:extLst>
      <p:ext uri="{BB962C8B-B14F-4D97-AF65-F5344CB8AC3E}">
        <p14:creationId xmlns:p14="http://schemas.microsoft.com/office/powerpoint/2010/main" val="383628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A3C12-DBFA-42BB-A11D-0E27F39AA447}"/>
              </a:ext>
            </a:extLst>
          </p:cNvPr>
          <p:cNvSpPr>
            <a:spLocks noGrp="1"/>
          </p:cNvSpPr>
          <p:nvPr>
            <p:ph type="title"/>
          </p:nvPr>
        </p:nvSpPr>
        <p:spPr/>
        <p:txBody>
          <a:bodyPr/>
          <a:lstStyle/>
          <a:p>
            <a:r>
              <a:rPr lang="en-US" altLang="zh-CN" dirty="0"/>
              <a:t>Task 5: scores[0]</a:t>
            </a:r>
            <a:endParaRPr lang="zh-CN" altLang="en-US" dirty="0"/>
          </a:p>
        </p:txBody>
      </p:sp>
      <p:sp>
        <p:nvSpPr>
          <p:cNvPr id="3" name="内容占位符 2">
            <a:extLst>
              <a:ext uri="{FF2B5EF4-FFF2-40B4-BE49-F238E27FC236}">
                <a16:creationId xmlns:a16="http://schemas.microsoft.com/office/drawing/2014/main" id="{78D7667D-1DC6-4BA1-935A-937BCD89B43F}"/>
              </a:ext>
            </a:extLst>
          </p:cNvPr>
          <p:cNvSpPr>
            <a:spLocks noGrp="1"/>
          </p:cNvSpPr>
          <p:nvPr>
            <p:ph idx="1"/>
          </p:nvPr>
        </p:nvSpPr>
        <p:spPr>
          <a:xfrm>
            <a:off x="152400" y="962109"/>
            <a:ext cx="8884096" cy="4339099"/>
          </a:xfrm>
        </p:spPr>
        <p:txBody>
          <a:bodyPr>
            <a:normAutofit fontScale="70000" lnSpcReduction="20000"/>
          </a:bodyPr>
          <a:lstStyle/>
          <a:p>
            <a:r>
              <a:rPr lang="en-US" altLang="zh-CN" dirty="0"/>
              <a:t>“You may observe that when running the code above, the one with the highest score is always scores[0]. Please figure out the reason, and fix the code above, so the actual secret value (which is not zero) will be printed out.”</a:t>
            </a:r>
          </a:p>
          <a:p>
            <a:pPr lvl="1"/>
            <a:r>
              <a:rPr lang="en-US" altLang="zh-CN" dirty="0"/>
              <a:t>“return 0”  in </a:t>
            </a:r>
            <a:r>
              <a:rPr lang="en-US" altLang="zh-CN" dirty="0" err="1"/>
              <a:t>restrictedAccess</a:t>
            </a:r>
            <a:r>
              <a:rPr lang="en-US" altLang="zh-CN" dirty="0"/>
              <a:t>() is always executed eventually, when the condition “if(x&lt;</a:t>
            </a:r>
            <a:r>
              <a:rPr lang="en-US" altLang="zh-CN" dirty="0" err="1"/>
              <a:t>buffer_size</a:t>
            </a:r>
            <a:r>
              <a:rPr lang="en-US" altLang="zh-CN" dirty="0"/>
              <a:t>)” is checked to be false</a:t>
            </a:r>
          </a:p>
          <a:p>
            <a:pPr lvl="1"/>
            <a:r>
              <a:rPr lang="en-US" altLang="zh-CN" dirty="0"/>
              <a:t>“return buffer[</a:t>
            </a:r>
            <a:r>
              <a:rPr lang="en-US" altLang="zh-CN" dirty="0" err="1"/>
              <a:t>larger_x</a:t>
            </a:r>
            <a:r>
              <a:rPr lang="en-US" altLang="zh-CN" dirty="0"/>
              <a:t>]” in </a:t>
            </a:r>
            <a:r>
              <a:rPr lang="en-US" altLang="zh-CN" dirty="0" err="1"/>
              <a:t>restrictedAccess</a:t>
            </a:r>
            <a:r>
              <a:rPr lang="en-US" altLang="zh-CN" dirty="0"/>
              <a:t>() may or may not be executed speculatively, depending on the race condition between it and the condition check</a:t>
            </a:r>
          </a:p>
          <a:p>
            <a:pPr lvl="1"/>
            <a:r>
              <a:rPr lang="en-US" altLang="zh-CN" dirty="0"/>
              <a:t>So </a:t>
            </a:r>
            <a:r>
              <a:rPr lang="en-US" altLang="zh-CN" dirty="0" err="1"/>
              <a:t>reloadSideChannel</a:t>
            </a:r>
            <a:r>
              <a:rPr lang="en-US" altLang="zh-CN" dirty="0"/>
              <a:t>() is likely to see two cache hits, for values of 0 and buffer[</a:t>
            </a:r>
            <a:r>
              <a:rPr lang="en-US" altLang="zh-CN" dirty="0" err="1"/>
              <a:t>larger_x</a:t>
            </a:r>
            <a:r>
              <a:rPr lang="en-US" altLang="zh-CN" dirty="0"/>
              <a:t>]</a:t>
            </a:r>
          </a:p>
          <a:p>
            <a:pPr lvl="1"/>
            <a:r>
              <a:rPr lang="en-US" altLang="zh-CN" dirty="0"/>
              <a:t>If we know that buffer[</a:t>
            </a:r>
            <a:r>
              <a:rPr lang="en-US" altLang="zh-CN" dirty="0" err="1"/>
              <a:t>larger_x</a:t>
            </a:r>
            <a:r>
              <a:rPr lang="en-US" altLang="zh-CN" dirty="0"/>
              <a:t>] ≠ 0, then we can simply ignore the value of 0. </a:t>
            </a:r>
          </a:p>
          <a:p>
            <a:pPr lvl="1"/>
            <a:r>
              <a:rPr lang="en-US" altLang="zh-CN" dirty="0"/>
              <a:t>But what if buffer[</a:t>
            </a:r>
            <a:r>
              <a:rPr lang="en-US" altLang="zh-CN" dirty="0" err="1"/>
              <a:t>larger_x</a:t>
            </a:r>
            <a:r>
              <a:rPr lang="en-US" altLang="zh-CN" dirty="0"/>
              <a:t>] ==0? Then we cannot identify buffer[</a:t>
            </a:r>
            <a:r>
              <a:rPr lang="en-US" altLang="zh-CN" dirty="0" err="1"/>
              <a:t>larger_x</a:t>
            </a:r>
            <a:r>
              <a:rPr lang="en-US" altLang="zh-CN" dirty="0"/>
              <a:t>]</a:t>
            </a:r>
          </a:p>
        </p:txBody>
      </p:sp>
      <p:pic>
        <p:nvPicPr>
          <p:cNvPr id="4" name="图片 3">
            <a:extLst>
              <a:ext uri="{FF2B5EF4-FFF2-40B4-BE49-F238E27FC236}">
                <a16:creationId xmlns:a16="http://schemas.microsoft.com/office/drawing/2014/main" id="{BDDD996D-C082-46CB-A527-4919FD31069A}"/>
              </a:ext>
            </a:extLst>
          </p:cNvPr>
          <p:cNvPicPr>
            <a:picLocks noChangeAspect="1"/>
          </p:cNvPicPr>
          <p:nvPr/>
        </p:nvPicPr>
        <p:blipFill>
          <a:blip r:embed="rId2" cstate="print"/>
          <a:stretch>
            <a:fillRect/>
          </a:stretch>
        </p:blipFill>
        <p:spPr>
          <a:xfrm>
            <a:off x="2555776" y="4585455"/>
            <a:ext cx="4032448" cy="2150639"/>
          </a:xfrm>
          <a:prstGeom prst="rect">
            <a:avLst/>
          </a:prstGeom>
        </p:spPr>
      </p:pic>
      <p:sp>
        <p:nvSpPr>
          <p:cNvPr id="5" name="Slide Number Placeholder 4"/>
          <p:cNvSpPr>
            <a:spLocks noGrp="1"/>
          </p:cNvSpPr>
          <p:nvPr>
            <p:ph type="sldNum" sz="quarter" idx="4"/>
          </p:nvPr>
        </p:nvSpPr>
        <p:spPr/>
        <p:txBody>
          <a:bodyPr/>
          <a:lstStyle/>
          <a:p>
            <a:fld id="{37A80A60-093F-4BCA-AE36-E5BEF79E0B3D}" type="slidenum">
              <a:rPr lang="en-US" smtClean="0"/>
              <a:pPr/>
              <a:t>42</a:t>
            </a:fld>
            <a:endParaRPr lang="en-US" dirty="0"/>
          </a:p>
        </p:txBody>
      </p:sp>
    </p:spTree>
    <p:extLst>
      <p:ext uri="{BB962C8B-B14F-4D97-AF65-F5344CB8AC3E}">
        <p14:creationId xmlns:p14="http://schemas.microsoft.com/office/powerpoint/2010/main" val="4092483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FF600E-2E5A-4ACA-9032-34A4737D1DE3}"/>
              </a:ext>
            </a:extLst>
          </p:cNvPr>
          <p:cNvSpPr>
            <a:spLocks noGrp="1"/>
          </p:cNvSpPr>
          <p:nvPr>
            <p:ph type="title"/>
          </p:nvPr>
        </p:nvSpPr>
        <p:spPr/>
        <p:txBody>
          <a:bodyPr/>
          <a:lstStyle/>
          <a:p>
            <a:r>
              <a:rPr lang="en-US" altLang="zh-CN" dirty="0"/>
              <a:t>Task 6: Steal the Entire Secret String </a:t>
            </a:r>
            <a:endParaRPr lang="zh-CN" altLang="en-US" dirty="0"/>
          </a:p>
        </p:txBody>
      </p:sp>
      <p:sp>
        <p:nvSpPr>
          <p:cNvPr id="3" name="内容占位符 2">
            <a:extLst>
              <a:ext uri="{FF2B5EF4-FFF2-40B4-BE49-F238E27FC236}">
                <a16:creationId xmlns:a16="http://schemas.microsoft.com/office/drawing/2014/main" id="{8B6DBDCF-07B6-4D56-A7F7-C8A4ACF3EF6F}"/>
              </a:ext>
            </a:extLst>
          </p:cNvPr>
          <p:cNvSpPr>
            <a:spLocks noGrp="1"/>
          </p:cNvSpPr>
          <p:nvPr>
            <p:ph idx="1"/>
          </p:nvPr>
        </p:nvSpPr>
        <p:spPr/>
        <p:txBody>
          <a:bodyPr/>
          <a:lstStyle/>
          <a:p>
            <a:r>
              <a:rPr lang="en-US" altLang="zh-CN" dirty="0"/>
              <a:t>char *secret = "Some Secret Value"; </a:t>
            </a:r>
          </a:p>
          <a:p>
            <a:pPr lvl="1"/>
            <a:r>
              <a:rPr lang="en-US" altLang="zh-CN" dirty="0"/>
              <a:t>secret is pointer to the memory address of the 0</a:t>
            </a:r>
            <a:r>
              <a:rPr lang="en-US" altLang="zh-CN" baseline="30000" dirty="0"/>
              <a:t>th</a:t>
            </a:r>
            <a:r>
              <a:rPr lang="en-US" altLang="zh-CN" dirty="0"/>
              <a:t> array element secret[0] (‘S’)</a:t>
            </a:r>
          </a:p>
          <a:p>
            <a:pPr lvl="1"/>
            <a:r>
              <a:rPr lang="en-US" altLang="zh-CN" dirty="0"/>
              <a:t>secret+1 is pointer to the memory address of the 1</a:t>
            </a:r>
            <a:r>
              <a:rPr lang="en-US" altLang="zh-CN" baseline="30000" dirty="0"/>
              <a:t>st</a:t>
            </a:r>
            <a:r>
              <a:rPr lang="en-US" altLang="zh-CN" dirty="0"/>
              <a:t> array element secret[1] (‘o’)</a:t>
            </a:r>
          </a:p>
          <a:p>
            <a:pPr lvl="1"/>
            <a:r>
              <a:rPr lang="en-US" altLang="zh-CN" dirty="0"/>
              <a:t>…</a:t>
            </a:r>
            <a:endParaRPr lang="zh-CN" altLang="en-US" dirty="0"/>
          </a:p>
        </p:txBody>
      </p:sp>
      <p:sp>
        <p:nvSpPr>
          <p:cNvPr id="4" name="Slide Number Placeholder 3"/>
          <p:cNvSpPr>
            <a:spLocks noGrp="1"/>
          </p:cNvSpPr>
          <p:nvPr>
            <p:ph type="sldNum" sz="quarter" idx="4"/>
          </p:nvPr>
        </p:nvSpPr>
        <p:spPr/>
        <p:txBody>
          <a:bodyPr/>
          <a:lstStyle/>
          <a:p>
            <a:fld id="{37A80A60-093F-4BCA-AE36-E5BEF79E0B3D}" type="slidenum">
              <a:rPr lang="en-US" smtClean="0"/>
              <a:pPr/>
              <a:t>43</a:t>
            </a:fld>
            <a:endParaRPr lang="en-US" dirty="0"/>
          </a:p>
        </p:txBody>
      </p:sp>
    </p:spTree>
    <p:extLst>
      <p:ext uri="{BB962C8B-B14F-4D97-AF65-F5344CB8AC3E}">
        <p14:creationId xmlns:p14="http://schemas.microsoft.com/office/powerpoint/2010/main" val="2508566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49890-F1E1-4A88-8F1E-7E7F0A2D8BF8}"/>
              </a:ext>
            </a:extLst>
          </p:cNvPr>
          <p:cNvSpPr>
            <a:spLocks noGrp="1"/>
          </p:cNvSpPr>
          <p:nvPr>
            <p:ph type="title"/>
          </p:nvPr>
        </p:nvSpPr>
        <p:spPr/>
        <p:txBody>
          <a:bodyPr/>
          <a:lstStyle/>
          <a:p>
            <a:r>
              <a:rPr lang="en-US" altLang="zh-CN" dirty="0"/>
              <a:t>Meltdown vs. </a:t>
            </a:r>
            <a:r>
              <a:rPr lang="en-US" altLang="zh-CN" dirty="0" err="1"/>
              <a:t>Spectre</a:t>
            </a:r>
            <a:endParaRPr lang="zh-CN" altLang="en-US" dirty="0"/>
          </a:p>
        </p:txBody>
      </p:sp>
      <p:sp>
        <p:nvSpPr>
          <p:cNvPr id="3" name="内容占位符 2">
            <a:extLst>
              <a:ext uri="{FF2B5EF4-FFF2-40B4-BE49-F238E27FC236}">
                <a16:creationId xmlns:a16="http://schemas.microsoft.com/office/drawing/2014/main" id="{12300140-3827-4244-B98D-81E300C2A686}"/>
              </a:ext>
            </a:extLst>
          </p:cNvPr>
          <p:cNvSpPr>
            <a:spLocks noGrp="1"/>
          </p:cNvSpPr>
          <p:nvPr>
            <p:ph idx="1"/>
          </p:nvPr>
        </p:nvSpPr>
        <p:spPr>
          <a:xfrm>
            <a:off x="110510" y="1214422"/>
            <a:ext cx="4551845" cy="2719204"/>
          </a:xfrm>
        </p:spPr>
        <p:txBody>
          <a:bodyPr>
            <a:normAutofit fontScale="62500" lnSpcReduction="20000"/>
          </a:bodyPr>
          <a:lstStyle/>
          <a:p>
            <a:r>
              <a:rPr lang="en-US" altLang="zh-CN" dirty="0"/>
              <a:t>Meltdown: an instruction accessing kernel memory causes an exception, but subsequent instructions are executed speculatively, and bring array[x*STEP] into cache</a:t>
            </a:r>
          </a:p>
          <a:p>
            <a:r>
              <a:rPr lang="en-US" altLang="zh-CN" dirty="0"/>
              <a:t>The speculative execution is rolled back when permission check fails and causes an exception, but cache state is altered</a:t>
            </a:r>
            <a:endParaRPr lang="zh-CN" altLang="en-US" dirty="0"/>
          </a:p>
        </p:txBody>
      </p:sp>
      <p:pic>
        <p:nvPicPr>
          <p:cNvPr id="4" name="图片 3">
            <a:extLst>
              <a:ext uri="{FF2B5EF4-FFF2-40B4-BE49-F238E27FC236}">
                <a16:creationId xmlns:a16="http://schemas.microsoft.com/office/drawing/2014/main" id="{47405846-365D-4986-A86D-55CBBAF55F1C}"/>
              </a:ext>
            </a:extLst>
          </p:cNvPr>
          <p:cNvPicPr>
            <a:picLocks noChangeAspect="1"/>
          </p:cNvPicPr>
          <p:nvPr/>
        </p:nvPicPr>
        <p:blipFill>
          <a:blip r:embed="rId2" cstate="print"/>
          <a:stretch>
            <a:fillRect/>
          </a:stretch>
        </p:blipFill>
        <p:spPr>
          <a:xfrm>
            <a:off x="225708" y="3789041"/>
            <a:ext cx="4394758" cy="2552700"/>
          </a:xfrm>
          <a:prstGeom prst="rect">
            <a:avLst/>
          </a:prstGeom>
        </p:spPr>
      </p:pic>
      <p:pic>
        <p:nvPicPr>
          <p:cNvPr id="5" name="图片 4">
            <a:extLst>
              <a:ext uri="{FF2B5EF4-FFF2-40B4-BE49-F238E27FC236}">
                <a16:creationId xmlns:a16="http://schemas.microsoft.com/office/drawing/2014/main" id="{B547FACC-7AFC-4823-B2E1-AB6D3349AC81}"/>
              </a:ext>
            </a:extLst>
          </p:cNvPr>
          <p:cNvPicPr>
            <a:picLocks noChangeAspect="1"/>
          </p:cNvPicPr>
          <p:nvPr/>
        </p:nvPicPr>
        <p:blipFill>
          <a:blip r:embed="rId3" cstate="print"/>
          <a:stretch>
            <a:fillRect/>
          </a:stretch>
        </p:blipFill>
        <p:spPr>
          <a:xfrm>
            <a:off x="4704245" y="3789040"/>
            <a:ext cx="4162423" cy="2552699"/>
          </a:xfrm>
          <a:prstGeom prst="rect">
            <a:avLst/>
          </a:prstGeom>
        </p:spPr>
      </p:pic>
      <p:sp>
        <p:nvSpPr>
          <p:cNvPr id="6" name="内容占位符 2">
            <a:extLst>
              <a:ext uri="{FF2B5EF4-FFF2-40B4-BE49-F238E27FC236}">
                <a16:creationId xmlns:a16="http://schemas.microsoft.com/office/drawing/2014/main" id="{7A98EDD0-B79F-4E18-90FD-4CA9AEC384A4}"/>
              </a:ext>
            </a:extLst>
          </p:cNvPr>
          <p:cNvSpPr txBox="1">
            <a:spLocks/>
          </p:cNvSpPr>
          <p:nvPr/>
        </p:nvSpPr>
        <p:spPr>
          <a:xfrm>
            <a:off x="4704245" y="1250140"/>
            <a:ext cx="4394758" cy="261090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err="1"/>
              <a:t>Spectre</a:t>
            </a:r>
            <a:r>
              <a:rPr lang="en-US" altLang="zh-CN" dirty="0"/>
              <a:t>: a branch condition should prevent execution of certain instructions, but subsequent instructions in the wrong branch are executed speculatively, and bring array[x*STEP] into cache</a:t>
            </a:r>
          </a:p>
          <a:p>
            <a:r>
              <a:rPr lang="en-US" altLang="zh-CN" dirty="0"/>
              <a:t>The speculative execution is rolled back upon getting the actual branch condition, but cache state is altered</a:t>
            </a:r>
            <a:endParaRPr lang="zh-CN" altLang="en-US" dirty="0"/>
          </a:p>
        </p:txBody>
      </p:sp>
      <p:sp>
        <p:nvSpPr>
          <p:cNvPr id="7" name="文本框 6">
            <a:extLst>
              <a:ext uri="{FF2B5EF4-FFF2-40B4-BE49-F238E27FC236}">
                <a16:creationId xmlns:a16="http://schemas.microsoft.com/office/drawing/2014/main" id="{9881644F-4E06-493D-91E1-D7934E34A978}"/>
              </a:ext>
            </a:extLst>
          </p:cNvPr>
          <p:cNvSpPr txBox="1"/>
          <p:nvPr/>
        </p:nvSpPr>
        <p:spPr>
          <a:xfrm>
            <a:off x="920915" y="6273349"/>
            <a:ext cx="6801606" cy="369332"/>
          </a:xfrm>
          <a:prstGeom prst="rect">
            <a:avLst/>
          </a:prstGeom>
          <a:noFill/>
        </p:spPr>
        <p:txBody>
          <a:bodyPr wrap="none" rtlCol="0">
            <a:spAutoFit/>
          </a:bodyPr>
          <a:lstStyle/>
          <a:p>
            <a:r>
              <a:rPr lang="en-US" altLang="zh-CN" dirty="0"/>
              <a:t>(Assume each instruction is 2 Bytes, hence the next instruction is n+2)</a:t>
            </a:r>
            <a:endParaRPr lang="zh-CN" altLang="en-US" dirty="0"/>
          </a:p>
        </p:txBody>
      </p:sp>
      <p:sp>
        <p:nvSpPr>
          <p:cNvPr id="8" name="Slide Number Placeholder 7"/>
          <p:cNvSpPr>
            <a:spLocks noGrp="1"/>
          </p:cNvSpPr>
          <p:nvPr>
            <p:ph type="sldNum" sz="quarter" idx="4"/>
          </p:nvPr>
        </p:nvSpPr>
        <p:spPr/>
        <p:txBody>
          <a:bodyPr/>
          <a:lstStyle/>
          <a:p>
            <a:fld id="{37A80A60-093F-4BCA-AE36-E5BEF79E0B3D}" type="slidenum">
              <a:rPr lang="en-US" smtClean="0"/>
              <a:pPr/>
              <a:t>44</a:t>
            </a:fld>
            <a:endParaRPr lang="en-US" dirty="0"/>
          </a:p>
        </p:txBody>
      </p:sp>
    </p:spTree>
    <p:extLst>
      <p:ext uri="{BB962C8B-B14F-4D97-AF65-F5344CB8AC3E}">
        <p14:creationId xmlns:p14="http://schemas.microsoft.com/office/powerpoint/2010/main" val="3631482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9B03-1C22-442B-97CA-7C23FCACE429}"/>
              </a:ext>
            </a:extLst>
          </p:cNvPr>
          <p:cNvSpPr>
            <a:spLocks noGrp="1"/>
          </p:cNvSpPr>
          <p:nvPr>
            <p:ph type="title"/>
          </p:nvPr>
        </p:nvSpPr>
        <p:spPr>
          <a:xfrm>
            <a:off x="152400" y="55923"/>
            <a:ext cx="8839200" cy="1143000"/>
          </a:xfrm>
        </p:spPr>
        <p:txBody>
          <a:bodyPr/>
          <a:lstStyle/>
          <a:p>
            <a:r>
              <a:rPr lang="en-US" altLang="zh-CN" dirty="0"/>
              <a:t>Meltdown vs. </a:t>
            </a:r>
            <a:r>
              <a:rPr lang="en-US" altLang="zh-CN" dirty="0" err="1"/>
              <a:t>Spectre</a:t>
            </a:r>
            <a:r>
              <a:rPr lang="en-US" altLang="zh-CN" dirty="0"/>
              <a:t> Cont’d</a:t>
            </a:r>
            <a:endParaRPr lang="en-SE" dirty="0"/>
          </a:p>
        </p:txBody>
      </p:sp>
      <p:sp>
        <p:nvSpPr>
          <p:cNvPr id="3" name="Content Placeholder 2">
            <a:extLst>
              <a:ext uri="{FF2B5EF4-FFF2-40B4-BE49-F238E27FC236}">
                <a16:creationId xmlns:a16="http://schemas.microsoft.com/office/drawing/2014/main" id="{E0126DF1-5874-481E-A34B-383E3D31978D}"/>
              </a:ext>
            </a:extLst>
          </p:cNvPr>
          <p:cNvSpPr>
            <a:spLocks noGrp="1"/>
          </p:cNvSpPr>
          <p:nvPr>
            <p:ph idx="1"/>
          </p:nvPr>
        </p:nvSpPr>
        <p:spPr>
          <a:xfrm>
            <a:off x="685142" y="4929765"/>
            <a:ext cx="3699520" cy="814696"/>
          </a:xfrm>
        </p:spPr>
        <p:txBody>
          <a:bodyPr>
            <a:normAutofit fontScale="77500" lnSpcReduction="20000"/>
          </a:bodyPr>
          <a:lstStyle/>
          <a:p>
            <a:pPr marL="0" indent="0">
              <a:buNone/>
            </a:pPr>
            <a:r>
              <a:rPr lang="en-US" dirty="0"/>
              <a:t>Meltdown steals secret from kernel address space</a:t>
            </a:r>
            <a:endParaRPr lang="en-SE" dirty="0"/>
          </a:p>
        </p:txBody>
      </p:sp>
      <p:sp>
        <p:nvSpPr>
          <p:cNvPr id="17" name="Content Placeholder 2">
            <a:extLst>
              <a:ext uri="{FF2B5EF4-FFF2-40B4-BE49-F238E27FC236}">
                <a16:creationId xmlns:a16="http://schemas.microsoft.com/office/drawing/2014/main" id="{D301E5C7-3937-44A0-892B-68134558877A}"/>
              </a:ext>
            </a:extLst>
          </p:cNvPr>
          <p:cNvSpPr txBox="1">
            <a:spLocks/>
          </p:cNvSpPr>
          <p:nvPr/>
        </p:nvSpPr>
        <p:spPr>
          <a:xfrm>
            <a:off x="4973789" y="4929765"/>
            <a:ext cx="3699520" cy="106103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t>Spectre</a:t>
            </a:r>
            <a:r>
              <a:rPr lang="en-US" dirty="0"/>
              <a:t> steals secret from out-of-bound array element</a:t>
            </a:r>
            <a:endParaRPr lang="en-SE" dirty="0"/>
          </a:p>
        </p:txBody>
      </p:sp>
      <p:pic>
        <p:nvPicPr>
          <p:cNvPr id="18" name="Picture 17">
            <a:extLst>
              <a:ext uri="{FF2B5EF4-FFF2-40B4-BE49-F238E27FC236}">
                <a16:creationId xmlns:a16="http://schemas.microsoft.com/office/drawing/2014/main" id="{CAEFE02B-32A5-470D-82B6-6588BB1788A7}"/>
              </a:ext>
            </a:extLst>
          </p:cNvPr>
          <p:cNvPicPr>
            <a:picLocks noChangeAspect="1"/>
          </p:cNvPicPr>
          <p:nvPr/>
        </p:nvPicPr>
        <p:blipFill>
          <a:blip r:embed="rId2"/>
          <a:stretch>
            <a:fillRect/>
          </a:stretch>
        </p:blipFill>
        <p:spPr>
          <a:xfrm>
            <a:off x="899592" y="1163461"/>
            <a:ext cx="2986354" cy="3672408"/>
          </a:xfrm>
          <a:prstGeom prst="rect">
            <a:avLst/>
          </a:prstGeom>
        </p:spPr>
      </p:pic>
      <p:pic>
        <p:nvPicPr>
          <p:cNvPr id="19" name="图片 3">
            <a:extLst>
              <a:ext uri="{FF2B5EF4-FFF2-40B4-BE49-F238E27FC236}">
                <a16:creationId xmlns:a16="http://schemas.microsoft.com/office/drawing/2014/main" id="{651CA5D8-E2E9-4F61-892B-5513F0AF777B}"/>
              </a:ext>
            </a:extLst>
          </p:cNvPr>
          <p:cNvPicPr>
            <a:picLocks noChangeAspect="1"/>
          </p:cNvPicPr>
          <p:nvPr/>
        </p:nvPicPr>
        <p:blipFill>
          <a:blip r:embed="rId3" cstate="print"/>
          <a:stretch>
            <a:fillRect/>
          </a:stretch>
        </p:blipFill>
        <p:spPr>
          <a:xfrm>
            <a:off x="4112084" y="1378454"/>
            <a:ext cx="4860340" cy="3202674"/>
          </a:xfrm>
          <a:prstGeom prst="rect">
            <a:avLst/>
          </a:prstGeom>
        </p:spPr>
      </p:pic>
      <p:sp>
        <p:nvSpPr>
          <p:cNvPr id="4" name="Slide Number Placeholder 3"/>
          <p:cNvSpPr>
            <a:spLocks noGrp="1"/>
          </p:cNvSpPr>
          <p:nvPr>
            <p:ph type="sldNum" sz="quarter" idx="4"/>
          </p:nvPr>
        </p:nvSpPr>
        <p:spPr/>
        <p:txBody>
          <a:bodyPr/>
          <a:lstStyle/>
          <a:p>
            <a:fld id="{37A80A60-093F-4BCA-AE36-E5BEF79E0B3D}" type="slidenum">
              <a:rPr lang="en-US" smtClean="0"/>
              <a:pPr/>
              <a:t>45</a:t>
            </a:fld>
            <a:endParaRPr lang="en-US" dirty="0"/>
          </a:p>
        </p:txBody>
      </p:sp>
    </p:spTree>
    <p:extLst>
      <p:ext uri="{BB962C8B-B14F-4D97-AF65-F5344CB8AC3E}">
        <p14:creationId xmlns:p14="http://schemas.microsoft.com/office/powerpoint/2010/main" val="3361981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4294967295"/>
          </p:nvPr>
        </p:nvSpPr>
        <p:spPr>
          <a:xfrm>
            <a:off x="8597900" y="6477000"/>
            <a:ext cx="546100" cy="381000"/>
          </a:xfrm>
          <a:prstGeom prst="rect">
            <a:avLst/>
          </a:prstGeom>
        </p:spPr>
        <p:txBody>
          <a:bodyPr/>
          <a:lstStyle/>
          <a:p>
            <a:fld id="{692C5C6B-4C09-4C02-B26B-F3DDBB5D5E4D}" type="slidenum">
              <a:rPr lang="en-US" altLang="zh-CN"/>
              <a:pPr/>
              <a:t>46</a:t>
            </a:fld>
            <a:endParaRPr lang="en-US" altLang="zh-CN"/>
          </a:p>
        </p:txBody>
      </p:sp>
      <p:sp>
        <p:nvSpPr>
          <p:cNvPr id="23554" name="Rectangle 2"/>
          <p:cNvSpPr>
            <a:spLocks noGrp="1" noChangeArrowheads="1"/>
          </p:cNvSpPr>
          <p:nvPr>
            <p:ph type="title"/>
          </p:nvPr>
        </p:nvSpPr>
        <p:spPr/>
        <p:txBody>
          <a:bodyPr>
            <a:normAutofit/>
          </a:bodyPr>
          <a:lstStyle/>
          <a:p>
            <a:r>
              <a:rPr lang="en-US" altLang="zh-CN" dirty="0" err="1"/>
              <a:t>Spectre</a:t>
            </a:r>
            <a:r>
              <a:rPr lang="en-US" altLang="zh-CN" dirty="0"/>
              <a:t> vs. Stack Overflow</a:t>
            </a:r>
          </a:p>
        </p:txBody>
      </p:sp>
      <p:sp>
        <p:nvSpPr>
          <p:cNvPr id="23555" name="Rectangle 3"/>
          <p:cNvSpPr>
            <a:spLocks noGrp="1" noChangeArrowheads="1"/>
          </p:cNvSpPr>
          <p:nvPr>
            <p:ph type="body" idx="1"/>
          </p:nvPr>
        </p:nvSpPr>
        <p:spPr>
          <a:xfrm>
            <a:off x="323528" y="3501008"/>
            <a:ext cx="8577195" cy="1809136"/>
          </a:xfrm>
        </p:spPr>
        <p:txBody>
          <a:bodyPr>
            <a:normAutofit/>
          </a:bodyPr>
          <a:lstStyle/>
          <a:p>
            <a:pPr>
              <a:lnSpc>
                <a:spcPct val="90000"/>
              </a:lnSpc>
            </a:pPr>
            <a:r>
              <a:rPr lang="en-US" altLang="zh-CN" sz="2800" dirty="0">
                <a:ea typeface="宋体" charset="-122"/>
              </a:rPr>
              <a:t>(a) Situation when main program is running</a:t>
            </a:r>
          </a:p>
          <a:p>
            <a:pPr>
              <a:lnSpc>
                <a:spcPct val="90000"/>
              </a:lnSpc>
            </a:pPr>
            <a:r>
              <a:rPr lang="en-US" altLang="zh-CN" sz="2800" dirty="0">
                <a:ea typeface="宋体" charset="-122"/>
              </a:rPr>
              <a:t>(b) After procedure </a:t>
            </a:r>
            <a:r>
              <a:rPr lang="en-US" altLang="zh-CN" sz="2800" i="1" dirty="0">
                <a:ea typeface="宋体" charset="-122"/>
              </a:rPr>
              <a:t>A()</a:t>
            </a:r>
            <a:r>
              <a:rPr lang="en-US" altLang="zh-CN" sz="2800" dirty="0">
                <a:ea typeface="宋体" charset="-122"/>
              </a:rPr>
              <a:t> called</a:t>
            </a:r>
          </a:p>
          <a:p>
            <a:pPr>
              <a:lnSpc>
                <a:spcPct val="90000"/>
              </a:lnSpc>
            </a:pPr>
            <a:r>
              <a:rPr lang="en-US" altLang="zh-CN" sz="2800" dirty="0">
                <a:ea typeface="宋体" charset="-122"/>
              </a:rPr>
              <a:t>(c) Buffer overflow alters the return address from A(). </a:t>
            </a:r>
          </a:p>
        </p:txBody>
      </p:sp>
      <p:pic>
        <p:nvPicPr>
          <p:cNvPr id="1026" name="Picture 2"/>
          <p:cNvPicPr>
            <a:picLocks noChangeAspect="1" noChangeArrowheads="1"/>
          </p:cNvPicPr>
          <p:nvPr/>
        </p:nvPicPr>
        <p:blipFill>
          <a:blip r:embed="rId2" cstate="print"/>
          <a:srcRect/>
          <a:stretch>
            <a:fillRect/>
          </a:stretch>
        </p:blipFill>
        <p:spPr bwMode="auto">
          <a:xfrm>
            <a:off x="558705" y="1250363"/>
            <a:ext cx="7532124" cy="2277532"/>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E30A96EA-6ABA-4E79-B127-021E42FA2B04}"/>
              </a:ext>
            </a:extLst>
          </p:cNvPr>
          <p:cNvSpPr txBox="1">
            <a:spLocks/>
          </p:cNvSpPr>
          <p:nvPr/>
        </p:nvSpPr>
        <p:spPr>
          <a:xfrm>
            <a:off x="467544" y="5015372"/>
            <a:ext cx="8352928" cy="15819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400" dirty="0"/>
              <a:t>Checking array bounds (if (x &lt; </a:t>
            </a:r>
            <a:r>
              <a:rPr lang="en-US" altLang="zh-CN" sz="2400" dirty="0" err="1"/>
              <a:t>buffer_size</a:t>
            </a:r>
            <a:r>
              <a:rPr lang="en-US" altLang="zh-CN" sz="2400" dirty="0"/>
              <a:t>)) prevents buffer overflow attack that performs writes to unauthorized addresses, but not </a:t>
            </a:r>
            <a:r>
              <a:rPr lang="en-US" altLang="zh-CN" sz="2400" dirty="0" err="1"/>
              <a:t>Spectre</a:t>
            </a:r>
            <a:r>
              <a:rPr lang="en-US" altLang="zh-CN" sz="2400" dirty="0"/>
              <a:t> attack that performs reads from unauthorized addresses by exploiting speculative execution and cache side channel analysis.</a:t>
            </a:r>
            <a:endParaRPr lang="zh-CN" altLang="en-US" sz="2400" dirty="0"/>
          </a:p>
        </p:txBody>
      </p:sp>
    </p:spTree>
    <p:extLst>
      <p:ext uri="{BB962C8B-B14F-4D97-AF65-F5344CB8AC3E}">
        <p14:creationId xmlns:p14="http://schemas.microsoft.com/office/powerpoint/2010/main" val="404972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Quiz: What locality does this program have?</a:t>
            </a:r>
            <a:endParaRPr lang="en-US" dirty="0"/>
          </a:p>
        </p:txBody>
      </p:sp>
      <p:sp>
        <p:nvSpPr>
          <p:cNvPr id="3" name="Content Placeholder 2"/>
          <p:cNvSpPr>
            <a:spLocks noGrp="1"/>
          </p:cNvSpPr>
          <p:nvPr>
            <p:ph idx="1"/>
          </p:nvPr>
        </p:nvSpPr>
        <p:spPr>
          <a:xfrm>
            <a:off x="395536" y="3116963"/>
            <a:ext cx="8424936" cy="3336776"/>
          </a:xfrm>
        </p:spPr>
        <p:txBody>
          <a:bodyPr>
            <a:noAutofit/>
          </a:bodyPr>
          <a:lstStyle/>
          <a:p>
            <a:r>
              <a:rPr lang="en-US" sz="2400" dirty="0"/>
              <a:t>Data:</a:t>
            </a:r>
          </a:p>
          <a:p>
            <a:pPr lvl="1"/>
            <a:r>
              <a:rPr lang="en-US" sz="2000" dirty="0"/>
              <a:t>Temporal </a:t>
            </a:r>
            <a:r>
              <a:rPr lang="en-US" altLang="zh-CN" sz="2000" dirty="0"/>
              <a:t>locality</a:t>
            </a:r>
            <a:r>
              <a:rPr lang="en-US" sz="2000" dirty="0"/>
              <a:t>: variable </a:t>
            </a:r>
            <a:r>
              <a:rPr lang="en-US" sz="2000" dirty="0">
                <a:solidFill>
                  <a:srgbClr val="FF0000"/>
                </a:solidFill>
              </a:rPr>
              <a:t>sum</a:t>
            </a:r>
            <a:r>
              <a:rPr lang="en-US" sz="2000" dirty="0"/>
              <a:t> is referenced in each iteration</a:t>
            </a:r>
          </a:p>
          <a:p>
            <a:pPr lvl="1"/>
            <a:r>
              <a:rPr lang="en-US" sz="2000" dirty="0"/>
              <a:t>Spatial </a:t>
            </a:r>
            <a:r>
              <a:rPr lang="en-US" altLang="zh-CN" sz="2000" dirty="0"/>
              <a:t>locality</a:t>
            </a:r>
            <a:r>
              <a:rPr lang="en-US" sz="2000" dirty="0"/>
              <a:t>: array </a:t>
            </a:r>
            <a:r>
              <a:rPr lang="en-US" sz="2000" dirty="0">
                <a:solidFill>
                  <a:srgbClr val="FF0000"/>
                </a:solidFill>
              </a:rPr>
              <a:t>a[] </a:t>
            </a:r>
            <a:r>
              <a:rPr lang="en-US" sz="2000" dirty="0"/>
              <a:t>is accessed with stride 1 in each iteration</a:t>
            </a:r>
          </a:p>
          <a:p>
            <a:r>
              <a:rPr lang="en-US" sz="2400" dirty="0"/>
              <a:t>Instruction:</a:t>
            </a:r>
          </a:p>
          <a:p>
            <a:pPr lvl="1"/>
            <a:r>
              <a:rPr lang="en-US" sz="2000" dirty="0"/>
              <a:t>Temporal </a:t>
            </a:r>
            <a:r>
              <a:rPr lang="en-US" altLang="zh-CN" sz="2000" dirty="0"/>
              <a:t>locality</a:t>
            </a:r>
            <a:r>
              <a:rPr lang="en-US" sz="2000" dirty="0"/>
              <a:t>: the loop body is executed repeatedly for n times</a:t>
            </a:r>
          </a:p>
          <a:p>
            <a:pPr lvl="1"/>
            <a:r>
              <a:rPr lang="en-US" sz="2000" dirty="0"/>
              <a:t>Spatial </a:t>
            </a:r>
            <a:r>
              <a:rPr lang="en-US" altLang="zh-CN" sz="2000" dirty="0"/>
              <a:t>locality</a:t>
            </a:r>
            <a:r>
              <a:rPr lang="en-US" sz="2000" dirty="0"/>
              <a:t>: instructions are accessed sequentially (with 1 branch in each iteration)</a:t>
            </a:r>
          </a:p>
        </p:txBody>
      </p:sp>
      <p:sp>
        <p:nvSpPr>
          <p:cNvPr id="4" name="Slide Number Placeholder 3"/>
          <p:cNvSpPr>
            <a:spLocks noGrp="1"/>
          </p:cNvSpPr>
          <p:nvPr>
            <p:ph type="sldNum" sz="quarter" idx="4"/>
          </p:nvPr>
        </p:nvSpPr>
        <p:spPr/>
        <p:txBody>
          <a:bodyPr/>
          <a:lstStyle/>
          <a:p>
            <a:fld id="{3CC63E4C-4642-794D-A2FD-70F6B81535F5}" type="slidenum">
              <a:rPr lang="en-US" smtClean="0"/>
              <a:pPr/>
              <a:t>5</a:t>
            </a:fld>
            <a:endParaRPr lang="en-US" dirty="0"/>
          </a:p>
        </p:txBody>
      </p:sp>
      <p:sp>
        <p:nvSpPr>
          <p:cNvPr id="8" name="Rectangle 4"/>
          <p:cNvSpPr>
            <a:spLocks noChangeArrowheads="1"/>
          </p:cNvSpPr>
          <p:nvPr>
            <p:custDataLst>
              <p:tags r:id="rId1"/>
            </p:custDataLst>
          </p:nvPr>
        </p:nvSpPr>
        <p:spPr bwMode="auto">
          <a:xfrm>
            <a:off x="857250" y="1348931"/>
            <a:ext cx="3714750" cy="1633523"/>
          </a:xfrm>
          <a:prstGeom prst="rect">
            <a:avLst/>
          </a:prstGeom>
          <a:solidFill>
            <a:srgbClr val="FFFFFF">
              <a:lumMod val="95000"/>
            </a:srgbClr>
          </a:solidFill>
          <a:ln w="12700">
            <a:solidFill>
              <a:srgbClr val="000000"/>
            </a:solidFill>
            <a:miter lim="800000"/>
            <a:headEnd/>
            <a:tailEnd/>
          </a:ln>
        </p:spPr>
        <p:txBody>
          <a:bodyPr wrap="square" lIns="67770" tIns="33210" rIns="67770" bIns="33210">
            <a:spAutoFit/>
          </a:bodyPr>
          <a:lstStyle/>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kern="0" dirty="0" err="1">
                <a:solidFill>
                  <a:srgbClr val="000000"/>
                </a:solidFill>
                <a:latin typeface="Courier New" panose="02070309020205020404" pitchFamily="49" charset="0"/>
                <a:cs typeface="Courier New" panose="02070309020205020404" pitchFamily="49" charset="0"/>
              </a:rPr>
              <a:t>int</a:t>
            </a:r>
            <a:r>
              <a:rPr lang="en-GB" kern="0" dirty="0">
                <a:solidFill>
                  <a:srgbClr val="000000"/>
                </a:solidFill>
                <a:latin typeface="Courier New" panose="02070309020205020404" pitchFamily="49" charset="0"/>
                <a:cs typeface="Courier New" panose="02070309020205020404" pitchFamily="49" charset="0"/>
              </a:rPr>
              <a:t> sum = 0, a[n];</a:t>
            </a:r>
          </a:p>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kern="0" dirty="0">
                <a:solidFill>
                  <a:srgbClr val="000000"/>
                </a:solidFill>
                <a:latin typeface="Courier New" panose="02070309020205020404" pitchFamily="49" charset="0"/>
                <a:cs typeface="Courier New" panose="02070309020205020404" pitchFamily="49" charset="0"/>
              </a:rPr>
              <a:t>…</a:t>
            </a:r>
          </a:p>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b="1" kern="0" dirty="0">
                <a:solidFill>
                  <a:srgbClr val="000000"/>
                </a:solidFill>
                <a:latin typeface="Courier New" panose="02070309020205020404" pitchFamily="49" charset="0"/>
                <a:cs typeface="Courier New" panose="02070309020205020404" pitchFamily="49" charset="0"/>
              </a:rPr>
              <a:t>for</a:t>
            </a:r>
            <a:r>
              <a:rPr lang="en-GB" kern="0" dirty="0">
                <a:solidFill>
                  <a:srgbClr val="000000"/>
                </a:solidFill>
                <a:latin typeface="Courier New" panose="02070309020205020404" pitchFamily="49" charset="0"/>
                <a:cs typeface="Courier New" panose="02070309020205020404" pitchFamily="49" charset="0"/>
              </a:rPr>
              <a:t> (</a:t>
            </a:r>
            <a:r>
              <a:rPr lang="en-GB" kern="0" dirty="0" err="1">
                <a:solidFill>
                  <a:srgbClr val="000000"/>
                </a:solidFill>
                <a:latin typeface="Courier New" panose="02070309020205020404" pitchFamily="49" charset="0"/>
                <a:cs typeface="Courier New" panose="02070309020205020404" pitchFamily="49" charset="0"/>
              </a:rPr>
              <a:t>i</a:t>
            </a:r>
            <a:r>
              <a:rPr lang="en-GB" kern="0" dirty="0">
                <a:solidFill>
                  <a:srgbClr val="000000"/>
                </a:solidFill>
                <a:latin typeface="Courier New" panose="02070309020205020404" pitchFamily="49" charset="0"/>
                <a:cs typeface="Courier New" panose="02070309020205020404" pitchFamily="49" charset="0"/>
              </a:rPr>
              <a:t> = 0; </a:t>
            </a:r>
            <a:r>
              <a:rPr lang="en-GB" kern="0" dirty="0" err="1">
                <a:solidFill>
                  <a:srgbClr val="000000"/>
                </a:solidFill>
                <a:latin typeface="Courier New" panose="02070309020205020404" pitchFamily="49" charset="0"/>
                <a:cs typeface="Courier New" panose="02070309020205020404" pitchFamily="49" charset="0"/>
              </a:rPr>
              <a:t>i</a:t>
            </a:r>
            <a:r>
              <a:rPr lang="en-GB" kern="0" dirty="0">
                <a:solidFill>
                  <a:srgbClr val="000000"/>
                </a:solidFill>
                <a:latin typeface="Courier New" panose="02070309020205020404" pitchFamily="49" charset="0"/>
                <a:cs typeface="Courier New" panose="02070309020205020404" pitchFamily="49" charset="0"/>
              </a:rPr>
              <a:t> &lt; n; </a:t>
            </a:r>
            <a:r>
              <a:rPr lang="en-GB" kern="0" dirty="0" err="1">
                <a:solidFill>
                  <a:srgbClr val="000000"/>
                </a:solidFill>
                <a:latin typeface="Courier New" panose="02070309020205020404" pitchFamily="49" charset="0"/>
                <a:cs typeface="Courier New" panose="02070309020205020404" pitchFamily="49" charset="0"/>
              </a:rPr>
              <a:t>i</a:t>
            </a:r>
            <a:r>
              <a:rPr lang="en-GB" kern="0" dirty="0">
                <a:solidFill>
                  <a:srgbClr val="000000"/>
                </a:solidFill>
                <a:latin typeface="Courier New" panose="02070309020205020404" pitchFamily="49" charset="0"/>
                <a:cs typeface="Courier New" panose="02070309020205020404" pitchFamily="49" charset="0"/>
              </a:rPr>
              <a:t>++) {</a:t>
            </a:r>
          </a:p>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kern="0" dirty="0">
                <a:solidFill>
                  <a:srgbClr val="000000"/>
                </a:solidFill>
                <a:latin typeface="Courier New" panose="02070309020205020404" pitchFamily="49" charset="0"/>
                <a:cs typeface="Courier New" panose="02070309020205020404" pitchFamily="49" charset="0"/>
              </a:rPr>
              <a:t>	  sum += a[</a:t>
            </a:r>
            <a:r>
              <a:rPr lang="en-GB" kern="0" dirty="0" err="1">
                <a:solidFill>
                  <a:srgbClr val="000000"/>
                </a:solidFill>
                <a:latin typeface="Courier New" panose="02070309020205020404" pitchFamily="49" charset="0"/>
                <a:cs typeface="Courier New" panose="02070309020205020404" pitchFamily="49" charset="0"/>
              </a:rPr>
              <a:t>i</a:t>
            </a:r>
            <a:r>
              <a:rPr lang="en-GB" kern="0" dirty="0">
                <a:solidFill>
                  <a:srgbClr val="000000"/>
                </a:solidFill>
                <a:latin typeface="Courier New" panose="02070309020205020404" pitchFamily="49" charset="0"/>
                <a:cs typeface="Courier New" panose="02070309020205020404" pitchFamily="49" charset="0"/>
              </a:rPr>
              <a:t>];</a:t>
            </a:r>
          </a:p>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kern="0" dirty="0">
                <a:solidFill>
                  <a:srgbClr val="000000"/>
                </a:solidFill>
                <a:latin typeface="Courier New" panose="02070309020205020404" pitchFamily="49" charset="0"/>
                <a:cs typeface="Courier New" panose="02070309020205020404" pitchFamily="49" charset="0"/>
              </a:rPr>
              <a:t>}</a:t>
            </a:r>
          </a:p>
          <a:p>
            <a:pPr defTabSz="685800" eaLnBrk="0" fontAlgn="base" hangingPunct="0">
              <a:lnSpc>
                <a:spcPct val="94000"/>
              </a:lnSpc>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GB" b="1" kern="0" dirty="0">
                <a:solidFill>
                  <a:srgbClr val="000000"/>
                </a:solidFill>
                <a:latin typeface="Courier New" panose="02070309020205020404" pitchFamily="49" charset="0"/>
                <a:cs typeface="Courier New" panose="02070309020205020404" pitchFamily="49" charset="0"/>
              </a:rPr>
              <a:t>return</a:t>
            </a:r>
            <a:r>
              <a:rPr lang="en-GB" kern="0" dirty="0">
                <a:solidFill>
                  <a:srgbClr val="000000"/>
                </a:solidFill>
                <a:latin typeface="Courier New" panose="02070309020205020404" pitchFamily="49" charset="0"/>
                <a:cs typeface="Courier New" panose="02070309020205020404" pitchFamily="49" charset="0"/>
              </a:rPr>
              <a:t> sum;</a:t>
            </a:r>
          </a:p>
        </p:txBody>
      </p:sp>
    </p:spTree>
    <p:extLst>
      <p:ext uri="{BB962C8B-B14F-4D97-AF65-F5344CB8AC3E}">
        <p14:creationId xmlns:p14="http://schemas.microsoft.com/office/powerpoint/2010/main" val="7721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F43F7-34A8-4928-ADC3-A5DFB254A84B}"/>
              </a:ext>
            </a:extLst>
          </p:cNvPr>
          <p:cNvSpPr>
            <a:spLocks noGrp="1"/>
          </p:cNvSpPr>
          <p:nvPr>
            <p:ph type="title"/>
          </p:nvPr>
        </p:nvSpPr>
        <p:spPr/>
        <p:txBody>
          <a:bodyPr>
            <a:normAutofit fontScale="90000"/>
          </a:bodyPr>
          <a:lstStyle/>
          <a:p>
            <a:r>
              <a:rPr lang="en-US" dirty="0"/>
              <a:t>FLUSH+RELOAD</a:t>
            </a:r>
            <a:r>
              <a:rPr lang="en-US" altLang="zh-CN" dirty="0"/>
              <a:t> Cache Side Channel Analysis</a:t>
            </a:r>
            <a:endParaRPr lang="zh-CN" altLang="en-US" dirty="0"/>
          </a:p>
        </p:txBody>
      </p:sp>
      <p:sp>
        <p:nvSpPr>
          <p:cNvPr id="8" name="内容占位符 2">
            <a:extLst>
              <a:ext uri="{FF2B5EF4-FFF2-40B4-BE49-F238E27FC236}">
                <a16:creationId xmlns:a16="http://schemas.microsoft.com/office/drawing/2014/main" id="{0C5D1E4A-9DCF-49C5-B2D1-34045BE601E4}"/>
              </a:ext>
            </a:extLst>
          </p:cNvPr>
          <p:cNvSpPr txBox="1">
            <a:spLocks/>
          </p:cNvSpPr>
          <p:nvPr/>
        </p:nvSpPr>
        <p:spPr>
          <a:xfrm>
            <a:off x="215516" y="1193958"/>
            <a:ext cx="8776084" cy="353118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i="0" dirty="0">
                <a:latin typeface="+mj-lt"/>
              </a:rPr>
              <a:t>Suppose victim holds some secret value x</a:t>
            </a:r>
            <a:endParaRPr lang="en-US" altLang="zh-CN" dirty="0"/>
          </a:p>
          <a:p>
            <a:r>
              <a:rPr lang="en-US" altLang="zh-CN" i="0" dirty="0">
                <a:latin typeface="+mj-lt"/>
              </a:rPr>
              <a:t>Attacker constructs probing array array[N∗STEP], where x&lt;N, and flushes the entire array to memory</a:t>
            </a:r>
            <a:endParaRPr lang="en-US" altLang="zh-CN" dirty="0"/>
          </a:p>
          <a:p>
            <a:r>
              <a:rPr lang="en-US" altLang="zh-CN" i="0" dirty="0">
                <a:latin typeface="+mj-lt"/>
              </a:rPr>
              <a:t>Let the victim access element array[x∗STEP] to bring it into cache</a:t>
            </a:r>
            <a:endParaRPr lang="en-US" altLang="zh-CN" dirty="0"/>
          </a:p>
          <a:p>
            <a:r>
              <a:rPr lang="en-US" altLang="zh-CN" i="0" dirty="0">
                <a:latin typeface="+mj-lt"/>
              </a:rPr>
              <a:t>Attacker reloads elements array[0∗STEP], array[1∗STEP],…, array[(N-1)∗STEP] by reading them in sequence, and measures access time of each element. Only accessing array[x∗STEP] should be a cache hit. This reveals the secret x</a:t>
            </a:r>
            <a:endParaRPr lang="en-US" altLang="zh-CN" dirty="0"/>
          </a:p>
          <a:p>
            <a:r>
              <a:rPr lang="en-US" altLang="zh-CN" i="0" dirty="0">
                <a:latin typeface="+mj-lt"/>
              </a:rPr>
              <a:t>STEP should be much larger than cache block size:</a:t>
            </a:r>
            <a:endParaRPr lang="en-US" altLang="zh-CN" dirty="0"/>
          </a:p>
          <a:p>
            <a:pPr lvl="1"/>
            <a:r>
              <a:rPr lang="en-US" altLang="zh-CN" i="0" dirty="0">
                <a:latin typeface="+mj-lt"/>
              </a:rPr>
              <a:t>No two different elements array[</a:t>
            </a:r>
            <a:r>
              <a:rPr lang="en-US" altLang="zh-CN" i="0" dirty="0" err="1">
                <a:latin typeface="+mj-lt"/>
              </a:rPr>
              <a:t>i∗STEP</a:t>
            </a:r>
            <a:r>
              <a:rPr lang="en-US" altLang="zh-CN" i="0" dirty="0">
                <a:latin typeface="+mj-lt"/>
              </a:rPr>
              <a:t>],array[j∗STEP], i≠j are in the same cache block</a:t>
            </a:r>
            <a:endParaRPr lang="en-US" altLang="zh-CN" dirty="0"/>
          </a:p>
          <a:p>
            <a:pPr lvl="1"/>
            <a:r>
              <a:rPr lang="en-US" altLang="zh-CN" i="0" dirty="0">
                <a:latin typeface="+mj-lt"/>
              </a:rPr>
              <a:t>To mitigate the effect of cache prefetching, where multiple cache blocks are brought into cache upon a cache miss</a:t>
            </a:r>
          </a:p>
        </p:txBody>
      </p:sp>
      <p:sp>
        <p:nvSpPr>
          <p:cNvPr id="6" name="Rectangle 5">
            <a:extLst>
              <a:ext uri="{FF2B5EF4-FFF2-40B4-BE49-F238E27FC236}">
                <a16:creationId xmlns:a16="http://schemas.microsoft.com/office/drawing/2014/main" id="{DB6AB5B7-4BB2-4409-BD8F-01E3B726FF25}"/>
              </a:ext>
            </a:extLst>
          </p:cNvPr>
          <p:cNvSpPr/>
          <p:nvPr/>
        </p:nvSpPr>
        <p:spPr>
          <a:xfrm>
            <a:off x="606328" y="5134986"/>
            <a:ext cx="2228682"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FLUSH:</a:t>
            </a:r>
          </a:p>
          <a:p>
            <a:pPr algn="ctr"/>
            <a:r>
              <a:rPr lang="en-US" sz="2400" dirty="0"/>
              <a:t>Flush the </a:t>
            </a:r>
          </a:p>
          <a:p>
            <a:pPr algn="ctr"/>
            <a:r>
              <a:rPr lang="en-US" sz="2400" dirty="0"/>
              <a:t>CPU Cache</a:t>
            </a:r>
          </a:p>
        </p:txBody>
      </p:sp>
      <p:sp>
        <p:nvSpPr>
          <p:cNvPr id="7" name="Rectangle 6">
            <a:extLst>
              <a:ext uri="{FF2B5EF4-FFF2-40B4-BE49-F238E27FC236}">
                <a16:creationId xmlns:a16="http://schemas.microsoft.com/office/drawing/2014/main" id="{71D439D0-CE5D-497F-9F60-2F5B21980519}"/>
              </a:ext>
            </a:extLst>
          </p:cNvPr>
          <p:cNvSpPr/>
          <p:nvPr/>
        </p:nvSpPr>
        <p:spPr>
          <a:xfrm>
            <a:off x="6581087" y="5137317"/>
            <a:ext cx="2228682"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RELOAD:</a:t>
            </a:r>
          </a:p>
          <a:p>
            <a:pPr algn="ctr"/>
            <a:r>
              <a:rPr lang="en-US" sz="2400" dirty="0"/>
              <a:t>Check which one is in the cache</a:t>
            </a:r>
          </a:p>
        </p:txBody>
      </p:sp>
      <p:sp>
        <p:nvSpPr>
          <p:cNvPr id="9" name="Rectangle 8">
            <a:extLst>
              <a:ext uri="{FF2B5EF4-FFF2-40B4-BE49-F238E27FC236}">
                <a16:creationId xmlns:a16="http://schemas.microsoft.com/office/drawing/2014/main" id="{78C51A4D-2322-433E-8F0C-07A9D330653C}"/>
              </a:ext>
            </a:extLst>
          </p:cNvPr>
          <p:cNvSpPr/>
          <p:nvPr/>
        </p:nvSpPr>
        <p:spPr>
          <a:xfrm>
            <a:off x="3563888" y="5134986"/>
            <a:ext cx="2228682"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Access memory location at </a:t>
            </a:r>
            <a:r>
              <a:rPr lang="en-US" sz="2400" dirty="0">
                <a:solidFill>
                  <a:srgbClr val="FF0000"/>
                </a:solidFill>
              </a:rPr>
              <a:t>S</a:t>
            </a:r>
          </a:p>
        </p:txBody>
      </p:sp>
      <p:sp>
        <p:nvSpPr>
          <p:cNvPr id="10" name="TextBox 9">
            <a:extLst>
              <a:ext uri="{FF2B5EF4-FFF2-40B4-BE49-F238E27FC236}">
                <a16:creationId xmlns:a16="http://schemas.microsoft.com/office/drawing/2014/main" id="{7AD60F33-1EDF-47EC-BB2B-F534CFB7ABF8}"/>
              </a:ext>
            </a:extLst>
          </p:cNvPr>
          <p:cNvSpPr txBox="1"/>
          <p:nvPr/>
        </p:nvSpPr>
        <p:spPr>
          <a:xfrm>
            <a:off x="3993370" y="4474936"/>
            <a:ext cx="1645543" cy="523220"/>
          </a:xfrm>
          <a:prstGeom prst="rect">
            <a:avLst/>
          </a:prstGeom>
          <a:noFill/>
        </p:spPr>
        <p:txBody>
          <a:bodyPr wrap="square" rtlCol="0">
            <a:spAutoFit/>
          </a:bodyPr>
          <a:lstStyle/>
          <a:p>
            <a:r>
              <a:rPr lang="en-US" sz="2800" dirty="0">
                <a:solidFill>
                  <a:schemeClr val="tx1"/>
                </a:solidFill>
              </a:rPr>
              <a:t>Secret</a:t>
            </a:r>
            <a:r>
              <a:rPr lang="en-US" sz="2800" b="1" dirty="0">
                <a:solidFill>
                  <a:srgbClr val="FF0000"/>
                </a:solidFill>
              </a:rPr>
              <a:t> S</a:t>
            </a:r>
          </a:p>
        </p:txBody>
      </p:sp>
      <p:sp>
        <p:nvSpPr>
          <p:cNvPr id="11" name="Down Arrow 8">
            <a:extLst>
              <a:ext uri="{FF2B5EF4-FFF2-40B4-BE49-F238E27FC236}">
                <a16:creationId xmlns:a16="http://schemas.microsoft.com/office/drawing/2014/main" id="{2726C7FB-E432-4CA7-A9DC-028F1399D20C}"/>
              </a:ext>
            </a:extLst>
          </p:cNvPr>
          <p:cNvSpPr/>
          <p:nvPr/>
        </p:nvSpPr>
        <p:spPr>
          <a:xfrm>
            <a:off x="4603558" y="4879691"/>
            <a:ext cx="212584" cy="236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9">
            <a:extLst>
              <a:ext uri="{FF2B5EF4-FFF2-40B4-BE49-F238E27FC236}">
                <a16:creationId xmlns:a16="http://schemas.microsoft.com/office/drawing/2014/main" id="{BBBA1038-A84B-46C5-B331-0BEBD5528BC7}"/>
              </a:ext>
            </a:extLst>
          </p:cNvPr>
          <p:cNvSpPr/>
          <p:nvPr/>
        </p:nvSpPr>
        <p:spPr>
          <a:xfrm>
            <a:off x="2950611" y="5666705"/>
            <a:ext cx="497676"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0">
            <a:extLst>
              <a:ext uri="{FF2B5EF4-FFF2-40B4-BE49-F238E27FC236}">
                <a16:creationId xmlns:a16="http://schemas.microsoft.com/office/drawing/2014/main" id="{AB1DB84A-875C-4A70-AF04-3DAA2269172B}"/>
              </a:ext>
            </a:extLst>
          </p:cNvPr>
          <p:cNvSpPr/>
          <p:nvPr/>
        </p:nvSpPr>
        <p:spPr>
          <a:xfrm>
            <a:off x="5928950" y="5672143"/>
            <a:ext cx="497676"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37A80A60-093F-4BCA-AE36-E5BEF79E0B3D}" type="slidenum">
              <a:rPr lang="en-US" smtClean="0"/>
              <a:pPr/>
              <a:t>6</a:t>
            </a:fld>
            <a:endParaRPr lang="en-US" dirty="0"/>
          </a:p>
        </p:txBody>
      </p:sp>
    </p:spTree>
    <p:extLst>
      <p:ext uri="{BB962C8B-B14F-4D97-AF65-F5344CB8AC3E}">
        <p14:creationId xmlns:p14="http://schemas.microsoft.com/office/powerpoint/2010/main" val="150714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965C19-011E-445F-8CBA-541D992E7B11}"/>
              </a:ext>
            </a:extLst>
          </p:cNvPr>
          <p:cNvSpPr>
            <a:spLocks noGrp="1"/>
          </p:cNvSpPr>
          <p:nvPr>
            <p:ph type="title"/>
          </p:nvPr>
        </p:nvSpPr>
        <p:spPr/>
        <p:txBody>
          <a:bodyPr/>
          <a:lstStyle/>
          <a:p>
            <a:r>
              <a:rPr lang="en-US" dirty="0"/>
              <a:t>FLUSH+RELOAD</a:t>
            </a:r>
            <a:r>
              <a:rPr lang="en-US" altLang="zh-CN" dirty="0"/>
              <a:t> Toy Example</a:t>
            </a:r>
            <a:endParaRPr lang="zh-CN" altLang="en-US" dirty="0"/>
          </a:p>
        </p:txBody>
      </p:sp>
      <p:sp>
        <p:nvSpPr>
          <p:cNvPr id="3" name="内容占位符 2">
            <a:extLst>
              <a:ext uri="{FF2B5EF4-FFF2-40B4-BE49-F238E27FC236}">
                <a16:creationId xmlns:a16="http://schemas.microsoft.com/office/drawing/2014/main" id="{92D84109-C4B2-4098-AC20-DB30728C38FF}"/>
              </a:ext>
            </a:extLst>
          </p:cNvPr>
          <p:cNvSpPr>
            <a:spLocks noGrp="1"/>
          </p:cNvSpPr>
          <p:nvPr>
            <p:ph idx="1"/>
          </p:nvPr>
        </p:nvSpPr>
        <p:spPr>
          <a:xfrm>
            <a:off x="152400" y="1285859"/>
            <a:ext cx="8884096" cy="3036121"/>
          </a:xfrm>
        </p:spPr>
        <p:txBody>
          <a:bodyPr>
            <a:normAutofit fontScale="70000" lnSpcReduction="20000"/>
          </a:bodyPr>
          <a:lstStyle/>
          <a:p>
            <a:r>
              <a:rPr lang="en-US" altLang="zh-CN" i="0" dirty="0">
                <a:latin typeface="+mj-lt"/>
              </a:rPr>
              <a:t>Suppose cache block size is 2 Bytes, STEP=6.</a:t>
            </a:r>
            <a:endParaRPr lang="en-US" altLang="zh-CN" dirty="0"/>
          </a:p>
          <a:p>
            <a:r>
              <a:rPr lang="en-US" altLang="zh-CN" i="0" dirty="0">
                <a:latin typeface="+mj-lt"/>
              </a:rPr>
              <a:t>Attacker constructs probing array </a:t>
            </a:r>
            <a:r>
              <a:rPr lang="en-SE" altLang="zh-CN" i="0" dirty="0">
                <a:latin typeface="+mj-lt"/>
              </a:rPr>
              <a:t>char </a:t>
            </a:r>
            <a:r>
              <a:rPr lang="en-US" altLang="zh-CN" i="0" dirty="0">
                <a:latin typeface="+mj-lt"/>
              </a:rPr>
              <a:t>a[5∗STEP]; Victim holds secret value x=2, and accesses a[2∗STEP]=a[12], causing cache block containing elements {a[12], a[13]} to be brought into cache. Attacker reloads 5 elements a[0],a[6],a[12],a[18],a[24], and finds out that only accessing a[12] is a cache hit, so he can deduce the secret x=12/STEP=2.</a:t>
            </a:r>
            <a:endParaRPr lang="en-US" altLang="zh-CN" dirty="0"/>
          </a:p>
          <a:p>
            <a:r>
              <a:rPr lang="en-US" altLang="zh-CN" i="0" dirty="0">
                <a:latin typeface="+mj-lt"/>
              </a:rPr>
              <a:t>STEP should be much larger than cache block size</a:t>
            </a:r>
            <a:endParaRPr lang="en-US" altLang="zh-CN" dirty="0"/>
          </a:p>
          <a:p>
            <a:pPr lvl="1"/>
            <a:r>
              <a:rPr lang="en-US" altLang="zh-CN" i="0" dirty="0">
                <a:latin typeface="+mj-lt"/>
              </a:rPr>
              <a:t>If the cache prefetching algorithm brings ≥4 blocks into the cache when accessing a[12], including a[3∗STEP]=a[18], then attacker cannot decide if x=2 or 3.</a:t>
            </a:r>
            <a:endParaRPr lang="zh-CN" altLang="en-US" dirty="0"/>
          </a:p>
        </p:txBody>
      </p:sp>
      <p:graphicFrame>
        <p:nvGraphicFramePr>
          <p:cNvPr id="4" name="表格 3">
            <a:extLst>
              <a:ext uri="{FF2B5EF4-FFF2-40B4-BE49-F238E27FC236}">
                <a16:creationId xmlns:a16="http://schemas.microsoft.com/office/drawing/2014/main" id="{01ECC922-730A-4D5D-B453-8A6CAFA32C64}"/>
              </a:ext>
            </a:extLst>
          </p:cNvPr>
          <p:cNvGraphicFramePr>
            <a:graphicFrameLocks noGrp="1"/>
          </p:cNvGraphicFramePr>
          <p:nvPr>
            <p:extLst>
              <p:ext uri="{D42A27DB-BD31-4B8C-83A1-F6EECF244321}">
                <p14:modId xmlns:p14="http://schemas.microsoft.com/office/powerpoint/2010/main" val="620602704"/>
              </p:ext>
            </p:extLst>
          </p:nvPr>
        </p:nvGraphicFramePr>
        <p:xfrm>
          <a:off x="2195736" y="4221088"/>
          <a:ext cx="6399667" cy="1854200"/>
        </p:xfrm>
        <a:graphic>
          <a:graphicData uri="http://schemas.openxmlformats.org/drawingml/2006/table">
            <a:tbl>
              <a:tblPr firstRow="1" bandRow="1">
                <a:tableStyleId>{5940675A-B579-460E-94D1-54222C63F5DA}</a:tableStyleId>
              </a:tblPr>
              <a:tblGrid>
                <a:gridCol w="924353">
                  <a:extLst>
                    <a:ext uri="{9D8B030D-6E8A-4147-A177-3AD203B41FA5}">
                      <a16:colId xmlns:a16="http://schemas.microsoft.com/office/drawing/2014/main" val="1218934724"/>
                    </a:ext>
                  </a:extLst>
                </a:gridCol>
                <a:gridCol w="1139294">
                  <a:extLst>
                    <a:ext uri="{9D8B030D-6E8A-4147-A177-3AD203B41FA5}">
                      <a16:colId xmlns:a16="http://schemas.microsoft.com/office/drawing/2014/main" val="2607708441"/>
                    </a:ext>
                  </a:extLst>
                </a:gridCol>
                <a:gridCol w="1146471">
                  <a:extLst>
                    <a:ext uri="{9D8B030D-6E8A-4147-A177-3AD203B41FA5}">
                      <a16:colId xmlns:a16="http://schemas.microsoft.com/office/drawing/2014/main" val="3546114274"/>
                    </a:ext>
                  </a:extLst>
                </a:gridCol>
                <a:gridCol w="1040303">
                  <a:extLst>
                    <a:ext uri="{9D8B030D-6E8A-4147-A177-3AD203B41FA5}">
                      <a16:colId xmlns:a16="http://schemas.microsoft.com/office/drawing/2014/main" val="1738794987"/>
                    </a:ext>
                  </a:extLst>
                </a:gridCol>
                <a:gridCol w="1074623">
                  <a:extLst>
                    <a:ext uri="{9D8B030D-6E8A-4147-A177-3AD203B41FA5}">
                      <a16:colId xmlns:a16="http://schemas.microsoft.com/office/drawing/2014/main" val="2488843473"/>
                    </a:ext>
                  </a:extLst>
                </a:gridCol>
                <a:gridCol w="1074623">
                  <a:extLst>
                    <a:ext uri="{9D8B030D-6E8A-4147-A177-3AD203B41FA5}">
                      <a16:colId xmlns:a16="http://schemas.microsoft.com/office/drawing/2014/main" val="1244287722"/>
                    </a:ext>
                  </a:extLst>
                </a:gridCol>
              </a:tblGrid>
              <a:tr h="370840">
                <a:tc>
                  <a:txBody>
                    <a:bodyPr/>
                    <a:lstStyle/>
                    <a:p>
                      <a:r>
                        <a:rPr lang="en-US" altLang="zh-CN" sz="1400" dirty="0"/>
                        <a:t>a[0*STEP]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a[0*STEP+5]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16352740"/>
                  </a:ext>
                </a:extLst>
              </a:tr>
              <a:tr h="370840">
                <a:tc>
                  <a:txBody>
                    <a:bodyPr/>
                    <a:lstStyle/>
                    <a:p>
                      <a:r>
                        <a:rPr lang="en-US" altLang="zh-CN" sz="1400" dirty="0"/>
                        <a:t>a[1*STEP]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a[1*STEP+5]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74566293"/>
                  </a:ext>
                </a:extLst>
              </a:tr>
              <a:tr h="370840">
                <a:tc>
                  <a:txBody>
                    <a:bodyPr/>
                    <a:lstStyle/>
                    <a:p>
                      <a:r>
                        <a:rPr lang="en-US" altLang="zh-CN" sz="1400" dirty="0">
                          <a:solidFill>
                            <a:srgbClr val="FF0000"/>
                          </a:solidFill>
                        </a:rPr>
                        <a:t>a[2*STEP]</a:t>
                      </a:r>
                      <a:endParaRPr lang="zh-CN" altLang="en-US" sz="1400" dirty="0">
                        <a:solidFill>
                          <a:srgbClr val="FF0000"/>
                        </a:solidFill>
                      </a:endParaRPr>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a[2*STEP+5]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943195058"/>
                  </a:ext>
                </a:extLst>
              </a:tr>
              <a:tr h="370840">
                <a:tc>
                  <a:txBody>
                    <a:bodyPr/>
                    <a:lstStyle/>
                    <a:p>
                      <a:r>
                        <a:rPr lang="en-US" altLang="zh-CN" sz="1400" dirty="0"/>
                        <a:t>a[3*STEP]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a[3*STEP+5]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15420884"/>
                  </a:ext>
                </a:extLst>
              </a:tr>
              <a:tr h="370840">
                <a:tc>
                  <a:txBody>
                    <a:bodyPr/>
                    <a:lstStyle/>
                    <a:p>
                      <a:r>
                        <a:rPr lang="en-US" altLang="zh-CN" sz="1400" dirty="0"/>
                        <a:t>a[4*STEP]</a:t>
                      </a:r>
                      <a:endParaRPr lang="zh-CN" altLang="en-US" sz="1400" dirty="0"/>
                    </a:p>
                  </a:txBody>
                  <a:tcPr/>
                </a:tc>
                <a:tc>
                  <a:txBody>
                    <a:bodyPr/>
                    <a:lstStyle/>
                    <a:p>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a[4*STEP+3]</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a[4*STEP+4]</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a[4*STEP+5]</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71665177"/>
                  </a:ext>
                </a:extLst>
              </a:tr>
            </a:tbl>
          </a:graphicData>
        </a:graphic>
      </p:graphicFrame>
      <p:sp>
        <p:nvSpPr>
          <p:cNvPr id="6" name="矩形 5">
            <a:extLst>
              <a:ext uri="{FF2B5EF4-FFF2-40B4-BE49-F238E27FC236}">
                <a16:creationId xmlns:a16="http://schemas.microsoft.com/office/drawing/2014/main" id="{0886211F-7B5A-45F1-B7AF-8EE5E7DF717A}"/>
              </a:ext>
            </a:extLst>
          </p:cNvPr>
          <p:cNvSpPr/>
          <p:nvPr/>
        </p:nvSpPr>
        <p:spPr>
          <a:xfrm>
            <a:off x="2158124" y="4175878"/>
            <a:ext cx="1011328"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45A29EF-6B91-41CE-915F-1E4540139315}"/>
              </a:ext>
            </a:extLst>
          </p:cNvPr>
          <p:cNvSpPr txBox="1"/>
          <p:nvPr/>
        </p:nvSpPr>
        <p:spPr>
          <a:xfrm>
            <a:off x="1930018" y="6106300"/>
            <a:ext cx="1985095" cy="369332"/>
          </a:xfrm>
          <a:prstGeom prst="rect">
            <a:avLst/>
          </a:prstGeom>
          <a:noFill/>
        </p:spPr>
        <p:txBody>
          <a:bodyPr wrap="none" rtlCol="0">
            <a:spAutoFit/>
          </a:bodyPr>
          <a:lstStyle/>
          <a:p>
            <a:r>
              <a:rPr lang="en-US" altLang="zh-CN" dirty="0">
                <a:solidFill>
                  <a:schemeClr val="accent1">
                    <a:lumMod val="75000"/>
                  </a:schemeClr>
                </a:solidFill>
              </a:rPr>
              <a:t>Reloaded Elements</a:t>
            </a:r>
          </a:p>
        </p:txBody>
      </p:sp>
      <p:cxnSp>
        <p:nvCxnSpPr>
          <p:cNvPr id="8" name="直接箭头连接符 7">
            <a:extLst>
              <a:ext uri="{FF2B5EF4-FFF2-40B4-BE49-F238E27FC236}">
                <a16:creationId xmlns:a16="http://schemas.microsoft.com/office/drawing/2014/main" id="{B058D51D-CDAD-4280-8D7E-179BDA6F2D20}"/>
              </a:ext>
            </a:extLst>
          </p:cNvPr>
          <p:cNvCxnSpPr>
            <a:cxnSpLocks/>
          </p:cNvCxnSpPr>
          <p:nvPr/>
        </p:nvCxnSpPr>
        <p:spPr>
          <a:xfrm flipV="1">
            <a:off x="1547511" y="5139184"/>
            <a:ext cx="504056" cy="9004"/>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文本框 8">
            <a:extLst>
              <a:ext uri="{FF2B5EF4-FFF2-40B4-BE49-F238E27FC236}">
                <a16:creationId xmlns:a16="http://schemas.microsoft.com/office/drawing/2014/main" id="{849E7175-EEB1-4F9C-9581-69DE2F4EEEA1}"/>
              </a:ext>
            </a:extLst>
          </p:cNvPr>
          <p:cNvSpPr txBox="1"/>
          <p:nvPr/>
        </p:nvSpPr>
        <p:spPr>
          <a:xfrm>
            <a:off x="-7271" y="4677519"/>
            <a:ext cx="2299284" cy="923330"/>
          </a:xfrm>
          <a:prstGeom prst="rect">
            <a:avLst/>
          </a:prstGeom>
          <a:noFill/>
        </p:spPr>
        <p:txBody>
          <a:bodyPr wrap="none" rtlCol="0">
            <a:spAutoFit/>
          </a:bodyPr>
          <a:lstStyle/>
          <a:p>
            <a:r>
              <a:rPr lang="en-US" altLang="zh-CN" dirty="0">
                <a:solidFill>
                  <a:srgbClr val="FF0000"/>
                </a:solidFill>
              </a:rPr>
              <a:t>Cache block accessed </a:t>
            </a:r>
          </a:p>
          <a:p>
            <a:r>
              <a:rPr lang="en-US" altLang="zh-CN" dirty="0">
                <a:solidFill>
                  <a:srgbClr val="FF0000"/>
                </a:solidFill>
              </a:rPr>
              <a:t>by victim;</a:t>
            </a:r>
          </a:p>
          <a:p>
            <a:r>
              <a:rPr lang="en-US" altLang="zh-CN" dirty="0">
                <a:solidFill>
                  <a:srgbClr val="FF0000"/>
                </a:solidFill>
              </a:rPr>
              <a:t>Fast reload by attacker</a:t>
            </a:r>
            <a:endParaRPr lang="zh-CN" altLang="en-US" dirty="0">
              <a:solidFill>
                <a:srgbClr val="FF0000"/>
              </a:solidFill>
            </a:endParaRPr>
          </a:p>
        </p:txBody>
      </p:sp>
      <p:sp>
        <p:nvSpPr>
          <p:cNvPr id="10" name="矩形 9">
            <a:extLst>
              <a:ext uri="{FF2B5EF4-FFF2-40B4-BE49-F238E27FC236}">
                <a16:creationId xmlns:a16="http://schemas.microsoft.com/office/drawing/2014/main" id="{26CA5F39-AAB5-4BAC-AB19-97B2AA1580E1}"/>
              </a:ext>
            </a:extLst>
          </p:cNvPr>
          <p:cNvSpPr/>
          <p:nvPr/>
        </p:nvSpPr>
        <p:spPr>
          <a:xfrm>
            <a:off x="2186195" y="4944031"/>
            <a:ext cx="2070144" cy="40831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Slide Number Placeholder 4"/>
          <p:cNvSpPr>
            <a:spLocks noGrp="1"/>
          </p:cNvSpPr>
          <p:nvPr>
            <p:ph type="sldNum" sz="quarter" idx="4"/>
          </p:nvPr>
        </p:nvSpPr>
        <p:spPr/>
        <p:txBody>
          <a:bodyPr/>
          <a:lstStyle/>
          <a:p>
            <a:fld id="{37A80A60-093F-4BCA-AE36-E5BEF79E0B3D}" type="slidenum">
              <a:rPr lang="en-US" smtClean="0"/>
              <a:pPr/>
              <a:t>7</a:t>
            </a:fld>
            <a:endParaRPr lang="en-US" dirty="0"/>
          </a:p>
        </p:txBody>
      </p:sp>
    </p:spTree>
    <p:extLst>
      <p:ext uri="{BB962C8B-B14F-4D97-AF65-F5344CB8AC3E}">
        <p14:creationId xmlns:p14="http://schemas.microsoft.com/office/powerpoint/2010/main" val="311022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78EC6-A51E-4781-BA75-167080F1141E}"/>
              </a:ext>
            </a:extLst>
          </p:cNvPr>
          <p:cNvSpPr>
            <a:spLocks noGrp="1"/>
          </p:cNvSpPr>
          <p:nvPr>
            <p:ph type="title"/>
          </p:nvPr>
        </p:nvSpPr>
        <p:spPr/>
        <p:txBody>
          <a:bodyPr/>
          <a:lstStyle/>
          <a:p>
            <a:r>
              <a:rPr lang="en-US" altLang="zh-CN" dirty="0"/>
              <a:t>An Analogy of </a:t>
            </a:r>
            <a:r>
              <a:rPr lang="en-US" dirty="0"/>
              <a:t>FLUSH+RELOAD</a:t>
            </a:r>
            <a:endParaRPr lang="zh-CN" altLang="en-US" dirty="0"/>
          </a:p>
        </p:txBody>
      </p:sp>
      <p:sp>
        <p:nvSpPr>
          <p:cNvPr id="3" name="内容占位符 2">
            <a:extLst>
              <a:ext uri="{FF2B5EF4-FFF2-40B4-BE49-F238E27FC236}">
                <a16:creationId xmlns:a16="http://schemas.microsoft.com/office/drawing/2014/main" id="{96CAFD89-3C44-46E0-9DF2-26A75CDE574E}"/>
              </a:ext>
            </a:extLst>
          </p:cNvPr>
          <p:cNvSpPr>
            <a:spLocks noGrp="1"/>
          </p:cNvSpPr>
          <p:nvPr>
            <p:ph idx="1"/>
          </p:nvPr>
        </p:nvSpPr>
        <p:spPr/>
        <p:txBody>
          <a:bodyPr>
            <a:normAutofit fontScale="77500" lnSpcReduction="20000"/>
          </a:bodyPr>
          <a:lstStyle/>
          <a:p>
            <a:r>
              <a:rPr lang="en-US" altLang="zh-CN" dirty="0"/>
              <a:t>Imagine that you (i.e. a malicious process) want to know whether someone (i.e. a victim process) has checked out a particular library book. The library (i.e. the CPU) refuses to give you access to their records. What you do is follow the victim into the library whenever he wants to check out a book.  You then ask the librarian for a copy of the book you want to know whether the person has checked out. </a:t>
            </a:r>
            <a:r>
              <a:rPr lang="en-US" altLang="zh-CN" dirty="0">
                <a:solidFill>
                  <a:srgbClr val="FF0000"/>
                </a:solidFill>
              </a:rPr>
              <a:t>(In this library, when a person checks out a book (reads a variable), he also leaves a copy under the librarian’s desk (in the cache).)</a:t>
            </a:r>
          </a:p>
          <a:p>
            <a:r>
              <a:rPr lang="en-US" altLang="zh-CN" dirty="0"/>
              <a:t>If the librarian looks down under his desk and says "You are in luck, I have a copy right here!" then you know the victim had just checked out that book. If the librarian has to go look in </a:t>
            </a:r>
            <a:r>
              <a:rPr lang="en-US" altLang="zh-CN"/>
              <a:t>the book shelves </a:t>
            </a:r>
            <a:r>
              <a:rPr lang="en-US" altLang="zh-CN" dirty="0"/>
              <a:t>(main memory) and comes back 5 minutes later with the book, you know that the person didn’t just check it out.</a:t>
            </a:r>
          </a:p>
        </p:txBody>
      </p:sp>
      <p:sp>
        <p:nvSpPr>
          <p:cNvPr id="4" name="Slide Number Placeholder 3"/>
          <p:cNvSpPr>
            <a:spLocks noGrp="1"/>
          </p:cNvSpPr>
          <p:nvPr>
            <p:ph type="sldNum" sz="quarter" idx="4"/>
          </p:nvPr>
        </p:nvSpPr>
        <p:spPr/>
        <p:txBody>
          <a:bodyPr/>
          <a:lstStyle/>
          <a:p>
            <a:fld id="{37A80A60-093F-4BCA-AE36-E5BEF79E0B3D}" type="slidenum">
              <a:rPr lang="en-US" smtClean="0"/>
              <a:pPr/>
              <a:t>8</a:t>
            </a:fld>
            <a:endParaRPr lang="en-US" dirty="0"/>
          </a:p>
        </p:txBody>
      </p:sp>
    </p:spTree>
    <p:extLst>
      <p:ext uri="{BB962C8B-B14F-4D97-AF65-F5344CB8AC3E}">
        <p14:creationId xmlns:p14="http://schemas.microsoft.com/office/powerpoint/2010/main" val="307308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9E1861-FADD-47EA-8326-F5E652E1296B}"/>
              </a:ext>
            </a:extLst>
          </p:cNvPr>
          <p:cNvSpPr>
            <a:spLocks noGrp="1"/>
          </p:cNvSpPr>
          <p:nvPr>
            <p:ph type="title"/>
          </p:nvPr>
        </p:nvSpPr>
        <p:spPr/>
        <p:txBody>
          <a:bodyPr/>
          <a:lstStyle/>
          <a:p>
            <a:endParaRPr lang="zh-CN" altLang="en-US"/>
          </a:p>
        </p:txBody>
      </p:sp>
      <p:sp>
        <p:nvSpPr>
          <p:cNvPr id="4" name="内容占位符 3">
            <a:extLst>
              <a:ext uri="{FF2B5EF4-FFF2-40B4-BE49-F238E27FC236}">
                <a16:creationId xmlns:a16="http://schemas.microsoft.com/office/drawing/2014/main" id="{1DD3ACD9-D72A-480D-88BD-AABC498D719C}"/>
              </a:ext>
            </a:extLst>
          </p:cNvPr>
          <p:cNvSpPr>
            <a:spLocks noGrp="1"/>
          </p:cNvSpPr>
          <p:nvPr>
            <p:ph idx="1"/>
          </p:nvPr>
        </p:nvSpPr>
        <p:spPr/>
        <p:txBody>
          <a:bodyPr>
            <a:normAutofit/>
          </a:bodyPr>
          <a:lstStyle/>
          <a:p>
            <a:pPr marL="0" indent="0" algn="ctr">
              <a:buNone/>
            </a:pPr>
            <a:r>
              <a:rPr lang="en-US" altLang="zh-CN" sz="6600" dirty="0"/>
              <a:t>Meltdown</a:t>
            </a:r>
            <a:endParaRPr lang="zh-CN" altLang="en-US" sz="6600" dirty="0"/>
          </a:p>
        </p:txBody>
      </p:sp>
      <p:sp>
        <p:nvSpPr>
          <p:cNvPr id="3" name="Slide Number Placeholder 2"/>
          <p:cNvSpPr>
            <a:spLocks noGrp="1"/>
          </p:cNvSpPr>
          <p:nvPr>
            <p:ph type="sldNum" sz="quarter" idx="4"/>
          </p:nvPr>
        </p:nvSpPr>
        <p:spPr/>
        <p:txBody>
          <a:bodyPr/>
          <a:lstStyle/>
          <a:p>
            <a:fld id="{37A80A60-093F-4BCA-AE36-E5BEF79E0B3D}" type="slidenum">
              <a:rPr lang="en-US" smtClean="0"/>
              <a:pPr/>
              <a:t>9</a:t>
            </a:fld>
            <a:endParaRPr lang="en-US" dirty="0"/>
          </a:p>
        </p:txBody>
      </p:sp>
    </p:spTree>
    <p:extLst>
      <p:ext uri="{BB962C8B-B14F-4D97-AF65-F5344CB8AC3E}">
        <p14:creationId xmlns:p14="http://schemas.microsoft.com/office/powerpoint/2010/main" val="2925285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_Template</Template>
  <TotalTime>1279</TotalTime>
  <Words>5976</Words>
  <Application>Microsoft Office PowerPoint</Application>
  <PresentationFormat>On-screen Show (4:3)</PresentationFormat>
  <Paragraphs>500</Paragraphs>
  <Slides>46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 Math</vt:lpstr>
      <vt:lpstr>Courier New</vt:lpstr>
      <vt:lpstr>Symbol</vt:lpstr>
      <vt:lpstr>Verdana</vt:lpstr>
      <vt:lpstr>_Template</vt:lpstr>
      <vt:lpstr>Meltdown &amp; Spectre</vt:lpstr>
      <vt:lpstr>An Example of Side Channel Analysis</vt:lpstr>
      <vt:lpstr>Memory Hierarchy</vt:lpstr>
      <vt:lpstr>Principle of Locality</vt:lpstr>
      <vt:lpstr>Quiz: What locality does this program have?</vt:lpstr>
      <vt:lpstr>FLUSH+RELOAD Cache Side Channel Analysis</vt:lpstr>
      <vt:lpstr>FLUSH+RELOAD Toy Example</vt:lpstr>
      <vt:lpstr>An Analogy of FLUSH+RELOAD</vt:lpstr>
      <vt:lpstr>PowerPoint Presentation</vt:lpstr>
      <vt:lpstr>Virtual Memory</vt:lpstr>
      <vt:lpstr>Meltdown Lab Tasks</vt:lpstr>
      <vt:lpstr>Task 1: Reading from Cache versus from Memory</vt:lpstr>
      <vt:lpstr>array[] in memory and cache</vt:lpstr>
      <vt:lpstr>Task 2: Using Cache as a Side Channel</vt:lpstr>
      <vt:lpstr>Listing 2: FlushReload.c</vt:lpstr>
      <vt:lpstr>Toy Example with DELTA=2</vt:lpstr>
      <vt:lpstr>Task 3: Place Secret Data in Kernel Space</vt:lpstr>
      <vt:lpstr>Finding the Secret Data Address</vt:lpstr>
      <vt:lpstr>Task 4: Access Kernel Memory from User Space</vt:lpstr>
      <vt:lpstr>Task 5: Handle Error/Exceptions in C</vt:lpstr>
      <vt:lpstr>Task 6: Out-of-Order Execution by CPU</vt:lpstr>
      <vt:lpstr>Meltdown Attack</vt:lpstr>
      <vt:lpstr>MeltdownExperiment.c</vt:lpstr>
      <vt:lpstr>Task 7: The Basic Meltdown Attack Task. 7.1: A Naive Approach</vt:lpstr>
      <vt:lpstr>Task 7.2: Improve the Attack by Getting the Secret Data Cached</vt:lpstr>
      <vt:lpstr>Task 7.3: Using Assembly Code to Trigger Meltdown</vt:lpstr>
      <vt:lpstr>Task 8: Make the Attack More Practical</vt:lpstr>
      <vt:lpstr>Statistical technique</vt:lpstr>
      <vt:lpstr>Meltdown Attack Analogy</vt:lpstr>
      <vt:lpstr>Meltdown Attack Analogy</vt:lpstr>
      <vt:lpstr>Meltdown Attack Analogy</vt:lpstr>
      <vt:lpstr>PowerPoint Presentation</vt:lpstr>
      <vt:lpstr>Non-Pipelined Instruction Execution (hypothetical)</vt:lpstr>
      <vt:lpstr>Pipelined Instruction Execution</vt:lpstr>
      <vt:lpstr>Branch Prediction</vt:lpstr>
      <vt:lpstr>Spectre Lab Tasks</vt:lpstr>
      <vt:lpstr>Task 3: Out-of-Order Execution and Branch Prediction</vt:lpstr>
      <vt:lpstr>Listing 3: SpectreExperiment.c</vt:lpstr>
      <vt:lpstr>Task 4: The Spectre Attack</vt:lpstr>
      <vt:lpstr>Listing 4: SpectreAttack.c</vt:lpstr>
      <vt:lpstr>Task 5: Improve the Attack Accuracy</vt:lpstr>
      <vt:lpstr>Task 5: scores[0]</vt:lpstr>
      <vt:lpstr>Task 6: Steal the Entire Secret String </vt:lpstr>
      <vt:lpstr>Meltdown vs. Spectre</vt:lpstr>
      <vt:lpstr>Meltdown vs. Spectre Cont’d</vt:lpstr>
      <vt:lpstr>Spectre vs. Stack Overflow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Zonghua Gu</dc:creator>
  <cp:lastModifiedBy>Zonghua Gu</cp:lastModifiedBy>
  <cp:revision>230</cp:revision>
  <dcterms:created xsi:type="dcterms:W3CDTF">2019-01-06T06:43:52Z</dcterms:created>
  <dcterms:modified xsi:type="dcterms:W3CDTF">2022-03-24T16:04:14Z</dcterms:modified>
</cp:coreProperties>
</file>