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9" r:id="rId2"/>
    <p:sldId id="265" r:id="rId3"/>
    <p:sldId id="277" r:id="rId4"/>
    <p:sldId id="278" r:id="rId5"/>
    <p:sldId id="266" r:id="rId6"/>
    <p:sldId id="485" r:id="rId7"/>
    <p:sldId id="279" r:id="rId8"/>
    <p:sldId id="459" r:id="rId9"/>
    <p:sldId id="286" r:id="rId10"/>
    <p:sldId id="268" r:id="rId11"/>
    <p:sldId id="280" r:id="rId12"/>
    <p:sldId id="460" r:id="rId13"/>
    <p:sldId id="281" r:id="rId14"/>
    <p:sldId id="269" r:id="rId15"/>
    <p:sldId id="481" r:id="rId16"/>
    <p:sldId id="299" r:id="rId17"/>
    <p:sldId id="482" r:id="rId18"/>
    <p:sldId id="300" r:id="rId19"/>
    <p:sldId id="301" r:id="rId20"/>
    <p:sldId id="483" r:id="rId21"/>
    <p:sldId id="484" r:id="rId22"/>
    <p:sldId id="305" r:id="rId23"/>
    <p:sldId id="302" r:id="rId24"/>
    <p:sldId id="303" r:id="rId25"/>
    <p:sldId id="304" r:id="rId26"/>
    <p:sldId id="306" r:id="rId27"/>
    <p:sldId id="272" r:id="rId28"/>
    <p:sldId id="461" r:id="rId29"/>
    <p:sldId id="282" r:id="rId30"/>
    <p:sldId id="307" r:id="rId31"/>
    <p:sldId id="308" r:id="rId32"/>
    <p:sldId id="309" r:id="rId33"/>
    <p:sldId id="310" r:id="rId34"/>
    <p:sldId id="311" r:id="rId35"/>
    <p:sldId id="477" r:id="rId36"/>
    <p:sldId id="478" r:id="rId37"/>
    <p:sldId id="479" r:id="rId38"/>
    <p:sldId id="480" r:id="rId39"/>
    <p:sldId id="472" r:id="rId40"/>
    <p:sldId id="295" r:id="rId41"/>
    <p:sldId id="291" r:id="rId42"/>
    <p:sldId id="292" r:id="rId43"/>
    <p:sldId id="473" r:id="rId44"/>
    <p:sldId id="297" r:id="rId45"/>
    <p:sldId id="275" r:id="rId46"/>
    <p:sldId id="293" r:id="rId47"/>
    <p:sldId id="294" r:id="rId48"/>
    <p:sldId id="471" r:id="rId49"/>
    <p:sldId id="289" r:id="rId50"/>
    <p:sldId id="273" r:id="rId51"/>
    <p:sldId id="285" r:id="rId52"/>
    <p:sldId id="470" r:id="rId53"/>
    <p:sldId id="283" r:id="rId54"/>
    <p:sldId id="284" r:id="rId55"/>
    <p:sldId id="323" r:id="rId56"/>
    <p:sldId id="29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D47C83-34CF-49DE-AA94-48AD5A90C3F4}">
          <p14:sldIdLst>
            <p14:sldId id="259"/>
            <p14:sldId id="265"/>
            <p14:sldId id="277"/>
            <p14:sldId id="278"/>
            <p14:sldId id="266"/>
            <p14:sldId id="485"/>
            <p14:sldId id="279"/>
            <p14:sldId id="459"/>
            <p14:sldId id="286"/>
            <p14:sldId id="268"/>
            <p14:sldId id="280"/>
            <p14:sldId id="460"/>
            <p14:sldId id="281"/>
          </p14:sldIdLst>
        </p14:section>
        <p14:section name="Environment Variables" id="{7B1801EF-2DE7-4FBF-A999-0B9E19D02772}">
          <p14:sldIdLst>
            <p14:sldId id="269"/>
            <p14:sldId id="481"/>
            <p14:sldId id="299"/>
            <p14:sldId id="482"/>
            <p14:sldId id="300"/>
            <p14:sldId id="301"/>
            <p14:sldId id="483"/>
            <p14:sldId id="484"/>
            <p14:sldId id="305"/>
            <p14:sldId id="302"/>
            <p14:sldId id="303"/>
            <p14:sldId id="304"/>
            <p14:sldId id="306"/>
            <p14:sldId id="272"/>
            <p14:sldId id="461"/>
            <p14:sldId id="282"/>
            <p14:sldId id="307"/>
            <p14:sldId id="308"/>
            <p14:sldId id="309"/>
            <p14:sldId id="310"/>
            <p14:sldId id="311"/>
            <p14:sldId id="477"/>
            <p14:sldId id="478"/>
            <p14:sldId id="479"/>
            <p14:sldId id="480"/>
          </p14:sldIdLst>
        </p14:section>
        <p14:section name="External Programs" id="{DDF14B54-1930-437F-85FF-1321041C76FA}">
          <p14:sldIdLst>
            <p14:sldId id="472"/>
            <p14:sldId id="295"/>
            <p14:sldId id="291"/>
            <p14:sldId id="292"/>
            <p14:sldId id="473"/>
            <p14:sldId id="297"/>
            <p14:sldId id="275"/>
            <p14:sldId id="293"/>
            <p14:sldId id="294"/>
          </p14:sldIdLst>
        </p14:section>
        <p14:section name="Capability Leaking" id="{7B5E51BA-C424-4E23-8638-11895CD4E172}">
          <p14:sldIdLst>
            <p14:sldId id="471"/>
            <p14:sldId id="289"/>
            <p14:sldId id="273"/>
            <p14:sldId id="285"/>
            <p14:sldId id="470"/>
          </p14:sldIdLst>
        </p14:section>
        <p14:section name="Conclusions" id="{1F50D4AE-4B09-4A18-B268-2D809A0D2835}">
          <p14:sldIdLst>
            <p14:sldId id="283"/>
            <p14:sldId id="284"/>
            <p14:sldId id="323"/>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82" autoAdjust="0"/>
  </p:normalViewPr>
  <p:slideViewPr>
    <p:cSldViewPr snapToGrid="0">
      <p:cViewPr varScale="1">
        <p:scale>
          <a:sx n="102" d="100"/>
          <a:sy n="102" d="100"/>
        </p:scale>
        <p:origin x="918"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9C19D-B05D-4886-AC51-201CAE13C1B6}"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4F06F-1185-4038-BF21-B45636E4FE16}" type="slidenum">
              <a:rPr lang="en-US" smtClean="0"/>
              <a:t>‹#›</a:t>
            </a:fld>
            <a:endParaRPr lang="en-US"/>
          </a:p>
        </p:txBody>
      </p:sp>
    </p:spTree>
    <p:extLst>
      <p:ext uri="{BB962C8B-B14F-4D97-AF65-F5344CB8AC3E}">
        <p14:creationId xmlns:p14="http://schemas.microsoft.com/office/powerpoint/2010/main" val="311300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etuid"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Sticky_bit" TargetMode="External"/><Relationship Id="rId4" Type="http://schemas.openxmlformats.org/officeDocument/2006/relationships/hyperlink" Target="https://en.wikipedia.org/wiki/Setgi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Should be able to write to a particular section of a protected file , Example: Shadow File</a:t>
            </a:r>
          </a:p>
          <a:p>
            <a:pPr marL="171450" indent="-171450">
              <a:buFont typeface="Arial" panose="020B0604020202020204" pitchFamily="34" charset="0"/>
              <a:buChar char="•"/>
            </a:pPr>
            <a:r>
              <a:rPr lang="en-US" dirty="0"/>
              <a:t>Can be done using Privileged programs </a:t>
            </a:r>
          </a:p>
          <a:p>
            <a:pPr marL="628650" lvl="1" indent="-171450">
              <a:buFont typeface="Arial" panose="020B0604020202020204" pitchFamily="34" charset="0"/>
              <a:buChar char="•"/>
            </a:pPr>
            <a:r>
              <a:rPr lang="en-US" dirty="0"/>
              <a:t>Daemons</a:t>
            </a:r>
          </a:p>
          <a:p>
            <a:pPr marL="628650" lvl="1" indent="-171450">
              <a:buFont typeface="Arial" panose="020B0604020202020204" pitchFamily="34" charset="0"/>
              <a:buChar char="•"/>
            </a:pPr>
            <a:r>
              <a:rPr lang="en-US" dirty="0"/>
              <a:t>Set-UID Programs</a:t>
            </a:r>
          </a:p>
        </p:txBody>
      </p:sp>
      <p:sp>
        <p:nvSpPr>
          <p:cNvPr id="4" name="Slide Number Placeholder 3"/>
          <p:cNvSpPr>
            <a:spLocks noGrp="1"/>
          </p:cNvSpPr>
          <p:nvPr>
            <p:ph type="sldNum" sz="quarter" idx="10"/>
          </p:nvPr>
        </p:nvSpPr>
        <p:spPr/>
        <p:txBody>
          <a:bodyPr/>
          <a:lstStyle/>
          <a:p>
            <a:fld id="{68F4F06F-1185-4038-BF21-B45636E4FE16}" type="slidenum">
              <a:rPr lang="en-US" smtClean="0"/>
              <a:t>2</a:t>
            </a:fld>
            <a:endParaRPr lang="en-US"/>
          </a:p>
        </p:txBody>
      </p:sp>
    </p:spTree>
    <p:extLst>
      <p:ext uri="{BB962C8B-B14F-4D97-AF65-F5344CB8AC3E}">
        <p14:creationId xmlns:p14="http://schemas.microsoft.com/office/powerpoint/2010/main" val="61675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 what environment variables are</a:t>
            </a:r>
          </a:p>
        </p:txBody>
      </p:sp>
      <p:sp>
        <p:nvSpPr>
          <p:cNvPr id="4" name="Slide Number Placeholder 3"/>
          <p:cNvSpPr>
            <a:spLocks noGrp="1"/>
          </p:cNvSpPr>
          <p:nvPr>
            <p:ph type="sldNum" sz="quarter" idx="10"/>
          </p:nvPr>
        </p:nvSpPr>
        <p:spPr/>
        <p:txBody>
          <a:bodyPr/>
          <a:lstStyle/>
          <a:p>
            <a:fld id="{68F4F06F-1185-4038-BF21-B45636E4FE16}" type="slidenum">
              <a:rPr lang="en-US" smtClean="0"/>
              <a:t>15</a:t>
            </a:fld>
            <a:endParaRPr lang="en-US"/>
          </a:p>
        </p:txBody>
      </p:sp>
    </p:spTree>
    <p:extLst>
      <p:ext uri="{BB962C8B-B14F-4D97-AF65-F5344CB8AC3E}">
        <p14:creationId xmlns:p14="http://schemas.microsoft.com/office/powerpoint/2010/main" val="61675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Ways of accessing environment variables</a:t>
            </a:r>
          </a:p>
          <a:p>
            <a:pPr marL="171450" indent="-171450">
              <a:buFont typeface="Arial" panose="020B0604020202020204" pitchFamily="34" charset="0"/>
              <a:buChar char="•"/>
            </a:pPr>
            <a:r>
              <a:rPr lang="en-US" dirty="0" err="1"/>
              <a:t>envp</a:t>
            </a:r>
            <a:r>
              <a:rPr lang="en-US" dirty="0"/>
              <a:t>[] and environ</a:t>
            </a:r>
          </a:p>
          <a:p>
            <a:pPr marL="171450" indent="-171450">
              <a:buFont typeface="Arial" panose="020B0604020202020204" pitchFamily="34" charset="0"/>
              <a:buChar char="•"/>
            </a:pPr>
            <a:r>
              <a:rPr lang="en-US" dirty="0"/>
              <a:t>Recommended approach is to use environ – reason explained in following slides</a:t>
            </a:r>
          </a:p>
        </p:txBody>
      </p:sp>
      <p:sp>
        <p:nvSpPr>
          <p:cNvPr id="4" name="Slide Number Placeholder 3"/>
          <p:cNvSpPr>
            <a:spLocks noGrp="1"/>
          </p:cNvSpPr>
          <p:nvPr>
            <p:ph type="sldNum" sz="quarter" idx="10"/>
          </p:nvPr>
        </p:nvSpPr>
        <p:spPr/>
        <p:txBody>
          <a:bodyPr/>
          <a:lstStyle/>
          <a:p>
            <a:fld id="{68F4F06F-1185-4038-BF21-B45636E4FE16}" type="slidenum">
              <a:rPr lang="en-US" smtClean="0"/>
              <a:t>16</a:t>
            </a:fld>
            <a:endParaRPr lang="en-US"/>
          </a:p>
        </p:txBody>
      </p:sp>
    </p:spTree>
    <p:extLst>
      <p:ext uri="{BB962C8B-B14F-4D97-AF65-F5344CB8AC3E}">
        <p14:creationId xmlns:p14="http://schemas.microsoft.com/office/powerpoint/2010/main" val="181670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Getting environment variables</a:t>
            </a:r>
          </a:p>
          <a:p>
            <a:pPr marL="171450" indent="-171450">
              <a:buFont typeface="Arial" panose="020B0604020202020204" pitchFamily="34" charset="0"/>
              <a:buChar char="•"/>
            </a:pPr>
            <a:r>
              <a:rPr lang="en-US" dirty="0"/>
              <a:t>3</a:t>
            </a:r>
            <a:r>
              <a:rPr lang="en-US" baseline="30000" dirty="0"/>
              <a:t>rd</a:t>
            </a:r>
            <a:r>
              <a:rPr lang="en-US" dirty="0"/>
              <a:t> argument in execve() system call</a:t>
            </a:r>
          </a:p>
        </p:txBody>
      </p:sp>
      <p:sp>
        <p:nvSpPr>
          <p:cNvPr id="4" name="Slide Number Placeholder 3"/>
          <p:cNvSpPr>
            <a:spLocks noGrp="1"/>
          </p:cNvSpPr>
          <p:nvPr>
            <p:ph type="sldNum" sz="quarter" idx="10"/>
          </p:nvPr>
        </p:nvSpPr>
        <p:spPr/>
        <p:txBody>
          <a:bodyPr/>
          <a:lstStyle/>
          <a:p>
            <a:fld id="{68F4F06F-1185-4038-BF21-B45636E4FE16}" type="slidenum">
              <a:rPr lang="en-US" smtClean="0"/>
              <a:t>17</a:t>
            </a:fld>
            <a:endParaRPr lang="en-US"/>
          </a:p>
        </p:txBody>
      </p:sp>
    </p:spTree>
    <p:extLst>
      <p:ext uri="{BB962C8B-B14F-4D97-AF65-F5344CB8AC3E}">
        <p14:creationId xmlns:p14="http://schemas.microsoft.com/office/powerpoint/2010/main" val="1982215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18</a:t>
            </a:fld>
            <a:endParaRPr lang="en-US"/>
          </a:p>
        </p:txBody>
      </p:sp>
    </p:spTree>
    <p:extLst>
      <p:ext uri="{BB962C8B-B14F-4D97-AF65-F5344CB8AC3E}">
        <p14:creationId xmlns:p14="http://schemas.microsoft.com/office/powerpoint/2010/main" val="1475399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Getting environment variables</a:t>
            </a:r>
          </a:p>
          <a:p>
            <a:pPr marL="171450" indent="-171450">
              <a:buFont typeface="Arial" panose="020B0604020202020204" pitchFamily="34" charset="0"/>
              <a:buChar char="•"/>
            </a:pPr>
            <a:r>
              <a:rPr lang="en-US" dirty="0"/>
              <a:t>3</a:t>
            </a:r>
            <a:r>
              <a:rPr lang="en-US" baseline="30000" dirty="0"/>
              <a:t>rd</a:t>
            </a:r>
            <a:r>
              <a:rPr lang="en-US" dirty="0"/>
              <a:t> argument in execve() system call</a:t>
            </a:r>
          </a:p>
        </p:txBody>
      </p:sp>
      <p:sp>
        <p:nvSpPr>
          <p:cNvPr id="4" name="Slide Number Placeholder 3"/>
          <p:cNvSpPr>
            <a:spLocks noGrp="1"/>
          </p:cNvSpPr>
          <p:nvPr>
            <p:ph type="sldNum" sz="quarter" idx="10"/>
          </p:nvPr>
        </p:nvSpPr>
        <p:spPr/>
        <p:txBody>
          <a:bodyPr/>
          <a:lstStyle/>
          <a:p>
            <a:fld id="{68F4F06F-1185-4038-BF21-B45636E4FE16}" type="slidenum">
              <a:rPr lang="en-US" smtClean="0"/>
              <a:t>19</a:t>
            </a:fld>
            <a:endParaRPr lang="en-US"/>
          </a:p>
        </p:txBody>
      </p:sp>
    </p:spTree>
    <p:extLst>
      <p:ext uri="{BB962C8B-B14F-4D97-AF65-F5344CB8AC3E}">
        <p14:creationId xmlns:p14="http://schemas.microsoft.com/office/powerpoint/2010/main" val="3391469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Adding or deleting environment variables or modifying the value of existing one, there not be enough space in 1 &amp; 2. In this case, the entire environment variable block may change to a different location (usually in the heap)</a:t>
            </a:r>
          </a:p>
          <a:p>
            <a:pPr marL="171450" indent="-171450">
              <a:buFont typeface="Arial" panose="020B0604020202020204" pitchFamily="34" charset="0"/>
              <a:buChar char="•"/>
            </a:pPr>
            <a:r>
              <a:rPr lang="en-US" dirty="0"/>
              <a:t>When this change happens, the environ variable should be changed accordingly</a:t>
            </a:r>
          </a:p>
          <a:p>
            <a:pPr marL="171450" indent="-171450">
              <a:buFont typeface="Arial" panose="020B0604020202020204" pitchFamily="34" charset="0"/>
              <a:buChar char="•"/>
            </a:pPr>
            <a:r>
              <a:rPr lang="en-US" dirty="0"/>
              <a:t>A program can change their environment variables using </a:t>
            </a:r>
            <a:r>
              <a:rPr lang="en-US" dirty="0" err="1"/>
              <a:t>putenv</a:t>
            </a:r>
            <a:r>
              <a:rPr lang="en-US" dirty="0"/>
              <a:t>(), </a:t>
            </a:r>
            <a:r>
              <a:rPr lang="en-US" dirty="0" err="1"/>
              <a:t>setenv</a:t>
            </a:r>
            <a:r>
              <a:rPr lang="en-US" dirty="0"/>
              <a:t>() </a:t>
            </a:r>
            <a:r>
              <a:rPr lang="en-US" dirty="0" err="1"/>
              <a:t>etc</a:t>
            </a: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20</a:t>
            </a:fld>
            <a:endParaRPr lang="en-US"/>
          </a:p>
        </p:txBody>
      </p:sp>
    </p:spTree>
    <p:extLst>
      <p:ext uri="{BB962C8B-B14F-4D97-AF65-F5344CB8AC3E}">
        <p14:creationId xmlns:p14="http://schemas.microsoft.com/office/powerpoint/2010/main" val="17773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21</a:t>
            </a:fld>
            <a:endParaRPr lang="en-US"/>
          </a:p>
        </p:txBody>
      </p:sp>
    </p:spTree>
    <p:extLst>
      <p:ext uri="{BB962C8B-B14F-4D97-AF65-F5344CB8AC3E}">
        <p14:creationId xmlns:p14="http://schemas.microsoft.com/office/powerpoint/2010/main" val="82639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22</a:t>
            </a:fld>
            <a:endParaRPr lang="en-US"/>
          </a:p>
        </p:txBody>
      </p:sp>
    </p:spTree>
    <p:extLst>
      <p:ext uri="{BB962C8B-B14F-4D97-AF65-F5344CB8AC3E}">
        <p14:creationId xmlns:p14="http://schemas.microsoft.com/office/powerpoint/2010/main" val="2452864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Explain /</a:t>
            </a:r>
            <a:r>
              <a:rPr lang="en-US" dirty="0" err="1"/>
              <a:t>proc</a:t>
            </a:r>
            <a:r>
              <a:rPr lang="en-US" dirty="0"/>
              <a:t>/$$/environ:</a:t>
            </a:r>
            <a:r>
              <a:rPr lang="en-US" baseline="0" dirty="0"/>
              <a:t>  $$ will be replaced by the shell with the current process’s ID, so /</a:t>
            </a:r>
            <a:r>
              <a:rPr lang="en-US" baseline="0" dirty="0" err="1"/>
              <a:t>proc</a:t>
            </a:r>
            <a:r>
              <a:rPr lang="en-US" baseline="0" dirty="0"/>
              <a:t>/$$/environ basically contains the environment variables of the current process. </a:t>
            </a: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23</a:t>
            </a:fld>
            <a:endParaRPr lang="en-US"/>
          </a:p>
        </p:txBody>
      </p:sp>
    </p:spTree>
    <p:extLst>
      <p:ext uri="{BB962C8B-B14F-4D97-AF65-F5344CB8AC3E}">
        <p14:creationId xmlns:p14="http://schemas.microsoft.com/office/powerpoint/2010/main" val="545932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do shell variables become environment variables and why?</a:t>
            </a:r>
          </a:p>
          <a:p>
            <a:pPr marL="628650" lvl="1" indent="-171450">
              <a:buFont typeface="Arial" panose="020B0604020202020204" pitchFamily="34" charset="0"/>
              <a:buChar char="•"/>
            </a:pPr>
            <a:r>
              <a:rPr lang="en-US" dirty="0"/>
              <a:t>Fork()</a:t>
            </a:r>
          </a:p>
          <a:p>
            <a:pPr marL="628650" lvl="1" indent="-171450">
              <a:buFont typeface="Arial" panose="020B0604020202020204" pitchFamily="34" charset="0"/>
              <a:buChar char="•"/>
            </a:pPr>
            <a:r>
              <a:rPr lang="en-US" dirty="0"/>
              <a:t>Execve()</a:t>
            </a:r>
          </a:p>
          <a:p>
            <a:pPr marL="171450" indent="-171450">
              <a:buFont typeface="Arial" panose="020B0604020202020204" pitchFamily="34" charset="0"/>
              <a:buChar char="•"/>
            </a:pPr>
            <a:r>
              <a:rPr lang="en-US" dirty="0"/>
              <a:t>Which type of shell variables become the new environment variables?</a:t>
            </a:r>
          </a:p>
          <a:p>
            <a:pPr marL="628650" lvl="1" indent="-171450">
              <a:buFont typeface="Arial" panose="020B0604020202020204" pitchFamily="34" charset="0"/>
              <a:buChar char="•"/>
            </a:pPr>
            <a:r>
              <a:rPr lang="en-US" dirty="0"/>
              <a:t>Shell variables copied from environment variables</a:t>
            </a:r>
          </a:p>
          <a:p>
            <a:pPr marL="628650" lvl="1" indent="-171450">
              <a:buFont typeface="Arial" panose="020B0604020202020204" pitchFamily="34" charset="0"/>
              <a:buChar char="•"/>
            </a:pPr>
            <a:r>
              <a:rPr lang="en-US" dirty="0"/>
              <a:t>User defined shell variables using “export”</a:t>
            </a:r>
          </a:p>
          <a:p>
            <a:pPr marL="171450" indent="-171450">
              <a:buFont typeface="Arial" panose="020B0604020202020204" pitchFamily="34" charset="0"/>
              <a:buChar char="•"/>
            </a:pPr>
            <a:r>
              <a:rPr lang="en-US" dirty="0"/>
              <a:t>Example in next slide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24</a:t>
            </a:fld>
            <a:endParaRPr lang="en-US"/>
          </a:p>
        </p:txBody>
      </p:sp>
    </p:spTree>
    <p:extLst>
      <p:ext uri="{BB962C8B-B14F-4D97-AF65-F5344CB8AC3E}">
        <p14:creationId xmlns:p14="http://schemas.microsoft.com/office/powerpoint/2010/main" val="127604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3</a:t>
            </a:fld>
            <a:endParaRPr lang="en-US"/>
          </a:p>
        </p:txBody>
      </p:sp>
    </p:spTree>
    <p:extLst>
      <p:ext uri="{BB962C8B-B14F-4D97-AF65-F5344CB8AC3E}">
        <p14:creationId xmlns:p14="http://schemas.microsoft.com/office/powerpoint/2010/main" val="198221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Reason behind only LOGNAME and LOGNAME3 being printing</a:t>
            </a:r>
          </a:p>
          <a:p>
            <a:pPr marL="171450" indent="-171450">
              <a:buFont typeface="Arial" panose="020B0604020202020204" pitchFamily="34" charset="0"/>
              <a:buChar char="•"/>
            </a:pPr>
            <a:r>
              <a:rPr lang="en-US" dirty="0"/>
              <a:t>Unset function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a:t>
            </a:r>
            <a:r>
              <a:rPr lang="en-US" dirty="0" err="1"/>
              <a:t>env</a:t>
            </a:r>
            <a:r>
              <a:rPr lang="en-US" dirty="0"/>
              <a:t> is run as a child process is in next slide.</a:t>
            </a:r>
          </a:p>
        </p:txBody>
      </p:sp>
      <p:sp>
        <p:nvSpPr>
          <p:cNvPr id="4" name="Slide Number Placeholder 3"/>
          <p:cNvSpPr>
            <a:spLocks noGrp="1"/>
          </p:cNvSpPr>
          <p:nvPr>
            <p:ph type="sldNum" sz="quarter" idx="10"/>
          </p:nvPr>
        </p:nvSpPr>
        <p:spPr/>
        <p:txBody>
          <a:bodyPr/>
          <a:lstStyle/>
          <a:p>
            <a:fld id="{68F4F06F-1185-4038-BF21-B45636E4FE16}" type="slidenum">
              <a:rPr lang="en-US" smtClean="0"/>
              <a:t>25</a:t>
            </a:fld>
            <a:endParaRPr lang="en-US"/>
          </a:p>
        </p:txBody>
      </p:sp>
    </p:spTree>
    <p:extLst>
      <p:ext uri="{BB962C8B-B14F-4D97-AF65-F5344CB8AC3E}">
        <p14:creationId xmlns:p14="http://schemas.microsoft.com/office/powerpoint/2010/main" val="1166466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Overview of each of the parts and what they do</a:t>
            </a:r>
          </a:p>
          <a:p>
            <a:pPr marL="628650" lvl="1" indent="-171450">
              <a:buFont typeface="Arial" panose="020B0604020202020204" pitchFamily="34" charset="0"/>
              <a:buChar char="•"/>
            </a:pPr>
            <a:r>
              <a:rPr lang="en-US" dirty="0"/>
              <a:t>Linker</a:t>
            </a:r>
          </a:p>
          <a:p>
            <a:pPr marL="628650" lvl="1" indent="-171450">
              <a:buFont typeface="Arial" panose="020B0604020202020204" pitchFamily="34" charset="0"/>
              <a:buChar char="•"/>
            </a:pPr>
            <a:r>
              <a:rPr lang="en-US" dirty="0"/>
              <a:t>Library</a:t>
            </a:r>
          </a:p>
          <a:p>
            <a:pPr marL="628650" lvl="1" indent="-171450">
              <a:buFont typeface="Arial" panose="020B0604020202020204" pitchFamily="34" charset="0"/>
              <a:buChar char="•"/>
            </a:pPr>
            <a:r>
              <a:rPr lang="en-US" dirty="0"/>
              <a:t>External program</a:t>
            </a:r>
          </a:p>
          <a:p>
            <a:pPr marL="628650" lvl="1" indent="-171450">
              <a:buFont typeface="Arial" panose="020B0604020202020204" pitchFamily="34" charset="0"/>
              <a:buChar char="•"/>
            </a:pPr>
            <a:r>
              <a:rPr lang="en-US" dirty="0"/>
              <a:t>Application code</a:t>
            </a:r>
          </a:p>
        </p:txBody>
      </p:sp>
      <p:sp>
        <p:nvSpPr>
          <p:cNvPr id="4" name="Slide Number Placeholder 3"/>
          <p:cNvSpPr>
            <a:spLocks noGrp="1"/>
          </p:cNvSpPr>
          <p:nvPr>
            <p:ph type="sldNum" sz="quarter" idx="10"/>
          </p:nvPr>
        </p:nvSpPr>
        <p:spPr/>
        <p:txBody>
          <a:bodyPr/>
          <a:lstStyle/>
          <a:p>
            <a:fld id="{68F4F06F-1185-4038-BF21-B45636E4FE16}" type="slidenum">
              <a:rPr lang="en-US" smtClean="0"/>
              <a:t>26</a:t>
            </a:fld>
            <a:endParaRPr lang="en-US"/>
          </a:p>
        </p:txBody>
      </p:sp>
    </p:spTree>
    <p:extLst>
      <p:ext uri="{BB962C8B-B14F-4D97-AF65-F5344CB8AC3E}">
        <p14:creationId xmlns:p14="http://schemas.microsoft.com/office/powerpoint/2010/main" val="3448040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are environment variables?</a:t>
            </a:r>
          </a:p>
          <a:p>
            <a:pPr marL="171450" indent="-171450">
              <a:buFont typeface="Arial" panose="020B0604020202020204" pitchFamily="34" charset="0"/>
              <a:buChar char="•"/>
            </a:pPr>
            <a:r>
              <a:rPr lang="en-US" dirty="0"/>
              <a:t>What are path environment variables?</a:t>
            </a:r>
          </a:p>
          <a:p>
            <a:pPr marL="171450" indent="-171450">
              <a:buFont typeface="Arial" panose="020B0604020202020204" pitchFamily="34" charset="0"/>
              <a:buChar char="•"/>
            </a:pPr>
            <a:r>
              <a:rPr lang="en-US" dirty="0"/>
              <a:t>How does System() work?</a:t>
            </a:r>
          </a:p>
          <a:p>
            <a:pPr marL="171450" indent="-171450">
              <a:buFont typeface="Arial" panose="020B0604020202020204" pitchFamily="34" charset="0"/>
              <a:buChar char="•"/>
            </a:pPr>
            <a:r>
              <a:rPr lang="en-US" dirty="0"/>
              <a:t>How can System(“ls”) be exploited?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Behavior can be influenced by inputs that are not visible inside a program.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27</a:t>
            </a:fld>
            <a:endParaRPr lang="en-US"/>
          </a:p>
        </p:txBody>
      </p:sp>
    </p:spTree>
    <p:extLst>
      <p:ext uri="{BB962C8B-B14F-4D97-AF65-F5344CB8AC3E}">
        <p14:creationId xmlns:p14="http://schemas.microsoft.com/office/powerpoint/2010/main" val="108221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29</a:t>
            </a:fld>
            <a:endParaRPr lang="en-US"/>
          </a:p>
        </p:txBody>
      </p:sp>
    </p:spTree>
    <p:extLst>
      <p:ext uri="{BB962C8B-B14F-4D97-AF65-F5344CB8AC3E}">
        <p14:creationId xmlns:p14="http://schemas.microsoft.com/office/powerpoint/2010/main" val="233707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Static linking copies code and wastes a lot of memory</a:t>
            </a:r>
          </a:p>
          <a:p>
            <a:pPr marL="171450" indent="-171450">
              <a:buFont typeface="Arial" panose="020B0604020202020204" pitchFamily="34" charset="0"/>
              <a:buChar char="•"/>
            </a:pPr>
            <a:r>
              <a:rPr lang="en-US" dirty="0"/>
              <a:t>In time of a security path, everything will have to patched manually</a:t>
            </a:r>
          </a:p>
          <a:p>
            <a:pPr marL="171450" indent="-171450">
              <a:buFont typeface="Arial" panose="020B0604020202020204" pitchFamily="34" charset="0"/>
              <a:buChar char="•"/>
            </a:pPr>
            <a:r>
              <a:rPr lang="en-US" dirty="0"/>
              <a:t>Hence, dynamic linking is the recommended approach</a:t>
            </a:r>
          </a:p>
        </p:txBody>
      </p:sp>
      <p:sp>
        <p:nvSpPr>
          <p:cNvPr id="4" name="Slide Number Placeholder 3"/>
          <p:cNvSpPr>
            <a:spLocks noGrp="1"/>
          </p:cNvSpPr>
          <p:nvPr>
            <p:ph type="sldNum" sz="quarter" idx="10"/>
          </p:nvPr>
        </p:nvSpPr>
        <p:spPr/>
        <p:txBody>
          <a:bodyPr/>
          <a:lstStyle/>
          <a:p>
            <a:fld id="{68F4F06F-1185-4038-BF21-B45636E4FE16}" type="slidenum">
              <a:rPr lang="en-US" smtClean="0"/>
              <a:t>30</a:t>
            </a:fld>
            <a:endParaRPr lang="en-US"/>
          </a:p>
        </p:txBody>
      </p:sp>
    </p:spTree>
    <p:extLst>
      <p:ext uri="{BB962C8B-B14F-4D97-AF65-F5344CB8AC3E}">
        <p14:creationId xmlns:p14="http://schemas.microsoft.com/office/powerpoint/2010/main" val="3721325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are shared libraries?</a:t>
            </a:r>
          </a:p>
          <a:p>
            <a:pPr marL="171450" indent="-171450">
              <a:buFont typeface="Arial" panose="020B0604020202020204" pitchFamily="34" charset="0"/>
              <a:buChar char="•"/>
            </a:pPr>
            <a:r>
              <a:rPr lang="en-US" dirty="0"/>
              <a:t>After loading into memory, loader passes control to dynamic linker</a:t>
            </a:r>
          </a:p>
          <a:p>
            <a:pPr marL="171450" indent="-171450">
              <a:buFont typeface="Arial" panose="020B0604020202020204" pitchFamily="34" charset="0"/>
              <a:buChar char="•"/>
            </a:pPr>
            <a:r>
              <a:rPr lang="en-US" dirty="0"/>
              <a:t>Linker finds implementation of </a:t>
            </a:r>
            <a:r>
              <a:rPr lang="en-US" dirty="0" err="1"/>
              <a:t>printf</a:t>
            </a:r>
            <a:r>
              <a:rPr lang="en-US" dirty="0"/>
              <a:t>() for shared libraries</a:t>
            </a:r>
          </a:p>
          <a:p>
            <a:pPr marL="171450" indent="-171450">
              <a:buFont typeface="Arial" panose="020B0604020202020204" pitchFamily="34" charset="0"/>
              <a:buChar char="•"/>
            </a:pPr>
            <a:r>
              <a:rPr lang="en-US" dirty="0"/>
              <a:t>Once linking is complete the control is given to main(0</a:t>
            </a:r>
          </a:p>
        </p:txBody>
      </p:sp>
      <p:sp>
        <p:nvSpPr>
          <p:cNvPr id="4" name="Slide Number Placeholder 3"/>
          <p:cNvSpPr>
            <a:spLocks noGrp="1"/>
          </p:cNvSpPr>
          <p:nvPr>
            <p:ph type="sldNum" sz="quarter" idx="10"/>
          </p:nvPr>
        </p:nvSpPr>
        <p:spPr/>
        <p:txBody>
          <a:bodyPr/>
          <a:lstStyle/>
          <a:p>
            <a:fld id="{68F4F06F-1185-4038-BF21-B45636E4FE16}" type="slidenum">
              <a:rPr lang="en-US" smtClean="0"/>
              <a:t>31</a:t>
            </a:fld>
            <a:endParaRPr lang="en-US"/>
          </a:p>
        </p:txBody>
      </p:sp>
    </p:spTree>
    <p:extLst>
      <p:ext uri="{BB962C8B-B14F-4D97-AF65-F5344CB8AC3E}">
        <p14:creationId xmlns:p14="http://schemas.microsoft.com/office/powerpoint/2010/main" val="4161690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32</a:t>
            </a:fld>
            <a:endParaRPr lang="en-US"/>
          </a:p>
        </p:txBody>
      </p:sp>
    </p:spTree>
    <p:extLst>
      <p:ext uri="{BB962C8B-B14F-4D97-AF65-F5344CB8AC3E}">
        <p14:creationId xmlns:p14="http://schemas.microsoft.com/office/powerpoint/2010/main" val="1377951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33</a:t>
            </a:fld>
            <a:endParaRPr lang="en-US"/>
          </a:p>
        </p:txBody>
      </p:sp>
    </p:spTree>
    <p:extLst>
      <p:ext uri="{BB962C8B-B14F-4D97-AF65-F5344CB8AC3E}">
        <p14:creationId xmlns:p14="http://schemas.microsoft.com/office/powerpoint/2010/main" val="381100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LD_PRELOAD contains a list of shared libraries which will be searched first by the linker </a:t>
            </a:r>
          </a:p>
        </p:txBody>
      </p:sp>
      <p:sp>
        <p:nvSpPr>
          <p:cNvPr id="4" name="Slide Number Placeholder 3"/>
          <p:cNvSpPr>
            <a:spLocks noGrp="1"/>
          </p:cNvSpPr>
          <p:nvPr>
            <p:ph type="sldNum" sz="quarter" idx="10"/>
          </p:nvPr>
        </p:nvSpPr>
        <p:spPr/>
        <p:txBody>
          <a:bodyPr/>
          <a:lstStyle/>
          <a:p>
            <a:fld id="{68F4F06F-1185-4038-BF21-B45636E4FE16}" type="slidenum">
              <a:rPr lang="en-US" smtClean="0"/>
              <a:t>34</a:t>
            </a:fld>
            <a:endParaRPr lang="en-US"/>
          </a:p>
        </p:txBody>
      </p:sp>
    </p:spTree>
    <p:extLst>
      <p:ext uri="{BB962C8B-B14F-4D97-AF65-F5344CB8AC3E}">
        <p14:creationId xmlns:p14="http://schemas.microsoft.com/office/powerpoint/2010/main" val="2956603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35</a:t>
            </a:fld>
            <a:endParaRPr lang="en-US"/>
          </a:p>
        </p:txBody>
      </p:sp>
    </p:spTree>
    <p:extLst>
      <p:ext uri="{BB962C8B-B14F-4D97-AF65-F5344CB8AC3E}">
        <p14:creationId xmlns:p14="http://schemas.microsoft.com/office/powerpoint/2010/main" val="251852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Suit</a:t>
            </a:r>
          </a:p>
          <a:p>
            <a:pPr lvl="1"/>
            <a:r>
              <a:rPr lang="en-US" dirty="0" err="1"/>
              <a:t>Superpeople</a:t>
            </a:r>
            <a:r>
              <a:rPr lang="en-US" dirty="0"/>
              <a:t>: Directly give them the power</a:t>
            </a:r>
          </a:p>
          <a:p>
            <a:pPr lvl="1"/>
            <a:r>
              <a:rPr lang="en-US" dirty="0"/>
              <a:t>Issues: bad </a:t>
            </a:r>
            <a:r>
              <a:rPr lang="en-US" dirty="0" err="1"/>
              <a:t>superpeople</a:t>
            </a:r>
            <a:endParaRPr lang="en-US" dirty="0"/>
          </a:p>
          <a:p>
            <a:endParaRPr lang="en-US" dirty="0"/>
          </a:p>
          <a:p>
            <a:r>
              <a:rPr lang="en-US" dirty="0"/>
              <a:t>Power Suit 2.0</a:t>
            </a:r>
          </a:p>
          <a:p>
            <a:pPr lvl="1"/>
            <a:r>
              <a:rPr lang="en-US" dirty="0"/>
              <a:t>Computer chip</a:t>
            </a:r>
          </a:p>
          <a:p>
            <a:pPr lvl="1"/>
            <a:r>
              <a:rPr lang="en-US" dirty="0"/>
              <a:t>Specific task</a:t>
            </a:r>
          </a:p>
          <a:p>
            <a:pPr lvl="1"/>
            <a:r>
              <a:rPr lang="en-US" dirty="0"/>
              <a:t>No way to deviate from pre-programmed task</a:t>
            </a:r>
          </a:p>
          <a:p>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5</a:t>
            </a:fld>
            <a:endParaRPr lang="en-US"/>
          </a:p>
        </p:txBody>
      </p:sp>
    </p:spTree>
    <p:extLst>
      <p:ext uri="{BB962C8B-B14F-4D97-AF65-F5344CB8AC3E}">
        <p14:creationId xmlns:p14="http://schemas.microsoft.com/office/powerpoint/2010/main" val="826395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LD_PRELOAD specifies a list of additional, user-specified, shared libraries to be loaded before all others</a:t>
            </a:r>
          </a:p>
          <a:p>
            <a:r>
              <a:rPr lang="en-US" dirty="0"/>
              <a:t>Compile </a:t>
            </a:r>
            <a:r>
              <a:rPr lang="en-US" dirty="0" err="1"/>
              <a:t>mylib.c</a:t>
            </a:r>
            <a:r>
              <a:rPr lang="en-US" dirty="0"/>
              <a:t> into a DLL named libmylib.so.1.0.1:</a:t>
            </a:r>
          </a:p>
          <a:p>
            <a:pPr lvl="1"/>
            <a:r>
              <a:rPr lang="en-US" dirty="0"/>
              <a:t>#include void sleep (int s) {</a:t>
            </a:r>
          </a:p>
          <a:p>
            <a:pPr lvl="2"/>
            <a:r>
              <a:rPr lang="en-US" dirty="0"/>
              <a:t>/* If this is invoked by a privileged program, you can do damages here! */ </a:t>
            </a:r>
          </a:p>
          <a:p>
            <a:pPr lvl="2"/>
            <a:r>
              <a:rPr lang="en-US" dirty="0" err="1"/>
              <a:t>printf</a:t>
            </a:r>
            <a:r>
              <a:rPr lang="en-US" dirty="0"/>
              <a:t>("I am not sleeping!\n"); } </a:t>
            </a:r>
          </a:p>
          <a:p>
            <a:r>
              <a:rPr lang="en-US" dirty="0"/>
              <a:t>Compile and run </a:t>
            </a:r>
            <a:r>
              <a:rPr lang="en-US" dirty="0" err="1"/>
              <a:t>myprog</a:t>
            </a:r>
            <a:endParaRPr lang="en-US" dirty="0"/>
          </a:p>
          <a:p>
            <a:pPr lvl="1"/>
            <a:r>
              <a:rPr lang="en-US" dirty="0"/>
              <a:t>unset LD_PRELOAD: it executes the standard sleep() function</a:t>
            </a:r>
          </a:p>
          <a:p>
            <a:pPr lvl="1"/>
            <a:r>
              <a:rPr lang="en-US" dirty="0"/>
              <a:t>Set LD_PRELOAD with “export LD_PRELOAD=./libmylib.so.1.0.1”: it executes sleep() function defined in libmylib.so.1.0.1</a:t>
            </a:r>
            <a:endParaRPr lang="en-SE"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36</a:t>
            </a:fld>
            <a:endParaRPr lang="en-US"/>
          </a:p>
        </p:txBody>
      </p:sp>
    </p:spTree>
    <p:extLst>
      <p:ext uri="{BB962C8B-B14F-4D97-AF65-F5344CB8AC3E}">
        <p14:creationId xmlns:p14="http://schemas.microsoft.com/office/powerpoint/2010/main" val="56559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37</a:t>
            </a:fld>
            <a:endParaRPr lang="en-US"/>
          </a:p>
        </p:txBody>
      </p:sp>
    </p:spTree>
    <p:extLst>
      <p:ext uri="{BB962C8B-B14F-4D97-AF65-F5344CB8AC3E}">
        <p14:creationId xmlns:p14="http://schemas.microsoft.com/office/powerpoint/2010/main" val="2491127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though both the programs are identical, we see a difference.</a:t>
            </a:r>
          </a:p>
          <a:p>
            <a:pPr marL="171450" indent="-171450">
              <a:buFont typeface="Arial" panose="020B0604020202020204" pitchFamily="34" charset="0"/>
              <a:buChar char="•"/>
            </a:pPr>
            <a:r>
              <a:rPr lang="en-US" dirty="0" err="1"/>
              <a:t>myenv</a:t>
            </a:r>
            <a:r>
              <a:rPr lang="en-US" dirty="0"/>
              <a:t> does not even display those two environment variables .</a:t>
            </a:r>
          </a:p>
          <a:p>
            <a:pPr marL="171450" indent="-171450">
              <a:buFont typeface="Arial" panose="020B0604020202020204" pitchFamily="34" charset="0"/>
              <a:buChar char="•"/>
            </a:pPr>
            <a:r>
              <a:rPr lang="en-US" dirty="0"/>
              <a:t>The LD_PRELOAD defined by us poses no threat. Task 7: The LD PRELOAD Environment Variable and Set-UID Programs</a:t>
            </a:r>
          </a:p>
        </p:txBody>
      </p:sp>
      <p:sp>
        <p:nvSpPr>
          <p:cNvPr id="4" name="Slide Number Placeholder 3"/>
          <p:cNvSpPr>
            <a:spLocks noGrp="1"/>
          </p:cNvSpPr>
          <p:nvPr>
            <p:ph type="sldNum" sz="quarter" idx="10"/>
          </p:nvPr>
        </p:nvSpPr>
        <p:spPr/>
        <p:txBody>
          <a:bodyPr/>
          <a:lstStyle/>
          <a:p>
            <a:fld id="{68F4F06F-1185-4038-BF21-B45636E4FE16}" type="slidenum">
              <a:rPr lang="en-US" smtClean="0"/>
              <a:t>38</a:t>
            </a:fld>
            <a:endParaRPr lang="en-US"/>
          </a:p>
        </p:txBody>
      </p:sp>
    </p:spTree>
    <p:extLst>
      <p:ext uri="{BB962C8B-B14F-4D97-AF65-F5344CB8AC3E}">
        <p14:creationId xmlns:p14="http://schemas.microsoft.com/office/powerpoint/2010/main" val="271188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Influence programs</a:t>
            </a:r>
          </a:p>
          <a:p>
            <a:r>
              <a:rPr lang="en-US" dirty="0"/>
              <a:t>Writing inside world writable folder</a:t>
            </a:r>
          </a:p>
          <a:p>
            <a:pPr marL="0" indent="0">
              <a:buNone/>
            </a:pPr>
            <a:r>
              <a:rPr lang="en-US" dirty="0"/>
              <a:t>System Inputs</a:t>
            </a:r>
          </a:p>
          <a:p>
            <a:pPr marL="457200" lvl="1" indent="0">
              <a:buNone/>
            </a:pPr>
            <a:endParaRPr lang="en-US" dirty="0"/>
          </a:p>
          <a:p>
            <a:pPr lvl="1"/>
            <a:r>
              <a:rPr lang="en-US" dirty="0"/>
              <a:t>Race Condition – More information in Chapter 7</a:t>
            </a:r>
          </a:p>
          <a:p>
            <a:pPr lvl="2"/>
            <a:r>
              <a:rPr lang="en-US" dirty="0"/>
              <a:t>Symbolic link to privileged file from a unprivileged file</a:t>
            </a:r>
          </a:p>
          <a:p>
            <a:pPr lvl="2"/>
            <a:r>
              <a:rPr lang="en-US" dirty="0"/>
              <a:t>Influence programs</a:t>
            </a:r>
          </a:p>
          <a:p>
            <a:pPr lvl="2"/>
            <a:r>
              <a:rPr lang="en-US" dirty="0"/>
              <a:t>Writing inside world writable folder</a:t>
            </a:r>
          </a:p>
          <a:p>
            <a:pPr marL="914400" lvl="2" indent="0">
              <a:buNone/>
            </a:pPr>
            <a:endParaRPr lang="en-US" dirty="0"/>
          </a:p>
          <a:p>
            <a:pPr lvl="2"/>
            <a:endParaRPr lang="en-US" dirty="0"/>
          </a:p>
          <a:p>
            <a:endParaRPr lang="en-US" dirty="0"/>
          </a:p>
          <a:p>
            <a:endParaRPr lang="en-US" dirty="0"/>
          </a:p>
          <a:p>
            <a:pPr marL="0" indent="0">
              <a:buNone/>
            </a:pPr>
            <a:endParaRPr lang="en-US" dirty="0"/>
          </a:p>
          <a:p>
            <a:pPr marL="0" indent="0">
              <a:buNone/>
            </a:pPr>
            <a:r>
              <a:rPr lang="en-US" dirty="0"/>
              <a:t>Carrying on from superman story, relate User inputs/External Programs: Explicit Inputs</a:t>
            </a:r>
          </a:p>
          <a:p>
            <a:pPr marL="0" indent="0">
              <a:buNone/>
            </a:pPr>
            <a:endParaRPr lang="en-US" dirty="0"/>
          </a:p>
          <a:p>
            <a:pPr lvl="1"/>
            <a:r>
              <a:rPr lang="en-US" dirty="0"/>
              <a:t>Buffer Overflow – More information in Chapter 4</a:t>
            </a:r>
          </a:p>
          <a:p>
            <a:pPr lvl="2"/>
            <a:r>
              <a:rPr lang="en-US" dirty="0"/>
              <a:t>Overflowing a buffer to run malicious code</a:t>
            </a:r>
          </a:p>
          <a:p>
            <a:pPr lvl="1"/>
            <a:endParaRPr lang="en-US" dirty="0"/>
          </a:p>
          <a:p>
            <a:pPr lvl="1"/>
            <a:r>
              <a:rPr lang="en-US" dirty="0"/>
              <a:t>Format String Vulnerability – More information in Chapter 6</a:t>
            </a:r>
          </a:p>
          <a:p>
            <a:pPr lvl="2"/>
            <a:r>
              <a:rPr lang="en-US" dirty="0"/>
              <a:t>Changing program behavior using User inputs/External Programs as format strings</a:t>
            </a:r>
          </a:p>
          <a:p>
            <a:pPr lvl="1"/>
            <a:endParaRPr lang="en-US" dirty="0"/>
          </a:p>
          <a:p>
            <a:endParaRPr lang="en-US" dirty="0"/>
          </a:p>
          <a:p>
            <a:pPr marL="0" indent="0">
              <a:buNone/>
            </a:pPr>
            <a:endParaRPr lang="en-US" dirty="0"/>
          </a:p>
          <a:p>
            <a:pPr marL="171450" indent="-171450">
              <a:buFont typeface="Arial" panose="020B0604020202020204" pitchFamily="34" charset="0"/>
              <a:buChar char="•"/>
            </a:pPr>
            <a:r>
              <a:rPr lang="en-US" dirty="0"/>
              <a:t>it to the attack surface on set-</a:t>
            </a:r>
            <a:r>
              <a:rPr lang="en-US" dirty="0" err="1"/>
              <a:t>uid</a:t>
            </a:r>
            <a:r>
              <a:rPr lang="en-US" dirty="0"/>
              <a:t> programs</a:t>
            </a:r>
          </a:p>
        </p:txBody>
      </p:sp>
      <p:sp>
        <p:nvSpPr>
          <p:cNvPr id="4" name="Slide Number Placeholder 3"/>
          <p:cNvSpPr>
            <a:spLocks noGrp="1"/>
          </p:cNvSpPr>
          <p:nvPr>
            <p:ph type="sldNum" sz="quarter" idx="10"/>
          </p:nvPr>
        </p:nvSpPr>
        <p:spPr/>
        <p:txBody>
          <a:bodyPr/>
          <a:lstStyle/>
          <a:p>
            <a:fld id="{68F4F06F-1185-4038-BF21-B45636E4FE16}" type="slidenum">
              <a:rPr lang="en-US" smtClean="0"/>
              <a:t>39</a:t>
            </a:fld>
            <a:endParaRPr lang="en-US"/>
          </a:p>
        </p:txBody>
      </p:sp>
    </p:spTree>
    <p:extLst>
      <p:ext uri="{BB962C8B-B14F-4D97-AF65-F5344CB8AC3E}">
        <p14:creationId xmlns:p14="http://schemas.microsoft.com/office/powerpoint/2010/main" val="1360159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The attack surface expands for a privileged program when they invoke an external program </a:t>
            </a:r>
            <a:r>
              <a:rPr lang="en-US" sz="2400" dirty="0" err="1">
                <a:latin typeface="Courier New" panose="02070309020205020404" pitchFamily="49" charset="0"/>
                <a:cs typeface="Courier New" panose="02070309020205020404" pitchFamily="49" charset="0"/>
              </a:rPr>
              <a:t>execl</a:t>
            </a:r>
            <a:r>
              <a:rPr lang="en-US" sz="2400" dirty="0">
                <a:latin typeface="Courier New" panose="02070309020205020404" pitchFamily="49" charset="0"/>
                <a:cs typeface="Courier New" panose="02070309020205020404" pitchFamily="49" charset="0"/>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Courier New" panose="02070309020205020404" pitchFamily="49" charset="0"/>
                <a:cs typeface="Courier New" panose="02070309020205020404" pitchFamily="49" charset="0"/>
              </a:rPr>
              <a:t>execl</a:t>
            </a:r>
            <a:r>
              <a:rPr lang="en-US" sz="2400" dirty="0">
                <a:latin typeface="Courier New" panose="02070309020205020404" pitchFamily="49" charset="0"/>
                <a:cs typeface="Courier New" panose="02070309020205020404" pitchFamily="49" charset="0"/>
              </a:rPr>
              <a:t>()</a:t>
            </a:r>
            <a:r>
              <a:rPr lang="en-US" sz="2400" dirty="0"/>
              <a:t>eventually calls </a:t>
            </a:r>
            <a:r>
              <a:rPr lang="en-US" sz="2400" dirty="0" err="1">
                <a:latin typeface="Courier New" panose="02070309020205020404" pitchFamily="49" charset="0"/>
                <a:cs typeface="Courier New" panose="02070309020205020404" pitchFamily="49" charset="0"/>
              </a:rPr>
              <a:t>execve</a:t>
            </a:r>
            <a:r>
              <a:rPr lang="en-US" sz="2400" dirty="0">
                <a:latin typeface="Courier New" panose="02070309020205020404" pitchFamily="49" charset="0"/>
                <a:cs typeface="Courier New" panose="02070309020205020404" pitchFamily="49" charset="0"/>
              </a:rPr>
              <a:t>()</a:t>
            </a:r>
            <a:r>
              <a:rPr lang="en-US" sz="2400" dirty="0">
                <a:cs typeface="Courier New" panose="02070309020205020404" pitchFamily="49" charset="0"/>
              </a:rPr>
              <a:t>to run  </a:t>
            </a:r>
            <a:r>
              <a:rPr lang="en-US" sz="1200" dirty="0"/>
              <a:t>We have discussed attack surfaces for such shell programs in Chapter 1. Here we will focus on the Environment variables aspect.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Invoking external commands from inside a program</a:t>
            </a:r>
          </a:p>
          <a:p>
            <a:r>
              <a:rPr lang="en-US" dirty="0"/>
              <a:t>External command is chosen by the Set-UID program</a:t>
            </a:r>
          </a:p>
          <a:p>
            <a:pPr lvl="1"/>
            <a:r>
              <a:rPr lang="en-US" dirty="0"/>
              <a:t>Users are not supposed to provide the command (or it is not secure)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dirty="0"/>
          </a:p>
          <a:p>
            <a:pPr lvl="2"/>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40</a:t>
            </a:fld>
            <a:endParaRPr lang="en-US"/>
          </a:p>
        </p:txBody>
      </p:sp>
    </p:spTree>
    <p:extLst>
      <p:ext uri="{BB962C8B-B14F-4D97-AF65-F5344CB8AC3E}">
        <p14:creationId xmlns:p14="http://schemas.microsoft.com/office/powerpoint/2010/main" val="2310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from normal user shell </a:t>
            </a:r>
            <a:r>
              <a:rPr lang="en-US" dirty="0" err="1"/>
              <a:t>catall</a:t>
            </a:r>
            <a:r>
              <a:rPr lang="en-US" dirty="0"/>
              <a:t> “aa; /bin/</a:t>
            </a:r>
            <a:r>
              <a:rPr lang="en-US" dirty="0" err="1"/>
              <a:t>sh</a:t>
            </a:r>
            <a:r>
              <a:rPr lang="en-US" dirty="0"/>
              <a:t>”</a:t>
            </a:r>
          </a:p>
          <a:p>
            <a:r>
              <a:rPr lang="en-US" dirty="0"/>
              <a:t>Both commands are run with root </a:t>
            </a:r>
            <a:r>
              <a:rPr lang="en-US" dirty="0" err="1"/>
              <a:t>previliges</a:t>
            </a:r>
            <a:r>
              <a:rPr lang="en-US" dirty="0"/>
              <a:t> due to Set-UID of </a:t>
            </a:r>
            <a:r>
              <a:rPr lang="en-US" dirty="0" err="1"/>
              <a:t>catall</a:t>
            </a:r>
            <a:r>
              <a:rPr lang="en-US" dirty="0"/>
              <a:t>_</a:t>
            </a:r>
          </a:p>
          <a:p>
            <a:r>
              <a:rPr lang="en-US" dirty="0"/>
              <a:t>/bin/cat aa</a:t>
            </a:r>
          </a:p>
          <a:p>
            <a:r>
              <a:rPr lang="en-US" dirty="0"/>
              <a:t>/bin/</a:t>
            </a:r>
            <a:r>
              <a:rPr lang="en-US" dirty="0" err="1"/>
              <a:t>sh</a:t>
            </a:r>
            <a:endParaRPr lang="en-US" dirty="0"/>
          </a:p>
          <a:p>
            <a:r>
              <a:rPr lang="en-US" dirty="0"/>
              <a:t>Shell prompt # sign denotes root user by default</a:t>
            </a:r>
            <a:endParaRPr lang="en-SE" dirty="0"/>
          </a:p>
          <a:p>
            <a:r>
              <a:rPr lang="en-US" dirty="0"/>
              <a:t>Run from normal user shell </a:t>
            </a:r>
            <a:r>
              <a:rPr lang="en-US" dirty="0" err="1"/>
              <a:t>catall</a:t>
            </a:r>
            <a:r>
              <a:rPr lang="en-US" dirty="0"/>
              <a:t> aa; /bin/</a:t>
            </a:r>
            <a:r>
              <a:rPr lang="en-US" dirty="0" err="1"/>
              <a:t>sh</a:t>
            </a:r>
            <a:endParaRPr lang="en-US" dirty="0"/>
          </a:p>
          <a:p>
            <a:r>
              <a:rPr lang="en-US" dirty="0"/>
              <a:t>Both commands. First one runs with root due to Set-UID</a:t>
            </a:r>
          </a:p>
          <a:p>
            <a:r>
              <a:rPr lang="en-US" dirty="0"/>
              <a:t>Second one runs with normal user </a:t>
            </a:r>
            <a:r>
              <a:rPr lang="en-US" dirty="0" err="1"/>
              <a:t>prevlisges</a:t>
            </a:r>
            <a:r>
              <a:rPr lang="en-US" dirty="0"/>
              <a:t>.  </a:t>
            </a:r>
          </a:p>
          <a:p>
            <a:r>
              <a:rPr lang="en-US" dirty="0"/>
              <a:t>/bin/cat aa</a:t>
            </a:r>
          </a:p>
          <a:p>
            <a:r>
              <a:rPr lang="en-US" dirty="0"/>
              <a:t>/bin/</a:t>
            </a:r>
            <a:r>
              <a:rPr lang="en-US" dirty="0" err="1"/>
              <a:t>sh</a:t>
            </a:r>
            <a:endParaRPr lang="en-US" dirty="0"/>
          </a:p>
          <a:p>
            <a:endParaRPr lang="en-US" dirty="0"/>
          </a:p>
          <a:p>
            <a:endParaRPr lang="en-US" dirty="0"/>
          </a:p>
          <a:p>
            <a:endParaRPr lang="en-SE" dirty="0"/>
          </a:p>
        </p:txBody>
      </p:sp>
      <p:sp>
        <p:nvSpPr>
          <p:cNvPr id="4" name="Slide Number Placeholder 3"/>
          <p:cNvSpPr>
            <a:spLocks noGrp="1"/>
          </p:cNvSpPr>
          <p:nvPr>
            <p:ph type="sldNum" sz="quarter" idx="5"/>
          </p:nvPr>
        </p:nvSpPr>
        <p:spPr/>
        <p:txBody>
          <a:bodyPr/>
          <a:lstStyle/>
          <a:p>
            <a:fld id="{68F4F06F-1185-4038-BF21-B45636E4FE16}" type="slidenum">
              <a:rPr lang="en-US" smtClean="0"/>
              <a:t>42</a:t>
            </a:fld>
            <a:endParaRPr lang="en-US"/>
          </a:p>
        </p:txBody>
      </p:sp>
    </p:spTree>
    <p:extLst>
      <p:ext uri="{BB962C8B-B14F-4D97-AF65-F5344CB8AC3E}">
        <p14:creationId xmlns:p14="http://schemas.microsoft.com/office/powerpoint/2010/main" val="3953063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how our attack works without such a countermeasure, we will link /bin/</a:t>
            </a:r>
            <a:r>
              <a:rPr lang="en-US" dirty="0" err="1"/>
              <a:t>sh</a:t>
            </a:r>
            <a:r>
              <a:rPr lang="en-US" dirty="0"/>
              <a:t> to another shell:</a:t>
            </a:r>
          </a:p>
          <a:p>
            <a:pPr marL="457200" lvl="1" indent="0">
              <a:buNone/>
            </a:pPr>
            <a:r>
              <a:rPr lang="de-DE" dirty="0"/>
              <a:t>$ sudo rm /bin/sh $ sudo </a:t>
            </a:r>
          </a:p>
          <a:p>
            <a:pPr marL="457200" lvl="1" indent="0">
              <a:buNone/>
            </a:pPr>
            <a:r>
              <a:rPr lang="de-DE" dirty="0"/>
              <a:t>ln -s /bin/zsh /bin/sh</a:t>
            </a:r>
          </a:p>
          <a:p>
            <a:pPr marL="457200" lvl="1" indent="0">
              <a:buNone/>
            </a:pPr>
            <a:endParaRPr lang="de-DE" dirty="0"/>
          </a:p>
          <a:p>
            <a:r>
              <a:rPr lang="en-US" dirty="0"/>
              <a:t>In Ubuntu 16.04, /bin/</a:t>
            </a:r>
            <a:r>
              <a:rPr lang="en-US" dirty="0" err="1"/>
              <a:t>sh</a:t>
            </a:r>
            <a:r>
              <a:rPr lang="en-US" dirty="0"/>
              <a:t> points to /bin/dash, which has a countermeasure</a:t>
            </a:r>
          </a:p>
          <a:p>
            <a:pPr lvl="1"/>
            <a:r>
              <a:rPr lang="en-US" dirty="0"/>
              <a:t>It drops privilege when it is executed inside a set-</a:t>
            </a:r>
            <a:r>
              <a:rPr lang="en-US" dirty="0" err="1"/>
              <a:t>uid</a:t>
            </a:r>
            <a:r>
              <a:rPr lang="en-US" dirty="0"/>
              <a:t> process</a:t>
            </a:r>
          </a:p>
          <a:p>
            <a:r>
              <a:rPr lang="en-US" dirty="0"/>
              <a:t>Therefore, we will only get a normal shell in the attack on the previous slide</a:t>
            </a:r>
          </a:p>
          <a:p>
            <a:pPr marL="457200" lvl="1" indent="0">
              <a:buNone/>
            </a:pPr>
            <a:endParaRPr lang="en-SE" dirty="0"/>
          </a:p>
          <a:p>
            <a:endParaRPr lang="en-SE" dirty="0"/>
          </a:p>
        </p:txBody>
      </p:sp>
      <p:sp>
        <p:nvSpPr>
          <p:cNvPr id="4" name="Slide Number Placeholder 3"/>
          <p:cNvSpPr>
            <a:spLocks noGrp="1"/>
          </p:cNvSpPr>
          <p:nvPr>
            <p:ph type="sldNum" sz="quarter" idx="5"/>
          </p:nvPr>
        </p:nvSpPr>
        <p:spPr/>
        <p:txBody>
          <a:bodyPr/>
          <a:lstStyle/>
          <a:p>
            <a:fld id="{68F4F06F-1185-4038-BF21-B45636E4FE16}" type="slidenum">
              <a:rPr lang="en-US" smtClean="0"/>
              <a:t>44</a:t>
            </a:fld>
            <a:endParaRPr lang="en-US"/>
          </a:p>
        </p:txBody>
      </p:sp>
    </p:spTree>
    <p:extLst>
      <p:ext uri="{BB962C8B-B14F-4D97-AF65-F5344CB8AC3E}">
        <p14:creationId xmlns:p14="http://schemas.microsoft.com/office/powerpoint/2010/main" val="2714410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 </a:t>
            </a:r>
            <a:r>
              <a:rPr lang="en-US" dirty="0" err="1"/>
              <a:t>execve</a:t>
            </a:r>
            <a:r>
              <a:rPr lang="en-US" dirty="0"/>
              <a:t>(const char *pathname, char *const </a:t>
            </a:r>
            <a:r>
              <a:rPr lang="en-US" dirty="0" err="1"/>
              <a:t>argv</a:t>
            </a:r>
            <a:r>
              <a:rPr lang="en-US" dirty="0"/>
              <a:t>[], char *const </a:t>
            </a:r>
            <a:r>
              <a:rPr lang="en-US" dirty="0" err="1"/>
              <a:t>envp</a:t>
            </a:r>
            <a:r>
              <a:rPr lang="en-US" dirty="0"/>
              <a:t>[])</a:t>
            </a:r>
          </a:p>
          <a:p>
            <a:pPr lvl="1"/>
            <a:r>
              <a:rPr lang="en-US" dirty="0"/>
              <a:t>Does not use /bin/</a:t>
            </a:r>
            <a:r>
              <a:rPr lang="en-US" dirty="0" err="1"/>
              <a:t>sh</a:t>
            </a:r>
            <a:r>
              <a:rPr lang="en-US" dirty="0"/>
              <a:t>, and run external programs directly.</a:t>
            </a:r>
          </a:p>
          <a:p>
            <a:pPr lvl="1"/>
            <a:r>
              <a:rPr lang="en-US" dirty="0"/>
              <a:t>1</a:t>
            </a:r>
            <a:r>
              <a:rPr lang="en-US" baseline="30000" dirty="0"/>
              <a:t>st</a:t>
            </a:r>
            <a:r>
              <a:rPr lang="en-US" dirty="0"/>
              <a:t> argument is command; 2</a:t>
            </a:r>
            <a:r>
              <a:rPr lang="en-US" baseline="30000" dirty="0"/>
              <a:t>nd</a:t>
            </a:r>
            <a:r>
              <a:rPr lang="en-US" dirty="0"/>
              <a:t> argument is input arguments; 3</a:t>
            </a:r>
            <a:r>
              <a:rPr lang="en-US" baseline="30000" dirty="0"/>
              <a:t>rd</a:t>
            </a:r>
            <a:r>
              <a:rPr lang="en-US" dirty="0"/>
              <a:t> argument is env variables</a:t>
            </a:r>
          </a:p>
          <a:p>
            <a:pPr lvl="1"/>
            <a:r>
              <a:rPr lang="en-US" dirty="0"/>
              <a:t>Code (external program) and data are cleanly separated, hence running </a:t>
            </a:r>
            <a:r>
              <a:rPr lang="en-US" dirty="0" err="1"/>
              <a:t>execve</a:t>
            </a:r>
            <a:r>
              <a:rPr lang="en-US" dirty="0"/>
              <a:t>() is a secure method to invoke external programs.</a:t>
            </a:r>
          </a:p>
          <a:p>
            <a:r>
              <a:rPr lang="en-US" dirty="0"/>
              <a:t>Compared to system(), </a:t>
            </a:r>
            <a:r>
              <a:rPr lang="en-US" dirty="0" err="1"/>
              <a:t>execve</a:t>
            </a:r>
            <a:r>
              <a:rPr lang="en-US" dirty="0"/>
              <a:t>()’s attack surface is smaller</a:t>
            </a:r>
          </a:p>
          <a:p>
            <a:r>
              <a:rPr lang="en-US" dirty="0" err="1"/>
              <a:t>execve</a:t>
            </a:r>
            <a:r>
              <a:rPr lang="en-US" dirty="0"/>
              <a:t>() does not invoke shell, and thus is not affected by environment variables</a:t>
            </a:r>
          </a:p>
          <a:p>
            <a:endParaRPr lang="en-SE" dirty="0"/>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t>Why is it safe?</a:t>
            </a:r>
          </a:p>
          <a:p>
            <a:pPr lvl="1"/>
            <a:endParaRPr lang="en-US" dirty="0"/>
          </a:p>
          <a:p>
            <a:endParaRPr lang="en-SE" dirty="0"/>
          </a:p>
        </p:txBody>
      </p:sp>
      <p:sp>
        <p:nvSpPr>
          <p:cNvPr id="4" name="Slide Number Placeholder 3"/>
          <p:cNvSpPr>
            <a:spLocks noGrp="1"/>
          </p:cNvSpPr>
          <p:nvPr>
            <p:ph type="sldNum" sz="quarter" idx="5"/>
          </p:nvPr>
        </p:nvSpPr>
        <p:spPr/>
        <p:txBody>
          <a:bodyPr/>
          <a:lstStyle/>
          <a:p>
            <a:fld id="{68F4F06F-1185-4038-BF21-B45636E4FE16}" type="slidenum">
              <a:rPr lang="en-US" smtClean="0"/>
              <a:t>45</a:t>
            </a:fld>
            <a:endParaRPr lang="en-US"/>
          </a:p>
        </p:txBody>
      </p:sp>
    </p:spTree>
    <p:extLst>
      <p:ext uri="{BB962C8B-B14F-4D97-AF65-F5344CB8AC3E}">
        <p14:creationId xmlns:p14="http://schemas.microsoft.com/office/powerpoint/2010/main" val="4127437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The data are still treated as data, not code</a:t>
            </a:r>
          </a:p>
          <a:p>
            <a:r>
              <a:rPr lang="en-US" dirty="0"/>
              <a:t>Some functions in the exec() family behave similarly to </a:t>
            </a:r>
            <a:r>
              <a:rPr lang="en-US" dirty="0" err="1"/>
              <a:t>execve</a:t>
            </a:r>
            <a:r>
              <a:rPr lang="en-US" dirty="0"/>
              <a:t>(), but may not be safe</a:t>
            </a:r>
          </a:p>
          <a:p>
            <a:pPr lvl="1"/>
            <a:r>
              <a:rPr lang="en-US" dirty="0" err="1"/>
              <a:t>execlp</a:t>
            </a:r>
            <a:r>
              <a:rPr lang="en-US" dirty="0"/>
              <a:t>(), </a:t>
            </a:r>
            <a:r>
              <a:rPr lang="en-US" dirty="0" err="1"/>
              <a:t>execvp</a:t>
            </a:r>
            <a:r>
              <a:rPr lang="en-US" dirty="0"/>
              <a:t>() and </a:t>
            </a:r>
            <a:r>
              <a:rPr lang="en-US" dirty="0" err="1"/>
              <a:t>execvpe</a:t>
            </a:r>
            <a:r>
              <a:rPr lang="en-US" dirty="0"/>
              <a:t>() duplicate the actions of the shell. These functions can be attacked using the PATH Environment Variable</a:t>
            </a:r>
          </a:p>
          <a:p>
            <a:endParaRPr lang="en-SE" dirty="0"/>
          </a:p>
        </p:txBody>
      </p:sp>
      <p:sp>
        <p:nvSpPr>
          <p:cNvPr id="4" name="Slide Number Placeholder 3"/>
          <p:cNvSpPr>
            <a:spLocks noGrp="1"/>
          </p:cNvSpPr>
          <p:nvPr>
            <p:ph type="sldNum" sz="quarter" idx="5"/>
          </p:nvPr>
        </p:nvSpPr>
        <p:spPr/>
        <p:txBody>
          <a:bodyPr/>
          <a:lstStyle/>
          <a:p>
            <a:fld id="{68F4F06F-1185-4038-BF21-B45636E4FE16}" type="slidenum">
              <a:rPr lang="en-US" smtClean="0"/>
              <a:t>46</a:t>
            </a:fld>
            <a:endParaRPr lang="en-US"/>
          </a:p>
        </p:txBody>
      </p:sp>
    </p:spTree>
    <p:extLst>
      <p:ext uri="{BB962C8B-B14F-4D97-AF65-F5344CB8AC3E}">
        <p14:creationId xmlns:p14="http://schemas.microsoft.com/office/powerpoint/2010/main" val="3438280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Influence programs</a:t>
            </a:r>
          </a:p>
          <a:p>
            <a:r>
              <a:rPr lang="en-US" dirty="0"/>
              <a:t>Writing inside world writable folder</a:t>
            </a:r>
          </a:p>
          <a:p>
            <a:pPr marL="0" indent="0">
              <a:buNone/>
            </a:pPr>
            <a:r>
              <a:rPr lang="en-US" dirty="0"/>
              <a:t>System Inputs</a:t>
            </a:r>
          </a:p>
          <a:p>
            <a:pPr marL="457200" lvl="1" indent="0">
              <a:buNone/>
            </a:pPr>
            <a:endParaRPr lang="en-US" dirty="0"/>
          </a:p>
          <a:p>
            <a:pPr lvl="1"/>
            <a:r>
              <a:rPr lang="en-US" dirty="0"/>
              <a:t>Race Condition – More information in Chapter 7</a:t>
            </a:r>
          </a:p>
          <a:p>
            <a:pPr lvl="2"/>
            <a:r>
              <a:rPr lang="en-US" dirty="0"/>
              <a:t>Symbolic link to privileged file from a unprivileged file</a:t>
            </a:r>
          </a:p>
          <a:p>
            <a:pPr lvl="2"/>
            <a:r>
              <a:rPr lang="en-US" dirty="0"/>
              <a:t>Influence programs</a:t>
            </a:r>
          </a:p>
          <a:p>
            <a:pPr lvl="2"/>
            <a:r>
              <a:rPr lang="en-US" dirty="0"/>
              <a:t>Writing inside world writable folder</a:t>
            </a:r>
          </a:p>
          <a:p>
            <a:pPr marL="914400" lvl="2" indent="0">
              <a:buNone/>
            </a:pPr>
            <a:endParaRPr lang="en-US" dirty="0"/>
          </a:p>
          <a:p>
            <a:pPr lvl="2"/>
            <a:endParaRPr lang="en-US" dirty="0"/>
          </a:p>
          <a:p>
            <a:endParaRPr lang="en-US" dirty="0"/>
          </a:p>
          <a:p>
            <a:endParaRPr lang="en-US" dirty="0"/>
          </a:p>
          <a:p>
            <a:pPr marL="0" indent="0">
              <a:buNone/>
            </a:pPr>
            <a:endParaRPr lang="en-US" dirty="0"/>
          </a:p>
          <a:p>
            <a:pPr marL="0" indent="0">
              <a:buNone/>
            </a:pPr>
            <a:r>
              <a:rPr lang="en-US" dirty="0"/>
              <a:t>Carrying on from superman story, relate User inputs/External Programs: Explicit Inputs</a:t>
            </a:r>
          </a:p>
          <a:p>
            <a:pPr marL="0" indent="0">
              <a:buNone/>
            </a:pPr>
            <a:endParaRPr lang="en-US" dirty="0"/>
          </a:p>
          <a:p>
            <a:pPr lvl="1"/>
            <a:r>
              <a:rPr lang="en-US" dirty="0"/>
              <a:t>Buffer Overflow – More information in Chapter 4</a:t>
            </a:r>
          </a:p>
          <a:p>
            <a:pPr lvl="2"/>
            <a:r>
              <a:rPr lang="en-US" dirty="0"/>
              <a:t>Overflowing a buffer to run malicious code</a:t>
            </a:r>
          </a:p>
          <a:p>
            <a:pPr lvl="1"/>
            <a:endParaRPr lang="en-US" dirty="0"/>
          </a:p>
          <a:p>
            <a:pPr lvl="1"/>
            <a:r>
              <a:rPr lang="en-US" dirty="0"/>
              <a:t>Format String Vulnerability – More information in Chapter 6</a:t>
            </a:r>
          </a:p>
          <a:p>
            <a:pPr lvl="2"/>
            <a:r>
              <a:rPr lang="en-US" dirty="0"/>
              <a:t>Changing program behavior using User inputs/External Programs as format strings</a:t>
            </a:r>
          </a:p>
          <a:p>
            <a:pPr lvl="1"/>
            <a:endParaRPr lang="en-US" dirty="0"/>
          </a:p>
          <a:p>
            <a:endParaRPr lang="en-US" dirty="0"/>
          </a:p>
          <a:p>
            <a:pPr marL="0" indent="0">
              <a:buNone/>
            </a:pPr>
            <a:endParaRPr lang="en-US" dirty="0"/>
          </a:p>
          <a:p>
            <a:pPr marL="171450" indent="-171450">
              <a:buFont typeface="Arial" panose="020B0604020202020204" pitchFamily="34" charset="0"/>
              <a:buChar char="•"/>
            </a:pPr>
            <a:r>
              <a:rPr lang="en-US" dirty="0"/>
              <a:t>it to the attack surface on set-</a:t>
            </a:r>
            <a:r>
              <a:rPr lang="en-US" dirty="0" err="1"/>
              <a:t>uid</a:t>
            </a:r>
            <a:r>
              <a:rPr lang="en-US" dirty="0"/>
              <a:t> programs</a:t>
            </a:r>
          </a:p>
        </p:txBody>
      </p:sp>
      <p:sp>
        <p:nvSpPr>
          <p:cNvPr id="4" name="Slide Number Placeholder 3"/>
          <p:cNvSpPr>
            <a:spLocks noGrp="1"/>
          </p:cNvSpPr>
          <p:nvPr>
            <p:ph type="sldNum" sz="quarter" idx="10"/>
          </p:nvPr>
        </p:nvSpPr>
        <p:spPr/>
        <p:txBody>
          <a:bodyPr/>
          <a:lstStyle/>
          <a:p>
            <a:fld id="{68F4F06F-1185-4038-BF21-B45636E4FE16}" type="slidenum">
              <a:rPr lang="en-US" smtClean="0"/>
              <a:t>48</a:t>
            </a:fld>
            <a:endParaRPr lang="en-US"/>
          </a:p>
        </p:txBody>
      </p:sp>
    </p:spTree>
    <p:extLst>
      <p:ext uri="{BB962C8B-B14F-4D97-AF65-F5344CB8AC3E}">
        <p14:creationId xmlns:p14="http://schemas.microsoft.com/office/powerpoint/2010/main" val="339136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Explanation of different types of user id</a:t>
            </a:r>
          </a:p>
          <a:p>
            <a:pPr marL="171450" indent="-171450">
              <a:buFont typeface="Arial" panose="020B0604020202020204" pitchFamily="34" charset="0"/>
              <a:buChar char="•"/>
            </a:pPr>
            <a:r>
              <a:rPr lang="en-US" dirty="0"/>
              <a:t>Relationship showing changes in RUID and EUID for user SEED when they run a program which is owned by themselves, by MARY and by ROOT.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Set-UID program is just like any other program, except that it has Set-UID=1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owner is root, then the program runs with the root privilege.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7</a:t>
            </a:fld>
            <a:endParaRPr lang="en-US"/>
          </a:p>
        </p:txBody>
      </p:sp>
    </p:spTree>
    <p:extLst>
      <p:ext uri="{BB962C8B-B14F-4D97-AF65-F5344CB8AC3E}">
        <p14:creationId xmlns:p14="http://schemas.microsoft.com/office/powerpoint/2010/main" val="3300609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so the behavior restriction on the program is lifted</a:t>
            </a:r>
          </a:p>
          <a:p>
            <a:endParaRPr lang="en-SE" dirty="0"/>
          </a:p>
        </p:txBody>
      </p:sp>
      <p:sp>
        <p:nvSpPr>
          <p:cNvPr id="4" name="Slide Number Placeholder 3"/>
          <p:cNvSpPr>
            <a:spLocks noGrp="1"/>
          </p:cNvSpPr>
          <p:nvPr>
            <p:ph type="sldNum" sz="quarter" idx="5"/>
          </p:nvPr>
        </p:nvSpPr>
        <p:spPr/>
        <p:txBody>
          <a:bodyPr/>
          <a:lstStyle/>
          <a:p>
            <a:fld id="{68F4F06F-1185-4038-BF21-B45636E4FE16}" type="slidenum">
              <a:rPr lang="en-US" smtClean="0"/>
              <a:t>50</a:t>
            </a:fld>
            <a:endParaRPr lang="en-US"/>
          </a:p>
        </p:txBody>
      </p:sp>
    </p:spTree>
    <p:extLst>
      <p:ext uri="{BB962C8B-B14F-4D97-AF65-F5344CB8AC3E}">
        <p14:creationId xmlns:p14="http://schemas.microsoft.com/office/powerpoint/2010/main" val="4120248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51</a:t>
            </a:fld>
            <a:endParaRPr lang="en-US"/>
          </a:p>
        </p:txBody>
      </p:sp>
    </p:spTree>
    <p:extLst>
      <p:ext uri="{BB962C8B-B14F-4D97-AF65-F5344CB8AC3E}">
        <p14:creationId xmlns:p14="http://schemas.microsoft.com/office/powerpoint/2010/main" val="3169784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the functionality perspective, Set-UID performs better. This is because it does not require a running background process. </a:t>
            </a:r>
          </a:p>
          <a:p>
            <a:pPr marL="171450" indent="-171450">
              <a:buFont typeface="Arial" panose="020B0604020202020204" pitchFamily="34" charset="0"/>
              <a:buChar char="•"/>
            </a:pPr>
            <a:r>
              <a:rPr lang="en-US" dirty="0"/>
              <a:t>From the security perspective, Set-UID approach has a much broader attack surface</a:t>
            </a:r>
          </a:p>
          <a:p>
            <a:pPr marL="171450" indent="-171450">
              <a:buFont typeface="Arial" panose="020B0604020202020204" pitchFamily="34" charset="0"/>
              <a:buChar char="•"/>
            </a:pPr>
            <a:r>
              <a:rPr lang="en-US" dirty="0"/>
              <a:t>Describe part (a) of figure in previous slide – how environment variables come from a normal process and cannot be trusted</a:t>
            </a:r>
          </a:p>
          <a:p>
            <a:pPr marL="171450" indent="-171450">
              <a:buFont typeface="Arial" panose="020B0604020202020204" pitchFamily="34" charset="0"/>
              <a:buChar char="•"/>
            </a:pPr>
            <a:r>
              <a:rPr lang="en-US" dirty="0"/>
              <a:t>Describe part (b) of figure in previous slide – how service is started by a privileged parent process, so the environment variables comes from a trusted source. Although attackers can still attack using other attack surfaces, there is no way for them to do it using environment variables</a:t>
            </a:r>
          </a:p>
          <a:p>
            <a:pPr marL="171450" indent="-171450">
              <a:buFont typeface="Arial" panose="020B0604020202020204" pitchFamily="34" charset="0"/>
              <a:buChar char="•"/>
            </a:pPr>
            <a:r>
              <a:rPr lang="en-US" dirty="0"/>
              <a:t>Android which is built on top of Linux removed the Set-UID and Set-GID mechanism</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Although, the other attack surfaces still apply to Service approach (Discussed in Chapter 1), it is considered safer than Set-UID approach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55</a:t>
            </a:fld>
            <a:endParaRPr lang="en-US"/>
          </a:p>
        </p:txBody>
      </p:sp>
    </p:spTree>
    <p:extLst>
      <p:ext uri="{BB962C8B-B14F-4D97-AF65-F5344CB8AC3E}">
        <p14:creationId xmlns:p14="http://schemas.microsoft.com/office/powerpoint/2010/main" val="399035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0">
              <a:lnSpc>
                <a:spcPct val="100000"/>
              </a:lnSpc>
              <a:spcBef>
                <a:spcPts val="0"/>
              </a:spcBef>
              <a:spcAft>
                <a:spcPts val="1000"/>
              </a:spcAft>
              <a:buNone/>
            </a:pPr>
            <a:r>
              <a:rPr lang="en" sz="1000" dirty="0">
                <a:latin typeface="Consolas"/>
                <a:ea typeface="Consolas"/>
                <a:cs typeface="Consolas"/>
                <a:sym typeface="Consolas"/>
              </a:rPr>
              <a:t>	</a:t>
            </a:r>
            <a:endParaRPr lang="en" b="1" dirty="0">
              <a:solidFill>
                <a:srgbClr val="FF0000"/>
              </a:solidFill>
            </a:endParaRPr>
          </a:p>
          <a:p>
            <a:pPr marL="685800" indent="-457200">
              <a:lnSpc>
                <a:spcPct val="110000"/>
              </a:lnSpc>
              <a:spcBef>
                <a:spcPts val="0"/>
              </a:spcBef>
              <a:buClr>
                <a:srgbClr val="FF0000"/>
              </a:buClr>
            </a:pPr>
            <a:r>
              <a:rPr lang="en" b="1" dirty="0">
                <a:solidFill>
                  <a:srgbClr val="FF0000"/>
                </a:solidFill>
              </a:rPr>
              <a:t>Allow user to run a program with the program owner’s privilege. </a:t>
            </a:r>
          </a:p>
          <a:p>
            <a:pPr marL="685800" indent="-457200">
              <a:lnSpc>
                <a:spcPct val="150000"/>
              </a:lnSpc>
              <a:spcBef>
                <a:spcPts val="0"/>
              </a:spcBef>
            </a:pPr>
            <a:r>
              <a:rPr lang="en" dirty="0"/>
              <a:t>Allow users to run programs with temporary elevated privileges</a:t>
            </a:r>
          </a:p>
          <a:p>
            <a:pPr marL="685800" indent="-457200">
              <a:lnSpc>
                <a:spcPct val="150000"/>
              </a:lnSpc>
              <a:spcBef>
                <a:spcPts val="0"/>
              </a:spcBef>
            </a:pPr>
            <a:r>
              <a:rPr lang="en" dirty="0"/>
              <a:t>Example: the </a:t>
            </a:r>
            <a:r>
              <a:rPr lang="en" dirty="0">
                <a:latin typeface="Consolas"/>
                <a:ea typeface="Consolas"/>
                <a:cs typeface="Consolas"/>
                <a:sym typeface="Consolas"/>
              </a:rPr>
              <a:t>passwd </a:t>
            </a:r>
            <a:r>
              <a:rPr lang="en" dirty="0">
                <a:ea typeface="Consolas"/>
                <a:cs typeface="Consolas"/>
                <a:sym typeface="Consolas"/>
              </a:rPr>
              <a:t>program</a:t>
            </a:r>
          </a:p>
          <a:p>
            <a:r>
              <a:rPr lang="en-US" dirty="0"/>
              <a:t>Command “</a:t>
            </a:r>
            <a:r>
              <a:rPr lang="en-US" dirty="0" err="1"/>
              <a:t>chmod</a:t>
            </a:r>
            <a:r>
              <a:rPr lang="en-US" dirty="0"/>
              <a:t> 6711 passwd” sets both </a:t>
            </a:r>
            <a:r>
              <a:rPr lang="en-US" dirty="0" err="1"/>
              <a:t>setuid</a:t>
            </a:r>
            <a:r>
              <a:rPr lang="en-US" dirty="0"/>
              <a:t> and </a:t>
            </a:r>
            <a:r>
              <a:rPr lang="en-US" dirty="0" err="1"/>
              <a:t>setgid</a:t>
            </a:r>
            <a:r>
              <a:rPr lang="en-US" dirty="0"/>
              <a:t> bits for executable file “passwd”</a:t>
            </a:r>
          </a:p>
          <a:p>
            <a:pPr lvl="1"/>
            <a:r>
              <a:rPr lang="en-US" dirty="0"/>
              <a:t>6711 corresponds to binary </a:t>
            </a:r>
            <a:r>
              <a:rPr lang="en-US" dirty="0">
                <a:solidFill>
                  <a:srgbClr val="FF0000"/>
                </a:solidFill>
              </a:rPr>
              <a:t>11</a:t>
            </a:r>
            <a:r>
              <a:rPr lang="en-US" dirty="0"/>
              <a:t>0 111 001 001. First 2 bits indicate that the bits </a:t>
            </a:r>
            <a:r>
              <a:rPr lang="en-US" dirty="0" err="1"/>
              <a:t>setuid</a:t>
            </a:r>
            <a:r>
              <a:rPr lang="en-US" dirty="0"/>
              <a:t>=1; </a:t>
            </a:r>
            <a:r>
              <a:rPr lang="en-US" dirty="0" err="1"/>
              <a:t>setgid</a:t>
            </a:r>
            <a:r>
              <a:rPr lang="en-US" dirty="0"/>
              <a:t>=1</a:t>
            </a:r>
          </a:p>
          <a:p>
            <a:pPr marL="685800" indent="-457200">
              <a:lnSpc>
                <a:spcPct val="150000"/>
              </a:lnSpc>
              <a:spcBef>
                <a:spcPts val="0"/>
              </a:spcBef>
            </a:pPr>
            <a:endParaRPr lang="en" sz="800" dirty="0">
              <a:ea typeface="Consolas"/>
              <a:cs typeface="Consolas"/>
              <a:sym typeface="Consolas"/>
            </a:endParaRPr>
          </a:p>
          <a:p>
            <a:pPr marL="457200" lvl="0" indent="0">
              <a:lnSpc>
                <a:spcPct val="100000"/>
              </a:lnSpc>
              <a:spcBef>
                <a:spcPts val="0"/>
              </a:spcBef>
              <a:spcAft>
                <a:spcPts val="1000"/>
              </a:spcAft>
              <a:buNone/>
            </a:pPr>
            <a:r>
              <a:rPr lang="en" sz="800" dirty="0">
                <a:latin typeface="Consolas"/>
                <a:ea typeface="Consolas"/>
                <a:cs typeface="Consolas"/>
                <a:sym typeface="Consolas"/>
              </a:rPr>
              <a:t>	</a:t>
            </a:r>
            <a:r>
              <a:rPr lang="en" sz="1050" dirty="0">
                <a:latin typeface="Consolas"/>
                <a:ea typeface="Consolas"/>
                <a:cs typeface="Consolas"/>
                <a:sym typeface="Consolas"/>
              </a:rPr>
              <a:t>$ ls -l /usr/bin/passwd</a:t>
            </a:r>
          </a:p>
          <a:p>
            <a:pPr marL="457200" lvl="0" indent="0">
              <a:lnSpc>
                <a:spcPct val="100000"/>
              </a:lnSpc>
              <a:spcBef>
                <a:spcPts val="0"/>
              </a:spcBef>
              <a:spcAft>
                <a:spcPts val="1000"/>
              </a:spcAft>
              <a:buNone/>
            </a:pPr>
            <a:r>
              <a:rPr lang="en" sz="1050" dirty="0">
                <a:latin typeface="Consolas"/>
                <a:ea typeface="Consolas"/>
                <a:cs typeface="Consolas"/>
                <a:sym typeface="Consolas"/>
              </a:rPr>
              <a:t>	-rw</a:t>
            </a:r>
            <a:r>
              <a:rPr lang="en" sz="1050" b="1" dirty="0">
                <a:solidFill>
                  <a:srgbClr val="FF0000"/>
                </a:solidFill>
                <a:latin typeface="Consolas"/>
                <a:ea typeface="Consolas"/>
                <a:cs typeface="Consolas"/>
                <a:sym typeface="Consolas"/>
              </a:rPr>
              <a:t>s</a:t>
            </a:r>
            <a:r>
              <a:rPr lang="en" sz="1050" dirty="0">
                <a:latin typeface="Consolas"/>
                <a:ea typeface="Consolas"/>
                <a:cs typeface="Consolas"/>
                <a:sym typeface="Consolas"/>
              </a:rPr>
              <a:t>r-xr-x 1 </a:t>
            </a:r>
            <a:r>
              <a:rPr lang="en" sz="1050" b="1" dirty="0">
                <a:solidFill>
                  <a:srgbClr val="FF0000"/>
                </a:solidFill>
                <a:latin typeface="Consolas"/>
                <a:ea typeface="Consolas"/>
                <a:cs typeface="Consolas"/>
                <a:sym typeface="Consolas"/>
              </a:rPr>
              <a:t>root</a:t>
            </a:r>
            <a:r>
              <a:rPr lang="en" sz="1050" dirty="0">
                <a:latin typeface="Consolas"/>
                <a:ea typeface="Consolas"/>
                <a:cs typeface="Consolas"/>
                <a:sym typeface="Consolas"/>
              </a:rPr>
              <a:t> root 41284 Sep 12  2012 </a:t>
            </a:r>
            <a:r>
              <a:rPr lang="en" sz="1050" b="1" dirty="0">
                <a:solidFill>
                  <a:srgbClr val="FF0000"/>
                </a:solidFill>
                <a:latin typeface="Consolas"/>
                <a:ea typeface="Consolas"/>
                <a:cs typeface="Consolas"/>
                <a:sym typeface="Consolas"/>
              </a:rPr>
              <a:t>/usr/bin/passwd</a:t>
            </a:r>
          </a:p>
          <a:p>
            <a:r>
              <a:rPr lang="en-US" sz="1200" b="0" i="0" kern="1200" dirty="0">
                <a:solidFill>
                  <a:schemeClr val="tx1"/>
                </a:solidFill>
                <a:effectLst/>
                <a:latin typeface="+mn-lt"/>
                <a:ea typeface="+mn-ea"/>
                <a:cs typeface="+mn-cs"/>
              </a:rPr>
              <a:t>To represent the </a:t>
            </a:r>
            <a:r>
              <a:rPr lang="en-US" sz="1200" b="0" i="1" u="none" strike="noStrike" kern="1200" dirty="0" err="1">
                <a:solidFill>
                  <a:schemeClr val="tx1"/>
                </a:solidFill>
                <a:effectLst/>
                <a:latin typeface="+mn-lt"/>
                <a:ea typeface="+mn-ea"/>
                <a:cs typeface="+mn-cs"/>
                <a:hlinkClick r:id="rId3" tooltip="Setuid"/>
              </a:rPr>
              <a:t>setuid</a:t>
            </a:r>
            <a:r>
              <a:rPr lang="en-US" sz="1200" b="0" i="0"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hlinkClick r:id="rId4" tooltip="Setgid"/>
              </a:rPr>
              <a:t>setgid</a:t>
            </a:r>
            <a:r>
              <a:rPr lang="en-US" sz="1200" b="0" i="0"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hlinkClick r:id="rId5" tooltip="Sticky bit"/>
              </a:rPr>
              <a:t>sticky or text</a:t>
            </a:r>
            <a:r>
              <a:rPr lang="en-US" sz="1200" b="0" i="0" kern="1200" dirty="0">
                <a:solidFill>
                  <a:schemeClr val="tx1"/>
                </a:solidFill>
                <a:effectLst/>
                <a:latin typeface="+mn-lt"/>
                <a:ea typeface="+mn-ea"/>
                <a:cs typeface="+mn-cs"/>
              </a:rPr>
              <a:t> attributes, the executable character ('x' or '-') is modified. Though these attributes affect the overall file, not only users in one class, the </a:t>
            </a:r>
            <a:r>
              <a:rPr lang="en-US" sz="1200" b="0" i="0" kern="1200" dirty="0" err="1">
                <a:solidFill>
                  <a:schemeClr val="tx1"/>
                </a:solidFill>
                <a:effectLst/>
                <a:latin typeface="+mn-lt"/>
                <a:ea typeface="+mn-ea"/>
                <a:cs typeface="+mn-cs"/>
              </a:rPr>
              <a:t>setuid</a:t>
            </a:r>
            <a:r>
              <a:rPr lang="en-US" sz="1200" b="0" i="0" kern="1200" dirty="0">
                <a:solidFill>
                  <a:schemeClr val="tx1"/>
                </a:solidFill>
                <a:effectLst/>
                <a:latin typeface="+mn-lt"/>
                <a:ea typeface="+mn-ea"/>
                <a:cs typeface="+mn-cs"/>
              </a:rPr>
              <a:t> attribute modifies the executable character in the triad for the user, the </a:t>
            </a:r>
            <a:r>
              <a:rPr lang="en-US" sz="1200" b="0" i="0" kern="1200" dirty="0" err="1">
                <a:solidFill>
                  <a:schemeClr val="tx1"/>
                </a:solidFill>
                <a:effectLst/>
                <a:latin typeface="+mn-lt"/>
                <a:ea typeface="+mn-ea"/>
                <a:cs typeface="+mn-cs"/>
              </a:rPr>
              <a:t>setgid</a:t>
            </a:r>
            <a:r>
              <a:rPr lang="en-US" sz="1200" b="0" i="0" kern="1200" dirty="0">
                <a:solidFill>
                  <a:schemeClr val="tx1"/>
                </a:solidFill>
                <a:effectLst/>
                <a:latin typeface="+mn-lt"/>
                <a:ea typeface="+mn-ea"/>
                <a:cs typeface="+mn-cs"/>
              </a:rPr>
              <a:t> attribute modifies the executable character in the triad for the group and the sticky or text attribute modifies the executable character in the triad for others. For the </a:t>
            </a:r>
            <a:r>
              <a:rPr lang="en-US" sz="1200" b="0" i="0" kern="1200" dirty="0" err="1">
                <a:solidFill>
                  <a:schemeClr val="tx1"/>
                </a:solidFill>
                <a:effectLst/>
                <a:latin typeface="+mn-lt"/>
                <a:ea typeface="+mn-ea"/>
                <a:cs typeface="+mn-cs"/>
              </a:rPr>
              <a:t>setuid</a:t>
            </a:r>
            <a:r>
              <a:rPr lang="en-US" sz="1200" b="0" i="0" kern="1200" dirty="0">
                <a:solidFill>
                  <a:schemeClr val="tx1"/>
                </a:solidFill>
                <a:effectLst/>
                <a:latin typeface="+mn-lt"/>
                <a:ea typeface="+mn-ea"/>
                <a:cs typeface="+mn-cs"/>
              </a:rPr>
              <a:t> or </a:t>
            </a:r>
            <a:r>
              <a:rPr lang="en-US" sz="1200" b="0" i="0" kern="1200" dirty="0" err="1">
                <a:solidFill>
                  <a:schemeClr val="tx1"/>
                </a:solidFill>
                <a:effectLst/>
                <a:latin typeface="+mn-lt"/>
                <a:ea typeface="+mn-ea"/>
                <a:cs typeface="+mn-cs"/>
              </a:rPr>
              <a:t>setgid</a:t>
            </a:r>
            <a:r>
              <a:rPr lang="en-US" sz="1200" b="0" i="0" kern="1200" dirty="0">
                <a:solidFill>
                  <a:schemeClr val="tx1"/>
                </a:solidFill>
                <a:effectLst/>
                <a:latin typeface="+mn-lt"/>
                <a:ea typeface="+mn-ea"/>
                <a:cs typeface="+mn-cs"/>
              </a:rPr>
              <a:t> attributes, in the first or second triad, the 'x' becomes 's' and the '-' becomes 'S'. For the sticky or text attribute, in the third triad, the 'x' becomes 't' and the '-' becomes 'T'. Here is an example:</a:t>
            </a: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rwsr</a:t>
            </a:r>
            <a:r>
              <a:rPr lang="en-US" sz="1200" b="0" i="0" kern="1200" dirty="0">
                <a:solidFill>
                  <a:schemeClr val="tx1"/>
                </a:solidFill>
                <a:effectLst/>
                <a:latin typeface="+mn-lt"/>
                <a:ea typeface="+mn-ea"/>
                <a:cs typeface="+mn-cs"/>
              </a:rPr>
              <a:t>-Sr-t: a file whose user class has read, write and execute permissions; whose group class has read permission; whose others class has read and execute permissions; and which has </a:t>
            </a:r>
            <a:r>
              <a:rPr lang="en-US" sz="1200" b="0" i="1" u="none" strike="noStrike" kern="1200" dirty="0" err="1">
                <a:solidFill>
                  <a:schemeClr val="tx1"/>
                </a:solidFill>
                <a:effectLst/>
                <a:latin typeface="+mn-lt"/>
                <a:ea typeface="+mn-ea"/>
                <a:cs typeface="+mn-cs"/>
                <a:hlinkClick r:id="rId3" tooltip="Setuid"/>
              </a:rPr>
              <a:t>setuid</a:t>
            </a:r>
            <a:r>
              <a:rPr lang="en-US" sz="1200" b="0" i="0"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hlinkClick r:id="rId4" tooltip="Setgid"/>
              </a:rPr>
              <a:t>setgid</a:t>
            </a:r>
            <a:r>
              <a:rPr lang="en-US" sz="1200" b="0" i="0"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hlinkClick r:id="rId5" tooltip="Sticky bit"/>
              </a:rPr>
              <a:t>sticky</a:t>
            </a:r>
            <a:r>
              <a:rPr lang="en-US" sz="1200" b="0" i="0" kern="1200" dirty="0">
                <a:solidFill>
                  <a:schemeClr val="tx1"/>
                </a:solidFill>
                <a:effectLst/>
                <a:latin typeface="+mn-lt"/>
                <a:ea typeface="+mn-ea"/>
                <a:cs typeface="+mn-cs"/>
              </a:rPr>
              <a:t> attributes set.</a:t>
            </a:r>
          </a:p>
          <a:p>
            <a:r>
              <a:rPr lang="en-US" dirty="0"/>
              <a:t>https://en.wikipedia.org/wiki/File_system_permissions</a:t>
            </a:r>
          </a:p>
          <a:p>
            <a:r>
              <a:rPr lang="en-US" dirty="0"/>
              <a:t>They are the first two bits in the 3 bits preceding the 9 permission bits</a:t>
            </a:r>
          </a:p>
          <a:p>
            <a:r>
              <a:rPr lang="en-US" dirty="0"/>
              <a:t>The remaining three bits define special additional behavior for files or directories.</a:t>
            </a:r>
          </a:p>
          <a:p>
            <a:r>
              <a:rPr lang="en-US" dirty="0"/>
              <a:t>Two of these are the “set user ID” (Set-UID) and “set group ID” (</a:t>
            </a:r>
            <a:r>
              <a:rPr lang="en-US" dirty="0" err="1"/>
              <a:t>SetGID</a:t>
            </a:r>
            <a:r>
              <a:rPr lang="en-US" dirty="0"/>
              <a:t>)</a:t>
            </a:r>
          </a:p>
          <a:p>
            <a:r>
              <a:rPr lang="en-US" dirty="0"/>
              <a:t>permissions. If these are set on an executable file, the operating system functions as</a:t>
            </a:r>
          </a:p>
          <a:p>
            <a:r>
              <a:rPr lang="en-US" dirty="0"/>
              <a:t>follows. When a user (with execute privileges for this file) executes the file, the system</a:t>
            </a:r>
          </a:p>
          <a:p>
            <a:r>
              <a:rPr lang="en-US" dirty="0"/>
              <a:t>temporarily allocates the rights of the user’s ID of the file creator, or the file’s group,</a:t>
            </a:r>
          </a:p>
          <a:p>
            <a:r>
              <a:rPr lang="en-US" dirty="0"/>
              <a:t>respectively, to those of the user executing the file. These are known as the “effective</a:t>
            </a:r>
          </a:p>
          <a:p>
            <a:r>
              <a:rPr lang="en-US" dirty="0"/>
              <a:t>user ID” and “effective group ID” and are used in addition to the “real user ID” and</a:t>
            </a:r>
          </a:p>
          <a:p>
            <a:r>
              <a:rPr lang="en-US" dirty="0"/>
              <a:t>“real group ID” of the executing user when making access control decisions for this</a:t>
            </a:r>
          </a:p>
          <a:p>
            <a:r>
              <a:rPr lang="en-US" dirty="0"/>
              <a:t>program. This change is only effective while the program is being executed. This feature</a:t>
            </a:r>
          </a:p>
          <a:p>
            <a:r>
              <a:rPr lang="en-US" dirty="0"/>
              <a:t>enables the creation and use of privileged programs that may use files normally</a:t>
            </a:r>
          </a:p>
          <a:p>
            <a:r>
              <a:rPr lang="en-US" dirty="0"/>
              <a:t>inaccessible to other users. It enables users to access certain files in a controlled fashion.</a:t>
            </a:r>
          </a:p>
          <a:p>
            <a:r>
              <a:rPr lang="en-US" dirty="0"/>
              <a:t>Alternatively, when applied to a directory, the </a:t>
            </a:r>
            <a:r>
              <a:rPr lang="en-US" dirty="0" err="1"/>
              <a:t>SetGID</a:t>
            </a:r>
            <a:r>
              <a:rPr lang="en-US" dirty="0"/>
              <a:t> permission indicates that newly</a:t>
            </a:r>
          </a:p>
          <a:p>
            <a:r>
              <a:rPr lang="en-US" dirty="0"/>
              <a:t>created files will inherit the group of this directory. The Set-UID permission is ignored.</a:t>
            </a:r>
          </a:p>
          <a:p>
            <a:endParaRPr lang="en-US" dirty="0"/>
          </a:p>
          <a:p>
            <a:r>
              <a:rPr lang="en-US" dirty="0"/>
              <a:t>The final permission bit is the “Sticky” bit. When set on a file, this originally</a:t>
            </a:r>
          </a:p>
          <a:p>
            <a:r>
              <a:rPr lang="en-US" dirty="0"/>
              <a:t>indicated that the system should retain the file contents in memory following execution.</a:t>
            </a:r>
          </a:p>
          <a:p>
            <a:r>
              <a:rPr lang="en-US" dirty="0"/>
              <a:t>This is no longer used. When applied to a directory, though, it specifies that</a:t>
            </a:r>
          </a:p>
          <a:p>
            <a:r>
              <a:rPr lang="en-US" dirty="0"/>
              <a:t>only the owner of any file in the directory can rename, move, or delete that file. This</a:t>
            </a:r>
          </a:p>
          <a:p>
            <a:r>
              <a:rPr lang="en-US" dirty="0"/>
              <a:t>is useful for managing files in shared temporary directories.</a:t>
            </a:r>
          </a:p>
          <a:p>
            <a:endParaRPr lang="en-US" dirty="0"/>
          </a:p>
          <a:p>
            <a:r>
              <a:rPr lang="en-US" dirty="0"/>
              <a:t>One particular user ID is designated as “superuser.” The superuser is</a:t>
            </a:r>
          </a:p>
          <a:p>
            <a:r>
              <a:rPr lang="en-US" dirty="0"/>
              <a:t>exempt from the usual file access control constraints and has systemwide access.</a:t>
            </a:r>
          </a:p>
          <a:p>
            <a:r>
              <a:rPr lang="en-US" dirty="0"/>
              <a:t>Any program that is owned by, and Set-UID to, the “superuser” potentially grants</a:t>
            </a:r>
          </a:p>
          <a:p>
            <a:r>
              <a:rPr lang="en-US" dirty="0"/>
              <a:t>unrestricted access to the system to any user executing that program. Hence great</a:t>
            </a:r>
          </a:p>
          <a:p>
            <a:r>
              <a:rPr lang="en-US" dirty="0"/>
              <a:t>care is needed when writing such programs.</a:t>
            </a:r>
            <a:br>
              <a:rPr lang="en-US" dirty="0"/>
            </a:br>
            <a:r>
              <a:rPr lang="en-US" altLang="zh-CN" sz="1200" dirty="0">
                <a:effectLst>
                  <a:outerShdw blurRad="38100" dist="38100" dir="2700000" algn="tl">
                    <a:srgbClr val="0064E2"/>
                  </a:outerShdw>
                </a:effectLst>
              </a:rPr>
              <a:t>If they are set on an executable program: when a user (with execute right for this file) executes the program, the system temporarily elevates the user’s access rights to the rights of the file creator (for </a:t>
            </a:r>
            <a:r>
              <a:rPr lang="en-US" altLang="zh-CN" sz="1200" dirty="0">
                <a:effectLst>
                  <a:outerShdw blurRad="38100" dist="38100" dir="2700000" algn="tl">
                    <a:srgbClr val="0064E2"/>
                  </a:outerShdw>
                </a:effectLst>
                <a:ea typeface="ＭＳ Ｐゴシック" pitchFamily="-1" charset="-128"/>
                <a:cs typeface="ＭＳ Ｐゴシック" pitchFamily="-1" charset="-128"/>
              </a:rPr>
              <a:t>Set-UID)</a:t>
            </a:r>
            <a:r>
              <a:rPr lang="en-US" altLang="zh-CN" sz="1200" dirty="0">
                <a:effectLst>
                  <a:outerShdw blurRad="38100" dist="38100" dir="2700000" algn="tl">
                    <a:srgbClr val="0064E2"/>
                  </a:outerShdw>
                </a:effectLst>
              </a:rPr>
              <a:t>, or the file’s group (for </a:t>
            </a:r>
            <a:r>
              <a:rPr lang="en-US" altLang="zh-CN" sz="1200" dirty="0" err="1">
                <a:effectLst>
                  <a:outerShdw blurRad="38100" dist="38100" dir="2700000" algn="tl">
                    <a:srgbClr val="0064E2"/>
                  </a:outerShdw>
                </a:effectLst>
                <a:ea typeface="ＭＳ Ｐゴシック" pitchFamily="-1" charset="-128"/>
                <a:cs typeface="ＭＳ Ｐゴシック" pitchFamily="-1" charset="-128"/>
              </a:rPr>
              <a:t>SetGID</a:t>
            </a:r>
            <a:r>
              <a:rPr lang="en-US" altLang="zh-CN" sz="1200" dirty="0">
                <a:effectLst>
                  <a:outerShdw blurRad="38100" dist="38100" dir="2700000" algn="tl">
                    <a:srgbClr val="0064E2"/>
                  </a:outerShdw>
                </a:effectLst>
                <a:ea typeface="ＭＳ Ｐゴシック" pitchFamily="-1" charset="-128"/>
                <a:cs typeface="ＭＳ Ｐゴシック" pitchFamily="-1" charset="-128"/>
              </a:rPr>
              <a:t>)</a:t>
            </a:r>
            <a:r>
              <a:rPr lang="en-US" altLang="zh-CN" sz="1200" dirty="0">
                <a:effectLst>
                  <a:outerShdw blurRad="38100" dist="38100" dir="2700000" algn="tl">
                    <a:srgbClr val="0064E2"/>
                  </a:outerShdw>
                </a:effectLst>
              </a:rPr>
              <a:t>, known as the “effective user ID”/“effective group ID”.</a:t>
            </a:r>
            <a:endParaRPr lang="en-US" dirty="0"/>
          </a:p>
          <a:p>
            <a:r>
              <a:rPr lang="en-US" dirty="0"/>
              <a:t> (if its owner is already root, then this command has no effect)</a:t>
            </a:r>
            <a:endParaRPr lang="en-SE" dirty="0"/>
          </a:p>
          <a:p>
            <a:endParaRPr lang="en-SE" dirty="0"/>
          </a:p>
        </p:txBody>
      </p:sp>
      <p:sp>
        <p:nvSpPr>
          <p:cNvPr id="4" name="Slide Number Placeholder 3"/>
          <p:cNvSpPr>
            <a:spLocks noGrp="1"/>
          </p:cNvSpPr>
          <p:nvPr>
            <p:ph type="sldNum" sz="quarter" idx="5"/>
          </p:nvPr>
        </p:nvSpPr>
        <p:spPr/>
        <p:txBody>
          <a:bodyPr/>
          <a:lstStyle/>
          <a:p>
            <a:fld id="{68F4F06F-1185-4038-BF21-B45636E4FE16}" type="slidenum">
              <a:rPr lang="en-US" smtClean="0"/>
              <a:t>8</a:t>
            </a:fld>
            <a:endParaRPr lang="en-US"/>
          </a:p>
        </p:txBody>
      </p:sp>
    </p:spTree>
    <p:extLst>
      <p:ext uri="{BB962C8B-B14F-4D97-AF65-F5344CB8AC3E}">
        <p14:creationId xmlns:p14="http://schemas.microsoft.com/office/powerpoint/2010/main" val="402479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Create a program which runs like cat and change its ownership to root</a:t>
            </a:r>
          </a:p>
          <a:p>
            <a:pPr marL="171450" indent="-171450">
              <a:buFont typeface="Arial" panose="020B0604020202020204" pitchFamily="34" charset="0"/>
              <a:buChar char="•"/>
            </a:pPr>
            <a:r>
              <a:rPr lang="en-US" dirty="0"/>
              <a:t>Try to cat the /</a:t>
            </a:r>
            <a:r>
              <a:rPr lang="en-US" dirty="0" err="1"/>
              <a:t>etc</a:t>
            </a:r>
            <a:r>
              <a:rPr lang="en-US" dirty="0"/>
              <a:t>/shadow file</a:t>
            </a:r>
          </a:p>
          <a:p>
            <a:pPr marL="171450" indent="-171450">
              <a:buFont typeface="Arial" panose="020B0604020202020204" pitchFamily="34" charset="0"/>
              <a:buChar char="•"/>
            </a:pPr>
            <a:r>
              <a:rPr lang="en-US" dirty="0"/>
              <a:t>Convert the program into Set-UID program</a:t>
            </a:r>
          </a:p>
          <a:p>
            <a:pPr marL="171450" indent="-171450">
              <a:buFont typeface="Arial" panose="020B0604020202020204" pitchFamily="34" charset="0"/>
              <a:buChar char="•"/>
            </a:pPr>
            <a:r>
              <a:rPr lang="en-US" dirty="0"/>
              <a:t>Now try to cat the /</a:t>
            </a:r>
            <a:r>
              <a:rPr lang="en-US" dirty="0" err="1"/>
              <a:t>etc</a:t>
            </a:r>
            <a:r>
              <a:rPr lang="en-US" dirty="0"/>
              <a:t>/shadow file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9</a:t>
            </a:fld>
            <a:endParaRPr lang="en-US"/>
          </a:p>
        </p:txBody>
      </p:sp>
    </p:spTree>
    <p:extLst>
      <p:ext uri="{BB962C8B-B14F-4D97-AF65-F5344CB8AC3E}">
        <p14:creationId xmlns:p14="http://schemas.microsoft.com/office/powerpoint/2010/main" val="290471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Difference between set-</a:t>
            </a:r>
            <a:r>
              <a:rPr lang="en-US" dirty="0" err="1"/>
              <a:t>uid</a:t>
            </a:r>
            <a:r>
              <a:rPr lang="en-US" dirty="0"/>
              <a:t> and </a:t>
            </a:r>
            <a:r>
              <a:rPr lang="en-US" dirty="0" err="1"/>
              <a:t>sudo</a:t>
            </a:r>
            <a:endParaRPr lang="en-US" dirty="0"/>
          </a:p>
          <a:p>
            <a:pPr marL="171450" indent="-171450">
              <a:buFont typeface="Arial" panose="020B0604020202020204" pitchFamily="34" charset="0"/>
              <a:buChar char="•"/>
            </a:pPr>
            <a:r>
              <a:rPr lang="en-US" dirty="0"/>
              <a:t>Defining why set-</a:t>
            </a:r>
            <a:r>
              <a:rPr lang="en-US" dirty="0" err="1"/>
              <a:t>uid</a:t>
            </a:r>
            <a:r>
              <a:rPr lang="en-US" dirty="0"/>
              <a:t> is secure and relating it to superman story</a:t>
            </a:r>
          </a:p>
          <a:p>
            <a:pPr marL="171450" indent="-171450">
              <a:buFont typeface="Arial" panose="020B0604020202020204" pitchFamily="34" charset="0"/>
              <a:buChar char="•"/>
            </a:pPr>
            <a:r>
              <a:rPr lang="en-US" dirty="0"/>
              <a:t>What programs should not be turned into set-</a:t>
            </a:r>
            <a:r>
              <a:rPr lang="en-US" dirty="0" err="1"/>
              <a:t>uid</a:t>
            </a:r>
            <a:r>
              <a:rPr lang="en-US" dirty="0"/>
              <a:t> and why?</a:t>
            </a:r>
          </a:p>
        </p:txBody>
      </p:sp>
      <p:sp>
        <p:nvSpPr>
          <p:cNvPr id="4" name="Slide Number Placeholder 3"/>
          <p:cNvSpPr>
            <a:spLocks noGrp="1"/>
          </p:cNvSpPr>
          <p:nvPr>
            <p:ph type="sldNum" sz="quarter" idx="10"/>
          </p:nvPr>
        </p:nvSpPr>
        <p:spPr/>
        <p:txBody>
          <a:bodyPr/>
          <a:lstStyle/>
          <a:p>
            <a:fld id="{68F4F06F-1185-4038-BF21-B45636E4FE16}" type="slidenum">
              <a:rPr lang="en-US" smtClean="0"/>
              <a:t>11</a:t>
            </a:fld>
            <a:endParaRPr lang="en-US"/>
          </a:p>
        </p:txBody>
      </p:sp>
    </p:spTree>
    <p:extLst>
      <p:ext uri="{BB962C8B-B14F-4D97-AF65-F5344CB8AC3E}">
        <p14:creationId xmlns:p14="http://schemas.microsoft.com/office/powerpoint/2010/main" val="112552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Talking about attacks on superman’s strategy and relating it to how hackers can try to attack any mechanism</a:t>
            </a:r>
          </a:p>
        </p:txBody>
      </p:sp>
      <p:sp>
        <p:nvSpPr>
          <p:cNvPr id="4" name="Slide Number Placeholder 3"/>
          <p:cNvSpPr>
            <a:spLocks noGrp="1"/>
          </p:cNvSpPr>
          <p:nvPr>
            <p:ph type="sldNum" sz="quarter" idx="10"/>
          </p:nvPr>
        </p:nvSpPr>
        <p:spPr/>
        <p:txBody>
          <a:bodyPr/>
          <a:lstStyle/>
          <a:p>
            <a:fld id="{68F4F06F-1185-4038-BF21-B45636E4FE16}" type="slidenum">
              <a:rPr lang="en-US" smtClean="0"/>
              <a:t>13</a:t>
            </a:fld>
            <a:endParaRPr lang="en-US"/>
          </a:p>
        </p:txBody>
      </p:sp>
    </p:spTree>
    <p:extLst>
      <p:ext uri="{BB962C8B-B14F-4D97-AF65-F5344CB8AC3E}">
        <p14:creationId xmlns:p14="http://schemas.microsoft.com/office/powerpoint/2010/main" val="393848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Influence programs</a:t>
            </a:r>
          </a:p>
          <a:p>
            <a:r>
              <a:rPr lang="en-US" dirty="0"/>
              <a:t>Writing inside world writable folder</a:t>
            </a:r>
          </a:p>
          <a:p>
            <a:pPr marL="0" indent="0">
              <a:buNone/>
            </a:pPr>
            <a:r>
              <a:rPr lang="en-US" dirty="0"/>
              <a:t>System Inputs</a:t>
            </a:r>
          </a:p>
          <a:p>
            <a:pPr marL="457200" lvl="1" indent="0">
              <a:buNone/>
            </a:pPr>
            <a:endParaRPr lang="en-US" dirty="0"/>
          </a:p>
          <a:p>
            <a:pPr lvl="1"/>
            <a:r>
              <a:rPr lang="en-US" dirty="0"/>
              <a:t>Race Condition – More information in Chapter 7</a:t>
            </a:r>
          </a:p>
          <a:p>
            <a:pPr lvl="2"/>
            <a:r>
              <a:rPr lang="en-US" dirty="0"/>
              <a:t>Symbolic link to privileged file from a unprivileged file</a:t>
            </a:r>
          </a:p>
          <a:p>
            <a:pPr lvl="2"/>
            <a:r>
              <a:rPr lang="en-US" dirty="0"/>
              <a:t>Influence programs</a:t>
            </a:r>
          </a:p>
          <a:p>
            <a:pPr lvl="2"/>
            <a:r>
              <a:rPr lang="en-US" dirty="0"/>
              <a:t>Writing inside world writable folder</a:t>
            </a:r>
          </a:p>
          <a:p>
            <a:pPr marL="914400" lvl="2" indent="0">
              <a:buNone/>
            </a:pPr>
            <a:endParaRPr lang="en-US" dirty="0"/>
          </a:p>
          <a:p>
            <a:pPr lvl="2"/>
            <a:endParaRPr lang="en-US" dirty="0"/>
          </a:p>
          <a:p>
            <a:endParaRPr lang="en-US" dirty="0"/>
          </a:p>
          <a:p>
            <a:endParaRPr lang="en-US" dirty="0"/>
          </a:p>
          <a:p>
            <a:pPr marL="0" indent="0">
              <a:buNone/>
            </a:pPr>
            <a:endParaRPr lang="en-US" dirty="0"/>
          </a:p>
          <a:p>
            <a:pPr marL="0" indent="0">
              <a:buNone/>
            </a:pPr>
            <a:r>
              <a:rPr lang="en-US" dirty="0"/>
              <a:t>Carrying on from superman story, relate User inputs/External Programs: Explicit Inputs</a:t>
            </a:r>
          </a:p>
          <a:p>
            <a:pPr marL="0" indent="0">
              <a:buNone/>
            </a:pPr>
            <a:endParaRPr lang="en-US" dirty="0"/>
          </a:p>
          <a:p>
            <a:pPr lvl="1"/>
            <a:r>
              <a:rPr lang="en-US" dirty="0"/>
              <a:t>Buffer Overflow – More information in Chapter 4</a:t>
            </a:r>
          </a:p>
          <a:p>
            <a:pPr lvl="2"/>
            <a:r>
              <a:rPr lang="en-US" dirty="0"/>
              <a:t>Overflowing a buffer to run malicious code</a:t>
            </a:r>
          </a:p>
          <a:p>
            <a:pPr lvl="1"/>
            <a:endParaRPr lang="en-US" dirty="0"/>
          </a:p>
          <a:p>
            <a:pPr lvl="1"/>
            <a:r>
              <a:rPr lang="en-US" dirty="0"/>
              <a:t>Format String Vulnerability – More information in Chapter 6</a:t>
            </a:r>
          </a:p>
          <a:p>
            <a:pPr lvl="2"/>
            <a:r>
              <a:rPr lang="en-US" dirty="0"/>
              <a:t>Changing program behavior using User inputs/External Programs as format strings</a:t>
            </a:r>
          </a:p>
          <a:p>
            <a:pPr lvl="1"/>
            <a:endParaRPr lang="en-US" dirty="0"/>
          </a:p>
          <a:p>
            <a:endParaRPr lang="en-US" dirty="0"/>
          </a:p>
          <a:p>
            <a:pPr marL="0" indent="0">
              <a:buNone/>
            </a:pPr>
            <a:endParaRPr lang="en-US" dirty="0"/>
          </a:p>
          <a:p>
            <a:pPr marL="171450" indent="-171450">
              <a:buFont typeface="Arial" panose="020B0604020202020204" pitchFamily="34" charset="0"/>
              <a:buChar char="•"/>
            </a:pPr>
            <a:r>
              <a:rPr lang="en-US" dirty="0"/>
              <a:t>it to the attack surface on set-</a:t>
            </a:r>
            <a:r>
              <a:rPr lang="en-US" dirty="0" err="1"/>
              <a:t>uid</a:t>
            </a:r>
            <a:r>
              <a:rPr lang="en-US" dirty="0"/>
              <a:t> programs</a:t>
            </a:r>
          </a:p>
        </p:txBody>
      </p:sp>
      <p:sp>
        <p:nvSpPr>
          <p:cNvPr id="4" name="Slide Number Placeholder 3"/>
          <p:cNvSpPr>
            <a:spLocks noGrp="1"/>
          </p:cNvSpPr>
          <p:nvPr>
            <p:ph type="sldNum" sz="quarter" idx="10"/>
          </p:nvPr>
        </p:nvSpPr>
        <p:spPr/>
        <p:txBody>
          <a:bodyPr/>
          <a:lstStyle/>
          <a:p>
            <a:fld id="{68F4F06F-1185-4038-BF21-B45636E4FE16}" type="slidenum">
              <a:rPr lang="en-US" smtClean="0"/>
              <a:t>14</a:t>
            </a:fld>
            <a:endParaRPr lang="en-US"/>
          </a:p>
        </p:txBody>
      </p:sp>
    </p:spTree>
    <p:extLst>
      <p:ext uri="{BB962C8B-B14F-4D97-AF65-F5344CB8AC3E}">
        <p14:creationId xmlns:p14="http://schemas.microsoft.com/office/powerpoint/2010/main" val="387854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EDE394-2EAE-41D5-A39F-8D30FFAC87F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154139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E394-2EAE-41D5-A39F-8D30FFAC87F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228940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E394-2EAE-41D5-A39F-8D30FFAC87F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33075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E394-2EAE-41D5-A39F-8D30FFAC87F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277443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DE394-2EAE-41D5-A39F-8D30FFAC87F7}"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45361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EDE394-2EAE-41D5-A39F-8D30FFAC87F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293542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EDE394-2EAE-41D5-A39F-8D30FFAC87F7}"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426441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EDE394-2EAE-41D5-A39F-8D30FFAC87F7}"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373512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DE394-2EAE-41D5-A39F-8D30FFAC87F7}"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46505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EDE394-2EAE-41D5-A39F-8D30FFAC87F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344925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EDE394-2EAE-41D5-A39F-8D30FFAC87F7}"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a:p>
        </p:txBody>
      </p:sp>
    </p:spTree>
    <p:extLst>
      <p:ext uri="{BB962C8B-B14F-4D97-AF65-F5344CB8AC3E}">
        <p14:creationId xmlns:p14="http://schemas.microsoft.com/office/powerpoint/2010/main" val="221599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DE394-2EAE-41D5-A39F-8D30FFAC87F7}" type="datetimeFigureOut">
              <a:rPr lang="en-US" smtClean="0"/>
              <a:t>4/30/2020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1FAEB-F480-4D19-B07E-ABEEB3528941}" type="slidenum">
              <a:rPr lang="en-US" smtClean="0"/>
              <a:t>‹#›</a:t>
            </a:fld>
            <a:endParaRPr lang="en-US"/>
          </a:p>
        </p:txBody>
      </p:sp>
    </p:spTree>
    <p:extLst>
      <p:ext uri="{BB962C8B-B14F-4D97-AF65-F5344CB8AC3E}">
        <p14:creationId xmlns:p14="http://schemas.microsoft.com/office/powerpoint/2010/main" val="3273839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0134" y="2494844"/>
            <a:ext cx="9144000" cy="1376362"/>
          </a:xfrm>
        </p:spPr>
        <p:txBody>
          <a:bodyPr/>
          <a:lstStyle/>
          <a:p>
            <a:r>
              <a:rPr lang="en-US" dirty="0"/>
              <a:t>Set-UID Privileged Programs</a:t>
            </a:r>
          </a:p>
        </p:txBody>
      </p:sp>
    </p:spTree>
    <p:extLst>
      <p:ext uri="{BB962C8B-B14F-4D97-AF65-F5344CB8AC3E}">
        <p14:creationId xmlns:p14="http://schemas.microsoft.com/office/powerpoint/2010/main" val="133204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209771"/>
            <a:ext cx="10515600" cy="1020978"/>
          </a:xfrm>
        </p:spPr>
        <p:txBody>
          <a:bodyPr/>
          <a:lstStyle/>
          <a:p>
            <a:r>
              <a:rPr lang="en-US" dirty="0"/>
              <a:t>Example of Set UID</a:t>
            </a:r>
          </a:p>
        </p:txBody>
      </p:sp>
      <p:pic>
        <p:nvPicPr>
          <p:cNvPr id="6" name="Picture 5">
            <a:extLst>
              <a:ext uri="{FF2B5EF4-FFF2-40B4-BE49-F238E27FC236}">
                <a16:creationId xmlns:a16="http://schemas.microsoft.com/office/drawing/2014/main" id="{F7BFBA77-1A12-4423-A06A-D80AA53E21FC}"/>
              </a:ext>
            </a:extLst>
          </p:cNvPr>
          <p:cNvPicPr>
            <a:picLocks noChangeAspect="1"/>
          </p:cNvPicPr>
          <p:nvPr/>
        </p:nvPicPr>
        <p:blipFill rotWithShape="1">
          <a:blip r:embed="rId2"/>
          <a:srcRect l="4747" t="29705" r="42184" b="46160"/>
          <a:stretch/>
        </p:blipFill>
        <p:spPr>
          <a:xfrm>
            <a:off x="434481" y="1544137"/>
            <a:ext cx="6494451" cy="1661371"/>
          </a:xfrm>
          <a:prstGeom prst="rect">
            <a:avLst/>
          </a:prstGeom>
        </p:spPr>
      </p:pic>
      <p:pic>
        <p:nvPicPr>
          <p:cNvPr id="7" name="Picture 6">
            <a:extLst>
              <a:ext uri="{FF2B5EF4-FFF2-40B4-BE49-F238E27FC236}">
                <a16:creationId xmlns:a16="http://schemas.microsoft.com/office/drawing/2014/main" id="{69D9E70C-842A-4E15-9BD1-DED1B0C1A42B}"/>
              </a:ext>
            </a:extLst>
          </p:cNvPr>
          <p:cNvPicPr>
            <a:picLocks noChangeAspect="1"/>
          </p:cNvPicPr>
          <p:nvPr/>
        </p:nvPicPr>
        <p:blipFill rotWithShape="1">
          <a:blip r:embed="rId2"/>
          <a:srcRect l="4747" t="60422" r="42184" b="19662"/>
          <a:stretch/>
        </p:blipFill>
        <p:spPr>
          <a:xfrm>
            <a:off x="458684" y="3518896"/>
            <a:ext cx="6470248" cy="1365813"/>
          </a:xfrm>
          <a:prstGeom prst="rect">
            <a:avLst/>
          </a:prstGeom>
        </p:spPr>
      </p:pic>
      <p:pic>
        <p:nvPicPr>
          <p:cNvPr id="8" name="Picture 7">
            <a:extLst>
              <a:ext uri="{FF2B5EF4-FFF2-40B4-BE49-F238E27FC236}">
                <a16:creationId xmlns:a16="http://schemas.microsoft.com/office/drawing/2014/main" id="{2595D3F2-676A-4122-A61B-E6BA3BE13982}"/>
              </a:ext>
            </a:extLst>
          </p:cNvPr>
          <p:cNvPicPr>
            <a:picLocks noChangeAspect="1"/>
          </p:cNvPicPr>
          <p:nvPr/>
        </p:nvPicPr>
        <p:blipFill rotWithShape="1">
          <a:blip r:embed="rId3"/>
          <a:srcRect l="4747" t="40169" r="48734" b="44473"/>
          <a:stretch/>
        </p:blipFill>
        <p:spPr>
          <a:xfrm>
            <a:off x="458684" y="5198097"/>
            <a:ext cx="6504477" cy="1207974"/>
          </a:xfrm>
          <a:prstGeom prst="rect">
            <a:avLst/>
          </a:prstGeom>
        </p:spPr>
      </p:pic>
      <p:sp>
        <p:nvSpPr>
          <p:cNvPr id="4" name="TextBox 3"/>
          <p:cNvSpPr txBox="1"/>
          <p:nvPr/>
        </p:nvSpPr>
        <p:spPr>
          <a:xfrm>
            <a:off x="6963161" y="1293086"/>
            <a:ext cx="5146430" cy="2280673"/>
          </a:xfrm>
          <a:prstGeom prst="rect">
            <a:avLst/>
          </a:prstGeom>
          <a:noFill/>
        </p:spPr>
        <p:txBody>
          <a:bodyPr wrap="square" rtlCol="0">
            <a:normAutofit/>
          </a:bodyPr>
          <a:lstStyle/>
          <a:p>
            <a:pPr marL="457200" indent="-457200">
              <a:buBlip>
                <a:blip r:embed="rId4"/>
              </a:buBlip>
            </a:pPr>
            <a:r>
              <a:rPr lang="en-US" sz="2200" dirty="0"/>
              <a:t>/bin/cat has owner root; </a:t>
            </a:r>
            <a:r>
              <a:rPr lang="en-US" sz="2200" dirty="0" err="1"/>
              <a:t>Mycat</a:t>
            </a:r>
            <a:r>
              <a:rPr lang="en-US" sz="2200" dirty="0"/>
              <a:t> has owner seed, the user who copied the file. “</a:t>
            </a:r>
            <a:r>
              <a:rPr lang="en-US" sz="2200" dirty="0" err="1"/>
              <a:t>chown</a:t>
            </a:r>
            <a:r>
              <a:rPr lang="en-US" sz="2200" dirty="0"/>
              <a:t> root </a:t>
            </a:r>
            <a:r>
              <a:rPr lang="en-US" sz="2200" dirty="0" err="1"/>
              <a:t>mycat</a:t>
            </a:r>
            <a:r>
              <a:rPr lang="en-US" sz="2200" dirty="0"/>
              <a:t>” changes owner to root; Set-UID is not set (owner permission bits </a:t>
            </a:r>
            <a:r>
              <a:rPr lang="en-US" sz="2200" dirty="0" err="1"/>
              <a:t>rwx</a:t>
            </a:r>
            <a:r>
              <a:rPr lang="en-US" sz="2200" dirty="0"/>
              <a:t>), so has no read access to /</a:t>
            </a:r>
            <a:r>
              <a:rPr lang="en-US" sz="2200" dirty="0" err="1"/>
              <a:t>etc</a:t>
            </a:r>
            <a:r>
              <a:rPr lang="en-US" sz="2200" dirty="0"/>
              <a:t>/shadow</a:t>
            </a:r>
          </a:p>
        </p:txBody>
      </p:sp>
      <p:sp>
        <p:nvSpPr>
          <p:cNvPr id="9" name="TextBox 8"/>
          <p:cNvSpPr txBox="1"/>
          <p:nvPr/>
        </p:nvSpPr>
        <p:spPr>
          <a:xfrm>
            <a:off x="6963161" y="3396607"/>
            <a:ext cx="5081775" cy="1446550"/>
          </a:xfrm>
          <a:prstGeom prst="rect">
            <a:avLst/>
          </a:prstGeom>
          <a:noFill/>
        </p:spPr>
        <p:txBody>
          <a:bodyPr wrap="square" rtlCol="0">
            <a:spAutoFit/>
          </a:bodyPr>
          <a:lstStyle/>
          <a:p>
            <a:pPr marL="457200" indent="-457200">
              <a:buBlip>
                <a:blip r:embed="rId4"/>
              </a:buBlip>
            </a:pPr>
            <a:r>
              <a:rPr lang="en-US" sz="2200" dirty="0"/>
              <a:t>“</a:t>
            </a:r>
            <a:r>
              <a:rPr lang="en-US" sz="2200" dirty="0" err="1"/>
              <a:t>chmod</a:t>
            </a:r>
            <a:r>
              <a:rPr lang="en-US" sz="2200" dirty="0"/>
              <a:t> 4755 </a:t>
            </a:r>
            <a:r>
              <a:rPr lang="en-US" sz="2200" dirty="0" err="1"/>
              <a:t>mycat</a:t>
            </a:r>
            <a:r>
              <a:rPr lang="en-US" sz="2200" dirty="0"/>
              <a:t>” sets Set-UID=1 (owner permission bits </a:t>
            </a:r>
            <a:r>
              <a:rPr lang="en-US" sz="2200" dirty="0" err="1"/>
              <a:t>rws</a:t>
            </a:r>
            <a:r>
              <a:rPr lang="en-US" sz="2200" dirty="0"/>
              <a:t>); has root privileges during execution, so has read access to /</a:t>
            </a:r>
            <a:r>
              <a:rPr lang="en-US" sz="2200" dirty="0" err="1"/>
              <a:t>etc</a:t>
            </a:r>
            <a:r>
              <a:rPr lang="en-US" sz="2200" dirty="0"/>
              <a:t>/shadow</a:t>
            </a:r>
          </a:p>
        </p:txBody>
      </p:sp>
      <p:sp>
        <p:nvSpPr>
          <p:cNvPr id="10" name="TextBox 9"/>
          <p:cNvSpPr txBox="1"/>
          <p:nvPr/>
        </p:nvSpPr>
        <p:spPr>
          <a:xfrm>
            <a:off x="6963161" y="4997625"/>
            <a:ext cx="5081774" cy="1785104"/>
          </a:xfrm>
          <a:prstGeom prst="rect">
            <a:avLst/>
          </a:prstGeom>
          <a:noFill/>
        </p:spPr>
        <p:txBody>
          <a:bodyPr wrap="square" rtlCol="0">
            <a:spAutoFit/>
          </a:bodyPr>
          <a:lstStyle/>
          <a:p>
            <a:pPr marL="457200" indent="-457200">
              <a:buBlip>
                <a:blip r:embed="rId4"/>
              </a:buBlip>
            </a:pPr>
            <a:r>
              <a:rPr lang="en-US" sz="2200" dirty="0"/>
              <a:t>“</a:t>
            </a:r>
            <a:r>
              <a:rPr lang="en-US" sz="2200" dirty="0" err="1"/>
              <a:t>chown</a:t>
            </a:r>
            <a:r>
              <a:rPr lang="en-US" sz="2200" dirty="0"/>
              <a:t> seed </a:t>
            </a:r>
            <a:r>
              <a:rPr lang="en-US" sz="2200" dirty="0" err="1"/>
              <a:t>mycat</a:t>
            </a:r>
            <a:r>
              <a:rPr lang="en-US" sz="2200" dirty="0"/>
              <a:t>” changes owner back to seed; </a:t>
            </a:r>
            <a:r>
              <a:rPr lang="en-US" sz="2200" dirty="0" err="1"/>
              <a:t>chmod</a:t>
            </a:r>
            <a:r>
              <a:rPr lang="en-US" sz="2200" dirty="0"/>
              <a:t> 4755 </a:t>
            </a:r>
            <a:r>
              <a:rPr lang="en-US" sz="2200" dirty="0" err="1"/>
              <a:t>mycat</a:t>
            </a:r>
            <a:r>
              <a:rPr lang="en-US" sz="2200" dirty="0"/>
              <a:t> sets Set-UID=1; has privileges of user seed during execution, so has no read access to /</a:t>
            </a:r>
            <a:r>
              <a:rPr lang="en-US" sz="2200" dirty="0" err="1"/>
              <a:t>etc</a:t>
            </a:r>
            <a:r>
              <a:rPr lang="en-US" sz="2200" dirty="0"/>
              <a:t>/shadow.</a:t>
            </a:r>
          </a:p>
        </p:txBody>
      </p:sp>
      <p:sp>
        <p:nvSpPr>
          <p:cNvPr id="11" name="TextBox 10">
            <a:extLst>
              <a:ext uri="{FF2B5EF4-FFF2-40B4-BE49-F238E27FC236}">
                <a16:creationId xmlns:a16="http://schemas.microsoft.com/office/drawing/2014/main" id="{64008648-4A91-4142-829C-2E599A4CC2B8}"/>
              </a:ext>
            </a:extLst>
          </p:cNvPr>
          <p:cNvSpPr txBox="1"/>
          <p:nvPr/>
        </p:nvSpPr>
        <p:spPr>
          <a:xfrm>
            <a:off x="5627255" y="209868"/>
            <a:ext cx="6315363" cy="822689"/>
          </a:xfrm>
          <a:prstGeom prst="rect">
            <a:avLst/>
          </a:prstGeom>
          <a:noFill/>
          <a:ln>
            <a:solidFill>
              <a:schemeClr val="tx1"/>
            </a:solidFill>
          </a:ln>
        </p:spPr>
        <p:txBody>
          <a:bodyPr wrap="square" rtlCol="0">
            <a:normAutofit fontScale="92500"/>
          </a:bodyPr>
          <a:lstStyle/>
          <a:p>
            <a:r>
              <a:rPr lang="en-US" sz="2400" dirty="0"/>
              <a:t>Note: must run </a:t>
            </a:r>
            <a:r>
              <a:rPr lang="en-US" sz="2400" dirty="0" err="1"/>
              <a:t>chown</a:t>
            </a:r>
            <a:r>
              <a:rPr lang="en-US" sz="2400" dirty="0"/>
              <a:t> before running “</a:t>
            </a:r>
            <a:r>
              <a:rPr lang="en-US" sz="2400" dirty="0" err="1"/>
              <a:t>chmod</a:t>
            </a:r>
            <a:r>
              <a:rPr lang="en-US" sz="2400" dirty="0"/>
              <a:t> 4755”, since </a:t>
            </a:r>
            <a:r>
              <a:rPr lang="en-US" sz="2400" dirty="0" err="1"/>
              <a:t>chown</a:t>
            </a:r>
            <a:r>
              <a:rPr lang="en-US" sz="2400" dirty="0"/>
              <a:t> always sets Set-UID=0  as a safeguard.</a:t>
            </a:r>
          </a:p>
        </p:txBody>
      </p:sp>
    </p:spTree>
    <p:extLst>
      <p:ext uri="{BB962C8B-B14F-4D97-AF65-F5344CB8AC3E}">
        <p14:creationId xmlns:p14="http://schemas.microsoft.com/office/powerpoint/2010/main" val="304448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7"/>
            <a:ext cx="10515600" cy="1325563"/>
          </a:xfrm>
        </p:spPr>
        <p:txBody>
          <a:bodyPr/>
          <a:lstStyle/>
          <a:p>
            <a:r>
              <a:rPr lang="en-US" dirty="0"/>
              <a:t>How is Set-UID Secure?</a:t>
            </a:r>
          </a:p>
        </p:txBody>
      </p:sp>
      <p:sp>
        <p:nvSpPr>
          <p:cNvPr id="3" name="Content Placeholder 2"/>
          <p:cNvSpPr>
            <a:spLocks noGrp="1"/>
          </p:cNvSpPr>
          <p:nvPr>
            <p:ph idx="1"/>
          </p:nvPr>
        </p:nvSpPr>
        <p:spPr>
          <a:xfrm>
            <a:off x="488373" y="1481281"/>
            <a:ext cx="10865427" cy="4726854"/>
          </a:xfrm>
        </p:spPr>
        <p:txBody>
          <a:bodyPr/>
          <a:lstStyle/>
          <a:p>
            <a:endParaRPr lang="en-US" dirty="0"/>
          </a:p>
          <a:p>
            <a:r>
              <a:rPr lang="en-US" dirty="0"/>
              <a:t>Allows normal users to escalate privileges</a:t>
            </a:r>
          </a:p>
          <a:p>
            <a:pPr lvl="1"/>
            <a:r>
              <a:rPr lang="en-US" dirty="0"/>
              <a:t>This is different from directly giving the privileges directly like command </a:t>
            </a:r>
            <a:r>
              <a:rPr lang="en-US" dirty="0" err="1">
                <a:latin typeface="Courier New" panose="02070309020205020404" pitchFamily="49" charset="0"/>
                <a:cs typeface="Courier New" panose="02070309020205020404" pitchFamily="49" charset="0"/>
              </a:rPr>
              <a:t>sudo</a:t>
            </a:r>
            <a:r>
              <a:rPr lang="en-US" dirty="0"/>
              <a:t> </a:t>
            </a:r>
          </a:p>
          <a:p>
            <a:pPr lvl="1"/>
            <a:r>
              <a:rPr lang="en-US" dirty="0"/>
              <a:t>Restricted behavior – can only perform the specific task</a:t>
            </a:r>
          </a:p>
          <a:p>
            <a:pPr lvl="1"/>
            <a:endParaRPr lang="en-US" dirty="0"/>
          </a:p>
          <a:p>
            <a:endParaRPr lang="en-US" dirty="0"/>
          </a:p>
          <a:p>
            <a:r>
              <a:rPr lang="en-US" dirty="0"/>
              <a:t>Unsafe to turn all programs into Set-UID </a:t>
            </a:r>
          </a:p>
          <a:p>
            <a:pPr lvl="1"/>
            <a:r>
              <a:rPr lang="en-US" dirty="0"/>
              <a:t>Example: /bin/</a:t>
            </a:r>
            <a:r>
              <a:rPr lang="en-US" dirty="0" err="1"/>
              <a:t>sh</a:t>
            </a:r>
            <a:endParaRPr lang="en-US" dirty="0"/>
          </a:p>
          <a:p>
            <a:pPr lvl="1"/>
            <a:r>
              <a:rPr lang="en-US" dirty="0"/>
              <a:t>Example: vi</a:t>
            </a:r>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82834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F72A-B600-4E4F-9793-94F93E53463B}"/>
              </a:ext>
            </a:extLst>
          </p:cNvPr>
          <p:cNvSpPr>
            <a:spLocks noGrp="1"/>
          </p:cNvSpPr>
          <p:nvPr>
            <p:ph type="title"/>
          </p:nvPr>
        </p:nvSpPr>
        <p:spPr/>
        <p:txBody>
          <a:bodyPr/>
          <a:lstStyle/>
          <a:p>
            <a:r>
              <a:rPr lang="en-US" dirty="0"/>
              <a:t>Set-UID Quiz</a:t>
            </a:r>
            <a:endParaRPr lang="en-SE" dirty="0"/>
          </a:p>
        </p:txBody>
      </p:sp>
      <p:sp>
        <p:nvSpPr>
          <p:cNvPr id="3" name="Content Placeholder 2">
            <a:extLst>
              <a:ext uri="{FF2B5EF4-FFF2-40B4-BE49-F238E27FC236}">
                <a16:creationId xmlns:a16="http://schemas.microsoft.com/office/drawing/2014/main" id="{52D8B8A2-65C2-4170-87D5-CE88882DF2E4}"/>
              </a:ext>
            </a:extLst>
          </p:cNvPr>
          <p:cNvSpPr>
            <a:spLocks noGrp="1"/>
          </p:cNvSpPr>
          <p:nvPr>
            <p:ph idx="1"/>
          </p:nvPr>
        </p:nvSpPr>
        <p:spPr>
          <a:xfrm>
            <a:off x="838200" y="1825624"/>
            <a:ext cx="10515600" cy="4936419"/>
          </a:xfrm>
        </p:spPr>
        <p:txBody>
          <a:bodyPr>
            <a:normAutofit lnSpcReduction="10000"/>
          </a:bodyPr>
          <a:lstStyle/>
          <a:p>
            <a:r>
              <a:rPr lang="en-US" dirty="0"/>
              <a:t>Q: Bob and you both have accounts on the same UNIX system. Bob has gone away for lunch and has forgot to lock his computer screen. Can you take over his account completely in the future, by starting a shell from your own login shell, but with user ID Bob?</a:t>
            </a:r>
          </a:p>
          <a:p>
            <a:r>
              <a:rPr lang="en-US" dirty="0"/>
              <a:t>A: Yes. Run these commands in Bob’s shell to turn </a:t>
            </a:r>
            <a:r>
              <a:rPr lang="en-US" dirty="0" err="1">
                <a:latin typeface="Courier New" panose="02070309020205020404" pitchFamily="49" charset="0"/>
                <a:cs typeface="Courier New" panose="02070309020205020404" pitchFamily="49" charset="0"/>
              </a:rPr>
              <a:t>mysh</a:t>
            </a:r>
            <a:r>
              <a:rPr lang="en-US" dirty="0"/>
              <a:t> into a Set-UID program:</a:t>
            </a:r>
          </a:p>
          <a:p>
            <a:pPr marL="457200" lvl="1" indent="0">
              <a:buNone/>
            </a:pPr>
            <a:r>
              <a:rPr lang="en-US" dirty="0"/>
              <a:t>$cp /bin/</a:t>
            </a:r>
            <a:r>
              <a:rPr lang="en-US" dirty="0" err="1"/>
              <a:t>sh</a:t>
            </a:r>
            <a:r>
              <a:rPr lang="en-US" dirty="0"/>
              <a:t> /</a:t>
            </a:r>
            <a:r>
              <a:rPr lang="en-US" dirty="0" err="1"/>
              <a:t>tmp</a:t>
            </a:r>
            <a:r>
              <a:rPr lang="en-US" dirty="0"/>
              <a:t>/</a:t>
            </a:r>
            <a:r>
              <a:rPr lang="en-US" dirty="0" err="1"/>
              <a:t>mysh</a:t>
            </a:r>
            <a:endParaRPr lang="en-US" dirty="0"/>
          </a:p>
          <a:p>
            <a:pPr marL="457200" lvl="1" indent="0">
              <a:buNone/>
            </a:pPr>
            <a:r>
              <a:rPr lang="en-US" dirty="0"/>
              <a:t>$</a:t>
            </a:r>
            <a:r>
              <a:rPr lang="en-US" dirty="0" err="1"/>
              <a:t>chmod</a:t>
            </a:r>
            <a:r>
              <a:rPr lang="en-US" dirty="0"/>
              <a:t> 4755 /</a:t>
            </a:r>
            <a:r>
              <a:rPr lang="en-US" dirty="0" err="1"/>
              <a:t>tmp</a:t>
            </a:r>
            <a:r>
              <a:rPr lang="en-US" dirty="0"/>
              <a:t>/</a:t>
            </a:r>
            <a:r>
              <a:rPr lang="en-US" dirty="0" err="1"/>
              <a:t>mysh</a:t>
            </a:r>
            <a:endParaRPr lang="en-US" dirty="0"/>
          </a:p>
          <a:p>
            <a:r>
              <a:rPr lang="en-US" dirty="0"/>
              <a:t>Later, from your own login shell, run</a:t>
            </a:r>
          </a:p>
          <a:p>
            <a:pPr marL="457200" lvl="1" indent="0">
              <a:lnSpc>
                <a:spcPct val="100000"/>
              </a:lnSpc>
              <a:buNone/>
            </a:pPr>
            <a:r>
              <a:rPr lang="en-US" dirty="0"/>
              <a:t>$/</a:t>
            </a:r>
            <a:r>
              <a:rPr lang="en-US" dirty="0" err="1"/>
              <a:t>tmp</a:t>
            </a:r>
            <a:r>
              <a:rPr lang="en-US" dirty="0"/>
              <a:t>/</a:t>
            </a:r>
            <a:r>
              <a:rPr lang="en-US" dirty="0" err="1"/>
              <a:t>mysh</a:t>
            </a:r>
            <a:endParaRPr lang="en-US" dirty="0"/>
          </a:p>
          <a:p>
            <a:pPr lvl="1"/>
            <a:r>
              <a:rPr lang="en-US" dirty="0" err="1"/>
              <a:t>mysh</a:t>
            </a:r>
            <a:r>
              <a:rPr lang="en-US" dirty="0"/>
              <a:t> has RUID as my user ID, and EUID as Bob’s user ID, so it runs with privileges of Bob.</a:t>
            </a:r>
          </a:p>
          <a:p>
            <a:endParaRPr lang="en-SE" dirty="0"/>
          </a:p>
        </p:txBody>
      </p:sp>
    </p:spTree>
    <p:extLst>
      <p:ext uri="{BB962C8B-B14F-4D97-AF65-F5344CB8AC3E}">
        <p14:creationId xmlns:p14="http://schemas.microsoft.com/office/powerpoint/2010/main" val="57324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7"/>
            <a:ext cx="10515600" cy="1325563"/>
          </a:xfrm>
        </p:spPr>
        <p:txBody>
          <a:bodyPr/>
          <a:lstStyle/>
          <a:p>
            <a:r>
              <a:rPr lang="en-US" dirty="0"/>
              <a:t>Attacks on Superman</a:t>
            </a:r>
          </a:p>
        </p:txBody>
      </p:sp>
      <p:sp>
        <p:nvSpPr>
          <p:cNvPr id="3" name="Content Placeholder 2"/>
          <p:cNvSpPr>
            <a:spLocks noGrp="1"/>
          </p:cNvSpPr>
          <p:nvPr>
            <p:ph idx="1"/>
          </p:nvPr>
        </p:nvSpPr>
        <p:spPr>
          <a:xfrm>
            <a:off x="838200" y="1450109"/>
            <a:ext cx="10515600" cy="2650548"/>
          </a:xfrm>
        </p:spPr>
        <p:txBody>
          <a:bodyPr>
            <a:normAutofit fontScale="92500" lnSpcReduction="20000"/>
          </a:bodyPr>
          <a:lstStyle/>
          <a:p>
            <a:r>
              <a:rPr lang="en-US" dirty="0"/>
              <a:t>Superman gives the Power Suit to a non-root user to turn her into a </a:t>
            </a:r>
            <a:r>
              <a:rPr lang="en-US" dirty="0" err="1"/>
              <a:t>Superperson</a:t>
            </a:r>
            <a:r>
              <a:rPr lang="en-US" dirty="0"/>
              <a:t> temporarily. </a:t>
            </a:r>
            <a:r>
              <a:rPr lang="en-US" dirty="0" err="1"/>
              <a:t>Superperson</a:t>
            </a:r>
            <a:r>
              <a:rPr lang="en-US" dirty="0"/>
              <a:t> is supposed to take path 1 to rescue hostages, but she is malicious and wants to take path 2 to rob a bank.</a:t>
            </a:r>
          </a:p>
          <a:p>
            <a:r>
              <a:rPr lang="en-US" dirty="0"/>
              <a:t>With instruction “Fly north then turn left”: he can fly face-up, so turning left goes to the bank</a:t>
            </a:r>
          </a:p>
          <a:p>
            <a:r>
              <a:rPr lang="en-US" dirty="0"/>
              <a:t>With instruction “Fly North and turn west”: he can put a strong magnet near the turning point to reverse the magnetic field, so he actually turns east and goes to the bank</a:t>
            </a:r>
          </a:p>
          <a:p>
            <a:pPr marL="457200" lvl="1" indent="0">
              <a:buNone/>
            </a:pPr>
            <a:endParaRPr lang="en-US" dirty="0"/>
          </a:p>
        </p:txBody>
      </p:sp>
      <p:grpSp>
        <p:nvGrpSpPr>
          <p:cNvPr id="5" name="Group 4"/>
          <p:cNvGrpSpPr/>
          <p:nvPr/>
        </p:nvGrpSpPr>
        <p:grpSpPr>
          <a:xfrm>
            <a:off x="2578181" y="3961873"/>
            <a:ext cx="7035638" cy="2896127"/>
            <a:chOff x="5007426" y="2679762"/>
            <a:chExt cx="7035638" cy="2896127"/>
          </a:xfrm>
        </p:grpSpPr>
        <p:pic>
          <p:nvPicPr>
            <p:cNvPr id="4" name="Picture 3">
              <a:extLst>
                <a:ext uri="{FF2B5EF4-FFF2-40B4-BE49-F238E27FC236}">
                  <a16:creationId xmlns:a16="http://schemas.microsoft.com/office/drawing/2014/main" id="{0D94DBD6-3E6B-48DF-AC93-33CBA4745AFF}"/>
                </a:ext>
              </a:extLst>
            </p:cNvPr>
            <p:cNvPicPr>
              <a:picLocks noChangeAspect="1"/>
            </p:cNvPicPr>
            <p:nvPr/>
          </p:nvPicPr>
          <p:blipFill rotWithShape="1">
            <a:blip r:embed="rId3"/>
            <a:srcRect l="17063" t="25715" r="14287" b="25714"/>
            <a:stretch/>
          </p:blipFill>
          <p:spPr>
            <a:xfrm>
              <a:off x="5007426" y="2726223"/>
              <a:ext cx="6444343" cy="2849666"/>
            </a:xfrm>
            <a:prstGeom prst="rect">
              <a:avLst/>
            </a:prstGeom>
          </p:spPr>
        </p:pic>
        <p:cxnSp>
          <p:nvCxnSpPr>
            <p:cNvPr id="6" name="Straight Arrow Connector 5">
              <a:extLst>
                <a:ext uri="{FF2B5EF4-FFF2-40B4-BE49-F238E27FC236}">
                  <a16:creationId xmlns:a16="http://schemas.microsoft.com/office/drawing/2014/main" id="{E65C11D2-4D4E-49AC-8622-646E89CE69CC}"/>
                </a:ext>
              </a:extLst>
            </p:cNvPr>
            <p:cNvCxnSpPr/>
            <p:nvPr/>
          </p:nvCxnSpPr>
          <p:spPr>
            <a:xfrm flipV="1">
              <a:off x="8229599" y="3320143"/>
              <a:ext cx="0" cy="1393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DDAF372B-4668-4757-917F-7DE32622E03B}"/>
                </a:ext>
              </a:extLst>
            </p:cNvPr>
            <p:cNvCxnSpPr/>
            <p:nvPr/>
          </p:nvCxnSpPr>
          <p:spPr>
            <a:xfrm flipH="1">
              <a:off x="7065818" y="3200400"/>
              <a:ext cx="1163781"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a:extLst>
                <a:ext uri="{FF2B5EF4-FFF2-40B4-BE49-F238E27FC236}">
                  <a16:creationId xmlns:a16="http://schemas.microsoft.com/office/drawing/2014/main" id="{6925335B-4F93-4BCB-8DD1-5A61EA0326AF}"/>
                </a:ext>
              </a:extLst>
            </p:cNvPr>
            <p:cNvCxnSpPr/>
            <p:nvPr/>
          </p:nvCxnSpPr>
          <p:spPr>
            <a:xfrm>
              <a:off x="8345628" y="3200400"/>
              <a:ext cx="1215737"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a:extLst>
                <a:ext uri="{FF2B5EF4-FFF2-40B4-BE49-F238E27FC236}">
                  <a16:creationId xmlns:a16="http://schemas.microsoft.com/office/drawing/2014/main" id="{123B0B0F-B05F-48FF-91A1-385AF2BDEA42}"/>
                </a:ext>
              </a:extLst>
            </p:cNvPr>
            <p:cNvCxnSpPr/>
            <p:nvPr/>
          </p:nvCxnSpPr>
          <p:spPr>
            <a:xfrm flipH="1">
              <a:off x="7065817" y="3072245"/>
              <a:ext cx="1163781"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D4A42C1B-0240-4B95-A840-7E28D6773BEB}"/>
                </a:ext>
              </a:extLst>
            </p:cNvPr>
            <p:cNvCxnSpPr/>
            <p:nvPr/>
          </p:nvCxnSpPr>
          <p:spPr>
            <a:xfrm>
              <a:off x="8345628" y="3086100"/>
              <a:ext cx="1215737"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AA0455D7-22DC-4C5F-A277-694C277C5E7F}"/>
                </a:ext>
              </a:extLst>
            </p:cNvPr>
            <p:cNvCxnSpPr/>
            <p:nvPr/>
          </p:nvCxnSpPr>
          <p:spPr>
            <a:xfrm flipV="1">
              <a:off x="8319654" y="3320142"/>
              <a:ext cx="0" cy="1393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4FADB914-D8C4-49DE-95C6-5E1E5E142F06}"/>
                </a:ext>
              </a:extLst>
            </p:cNvPr>
            <p:cNvSpPr txBox="1"/>
            <p:nvPr/>
          </p:nvSpPr>
          <p:spPr>
            <a:xfrm>
              <a:off x="7419107" y="2679762"/>
              <a:ext cx="457200" cy="369332"/>
            </a:xfrm>
            <a:prstGeom prst="rect">
              <a:avLst/>
            </a:prstGeom>
            <a:noFill/>
          </p:spPr>
          <p:txBody>
            <a:bodyPr wrap="square" rtlCol="0">
              <a:spAutoFit/>
            </a:bodyPr>
            <a:lstStyle/>
            <a:p>
              <a:r>
                <a:rPr lang="en-US" dirty="0"/>
                <a:t>1</a:t>
              </a:r>
            </a:p>
          </p:txBody>
        </p:sp>
        <p:sp>
          <p:nvSpPr>
            <p:cNvPr id="15" name="TextBox 14">
              <a:extLst>
                <a:ext uri="{FF2B5EF4-FFF2-40B4-BE49-F238E27FC236}">
                  <a16:creationId xmlns:a16="http://schemas.microsoft.com/office/drawing/2014/main" id="{356FA968-3BB0-4CA8-8B9F-9A1E062B4F6A}"/>
                </a:ext>
              </a:extLst>
            </p:cNvPr>
            <p:cNvSpPr txBox="1"/>
            <p:nvPr/>
          </p:nvSpPr>
          <p:spPr>
            <a:xfrm>
              <a:off x="8724896" y="2679762"/>
              <a:ext cx="457200" cy="369332"/>
            </a:xfrm>
            <a:prstGeom prst="rect">
              <a:avLst/>
            </a:prstGeom>
            <a:noFill/>
          </p:spPr>
          <p:txBody>
            <a:bodyPr wrap="square" rtlCol="0">
              <a:spAutoFit/>
            </a:bodyPr>
            <a:lstStyle/>
            <a:p>
              <a:r>
                <a:rPr lang="en-US" dirty="0"/>
                <a:t>2</a:t>
              </a:r>
            </a:p>
          </p:txBody>
        </p:sp>
        <p:sp>
          <p:nvSpPr>
            <p:cNvPr id="16" name="TextBox 15">
              <a:extLst>
                <a:ext uri="{FF2B5EF4-FFF2-40B4-BE49-F238E27FC236}">
                  <a16:creationId xmlns:a16="http://schemas.microsoft.com/office/drawing/2014/main" id="{DE6ACF34-BBA3-42A0-B4A9-5E155E5CE45A}"/>
                </a:ext>
              </a:extLst>
            </p:cNvPr>
            <p:cNvSpPr txBox="1"/>
            <p:nvPr/>
          </p:nvSpPr>
          <p:spPr>
            <a:xfrm>
              <a:off x="8724896" y="4283973"/>
              <a:ext cx="3318168" cy="369332"/>
            </a:xfrm>
            <a:prstGeom prst="rect">
              <a:avLst/>
            </a:prstGeom>
            <a:noFill/>
          </p:spPr>
          <p:txBody>
            <a:bodyPr wrap="square" rtlCol="0">
              <a:spAutoFit/>
            </a:bodyPr>
            <a:lstStyle/>
            <a:p>
              <a:endParaRPr lang="en-US" b="1" dirty="0"/>
            </a:p>
          </p:txBody>
        </p:sp>
      </p:grpSp>
    </p:spTree>
    <p:extLst>
      <p:ext uri="{BB962C8B-B14F-4D97-AF65-F5344CB8AC3E}">
        <p14:creationId xmlns:p14="http://schemas.microsoft.com/office/powerpoint/2010/main" val="16973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 Surfaces of Set-UID Programs</a:t>
            </a:r>
          </a:p>
        </p:txBody>
      </p:sp>
      <p:pic>
        <p:nvPicPr>
          <p:cNvPr id="4" name="Picture 3">
            <a:extLst>
              <a:ext uri="{FF2B5EF4-FFF2-40B4-BE49-F238E27FC236}">
                <a16:creationId xmlns:a16="http://schemas.microsoft.com/office/drawing/2014/main" id="{C10151F5-8679-4026-8CDF-D30FFD5B5C4E}"/>
              </a:ext>
            </a:extLst>
          </p:cNvPr>
          <p:cNvPicPr>
            <a:picLocks noChangeAspect="1"/>
          </p:cNvPicPr>
          <p:nvPr/>
        </p:nvPicPr>
        <p:blipFill rotWithShape="1">
          <a:blip r:embed="rId3"/>
          <a:srcRect l="13102" t="27679" r="25380" b="29283"/>
          <a:stretch/>
        </p:blipFill>
        <p:spPr>
          <a:xfrm>
            <a:off x="1098631" y="2924886"/>
            <a:ext cx="9994737" cy="3933114"/>
          </a:xfrm>
          <a:prstGeom prst="rect">
            <a:avLst/>
          </a:prstGeom>
        </p:spPr>
      </p:pic>
      <p:sp>
        <p:nvSpPr>
          <p:cNvPr id="5" name="Content Placeholder 2">
            <a:extLst>
              <a:ext uri="{FF2B5EF4-FFF2-40B4-BE49-F238E27FC236}">
                <a16:creationId xmlns:a16="http://schemas.microsoft.com/office/drawing/2014/main" id="{687D53E3-76A2-48E9-A221-07E764683A64}"/>
              </a:ext>
            </a:extLst>
          </p:cNvPr>
          <p:cNvSpPr>
            <a:spLocks noGrp="1"/>
          </p:cNvSpPr>
          <p:nvPr>
            <p:ph idx="1"/>
          </p:nvPr>
        </p:nvSpPr>
        <p:spPr>
          <a:xfrm>
            <a:off x="838200" y="1273216"/>
            <a:ext cx="10515600" cy="1802493"/>
          </a:xfrm>
        </p:spPr>
        <p:txBody>
          <a:bodyPr>
            <a:normAutofit fontScale="85000" lnSpcReduction="20000"/>
          </a:bodyPr>
          <a:lstStyle/>
          <a:p>
            <a:r>
              <a:rPr lang="en-US" dirty="0"/>
              <a:t>1. User inputs/External Programs</a:t>
            </a:r>
          </a:p>
          <a:p>
            <a:r>
              <a:rPr lang="en-US" dirty="0"/>
              <a:t>2. System inputs: race Conditions (e.g., with symbolic link to privileged file from an unprivileged file)</a:t>
            </a:r>
          </a:p>
          <a:p>
            <a:r>
              <a:rPr lang="en-US" dirty="0">
                <a:solidFill>
                  <a:srgbClr val="C00000"/>
                </a:solidFill>
              </a:rPr>
              <a:t>3. Environment variables</a:t>
            </a:r>
          </a:p>
          <a:p>
            <a:r>
              <a:rPr lang="en-US" dirty="0"/>
              <a:t>4. Non-privileged process controlled by user: capability leaking</a:t>
            </a:r>
            <a:endParaRPr lang="en-SE" dirty="0"/>
          </a:p>
        </p:txBody>
      </p:sp>
    </p:spTree>
    <p:extLst>
      <p:ext uri="{BB962C8B-B14F-4D97-AF65-F5344CB8AC3E}">
        <p14:creationId xmlns:p14="http://schemas.microsoft.com/office/powerpoint/2010/main" val="101650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Environment Variables</a:t>
            </a:r>
          </a:p>
        </p:txBody>
      </p:sp>
      <p:sp>
        <p:nvSpPr>
          <p:cNvPr id="3" name="Content Placeholder 2"/>
          <p:cNvSpPr>
            <a:spLocks noGrp="1"/>
          </p:cNvSpPr>
          <p:nvPr>
            <p:ph idx="1"/>
          </p:nvPr>
        </p:nvSpPr>
        <p:spPr>
          <a:xfrm>
            <a:off x="838200" y="1325563"/>
            <a:ext cx="10515600" cy="5237162"/>
          </a:xfrm>
        </p:spPr>
        <p:txBody>
          <a:bodyPr>
            <a:normAutofit/>
          </a:bodyPr>
          <a:lstStyle/>
          <a:p>
            <a:pPr lvl="1">
              <a:spcAft>
                <a:spcPts val="600"/>
              </a:spcAft>
            </a:pPr>
            <a:r>
              <a:rPr lang="en-US" sz="2800" dirty="0"/>
              <a:t>A set of dynamic named values</a:t>
            </a:r>
          </a:p>
          <a:p>
            <a:pPr lvl="1">
              <a:spcAft>
                <a:spcPts val="600"/>
              </a:spcAft>
            </a:pPr>
            <a:r>
              <a:rPr lang="en-US" sz="2800" dirty="0"/>
              <a:t>Part of the operating environment in which a process runs</a:t>
            </a:r>
          </a:p>
          <a:p>
            <a:pPr lvl="1">
              <a:spcAft>
                <a:spcPts val="600"/>
              </a:spcAft>
            </a:pPr>
            <a:r>
              <a:rPr lang="en-US" sz="2800" dirty="0"/>
              <a:t>Affect the way that a running process will behave</a:t>
            </a:r>
          </a:p>
          <a:p>
            <a:pPr lvl="1">
              <a:spcAft>
                <a:spcPts val="600"/>
              </a:spcAft>
            </a:pPr>
            <a:r>
              <a:rPr lang="en-US" sz="2800" dirty="0"/>
              <a:t>Introduced in Unix and also adopted by Microsoft Windows	</a:t>
            </a:r>
          </a:p>
          <a:p>
            <a:pPr lvl="1">
              <a:spcAft>
                <a:spcPts val="600"/>
              </a:spcAft>
            </a:pPr>
            <a:r>
              <a:rPr lang="en-US" sz="2800" dirty="0"/>
              <a:t>Example: PATH variable</a:t>
            </a:r>
          </a:p>
          <a:p>
            <a:pPr lvl="2">
              <a:spcAft>
                <a:spcPts val="600"/>
              </a:spcAft>
            </a:pPr>
            <a:r>
              <a:rPr lang="en-US" sz="2400" dirty="0"/>
              <a:t>When a program is executed the shell process will use the environment variable to find where the program is, if the full path is not provided.</a:t>
            </a:r>
            <a:r>
              <a:rPr lang="en-US" dirty="0"/>
              <a:t>	</a:t>
            </a:r>
          </a:p>
          <a:p>
            <a:pPr marL="457200" lvl="1" indent="0">
              <a:buNone/>
            </a:pP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0208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0"/>
            <a:ext cx="10515600" cy="1325563"/>
          </a:xfrm>
        </p:spPr>
        <p:txBody>
          <a:bodyPr/>
          <a:lstStyle/>
          <a:p>
            <a:r>
              <a:rPr lang="en-US" dirty="0"/>
              <a:t>How to Access Environment Variables</a:t>
            </a:r>
          </a:p>
        </p:txBody>
      </p:sp>
      <p:pic>
        <p:nvPicPr>
          <p:cNvPr id="4" name="Picture 3">
            <a:extLst>
              <a:ext uri="{FF2B5EF4-FFF2-40B4-BE49-F238E27FC236}">
                <a16:creationId xmlns:a16="http://schemas.microsoft.com/office/drawing/2014/main" id="{B5BB0F8C-F4F6-49D6-BA31-0B763FE2A4BC}"/>
              </a:ext>
            </a:extLst>
          </p:cNvPr>
          <p:cNvPicPr>
            <a:picLocks noChangeAspect="1"/>
          </p:cNvPicPr>
          <p:nvPr/>
        </p:nvPicPr>
        <p:blipFill rotWithShape="1">
          <a:blip r:embed="rId3"/>
          <a:srcRect l="29762" t="22539" r="33234" b="58254"/>
          <a:stretch/>
        </p:blipFill>
        <p:spPr>
          <a:xfrm>
            <a:off x="764101" y="1506575"/>
            <a:ext cx="6504207" cy="2109944"/>
          </a:xfrm>
          <a:prstGeom prst="rect">
            <a:avLst/>
          </a:prstGeom>
        </p:spPr>
      </p:pic>
      <p:pic>
        <p:nvPicPr>
          <p:cNvPr id="5" name="Picture 4">
            <a:extLst>
              <a:ext uri="{FF2B5EF4-FFF2-40B4-BE49-F238E27FC236}">
                <a16:creationId xmlns:a16="http://schemas.microsoft.com/office/drawing/2014/main" id="{4A746CB5-72BF-4DC7-B867-C8EAD7BD7033}"/>
              </a:ext>
            </a:extLst>
          </p:cNvPr>
          <p:cNvPicPr>
            <a:picLocks noChangeAspect="1"/>
          </p:cNvPicPr>
          <p:nvPr/>
        </p:nvPicPr>
        <p:blipFill rotWithShape="1">
          <a:blip r:embed="rId3"/>
          <a:srcRect l="29762" t="45873" r="34524" b="30000"/>
          <a:stretch/>
        </p:blipFill>
        <p:spPr>
          <a:xfrm>
            <a:off x="5117120" y="3797531"/>
            <a:ext cx="6504207" cy="2746223"/>
          </a:xfrm>
          <a:prstGeom prst="rect">
            <a:avLst/>
          </a:prstGeom>
        </p:spPr>
      </p:pic>
      <p:sp>
        <p:nvSpPr>
          <p:cNvPr id="6" name="TextBox 5"/>
          <p:cNvSpPr txBox="1"/>
          <p:nvPr/>
        </p:nvSpPr>
        <p:spPr>
          <a:xfrm>
            <a:off x="8018584" y="2099882"/>
            <a:ext cx="3130857" cy="461665"/>
          </a:xfrm>
          <a:prstGeom prst="rect">
            <a:avLst/>
          </a:prstGeom>
          <a:noFill/>
        </p:spPr>
        <p:txBody>
          <a:bodyPr wrap="none" rtlCol="0">
            <a:spAutoFit/>
          </a:bodyPr>
          <a:lstStyle/>
          <a:p>
            <a:r>
              <a:rPr lang="en-US" sz="2400" dirty="0"/>
              <a:t>From the main function</a:t>
            </a:r>
          </a:p>
        </p:txBody>
      </p:sp>
      <p:sp>
        <p:nvSpPr>
          <p:cNvPr id="8" name="Right Arrow 7"/>
          <p:cNvSpPr/>
          <p:nvPr/>
        </p:nvSpPr>
        <p:spPr>
          <a:xfrm rot="10800000">
            <a:off x="7385538" y="2157046"/>
            <a:ext cx="515816" cy="317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55076" y="4638638"/>
            <a:ext cx="3254737" cy="830997"/>
          </a:xfrm>
          <a:prstGeom prst="rect">
            <a:avLst/>
          </a:prstGeom>
          <a:noFill/>
        </p:spPr>
        <p:txBody>
          <a:bodyPr wrap="none" rtlCol="0">
            <a:spAutoFit/>
          </a:bodyPr>
          <a:lstStyle/>
          <a:p>
            <a:r>
              <a:rPr lang="en-US" sz="2400" dirty="0"/>
              <a:t>More reliable way:</a:t>
            </a:r>
          </a:p>
          <a:p>
            <a:r>
              <a:rPr lang="en-US" sz="2400" dirty="0"/>
              <a:t>Using the global variable</a:t>
            </a:r>
          </a:p>
        </p:txBody>
      </p:sp>
      <p:sp>
        <p:nvSpPr>
          <p:cNvPr id="10" name="Right Arrow 9"/>
          <p:cNvSpPr/>
          <p:nvPr/>
        </p:nvSpPr>
        <p:spPr>
          <a:xfrm>
            <a:off x="4302369" y="4958862"/>
            <a:ext cx="63304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263662" y="2099882"/>
            <a:ext cx="15474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045570" y="4602480"/>
            <a:ext cx="947810" cy="24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3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365125"/>
            <a:ext cx="10948555" cy="1325563"/>
          </a:xfrm>
        </p:spPr>
        <p:txBody>
          <a:bodyPr/>
          <a:lstStyle/>
          <a:p>
            <a:r>
              <a:rPr lang="en-US" dirty="0"/>
              <a:t>How Does a process get Environment Variables?</a:t>
            </a:r>
          </a:p>
        </p:txBody>
      </p:sp>
      <p:sp>
        <p:nvSpPr>
          <p:cNvPr id="3" name="Content Placeholder 2"/>
          <p:cNvSpPr>
            <a:spLocks noGrp="1"/>
          </p:cNvSpPr>
          <p:nvPr>
            <p:ph idx="1"/>
          </p:nvPr>
        </p:nvSpPr>
        <p:spPr>
          <a:xfrm>
            <a:off x="666750" y="1690688"/>
            <a:ext cx="10687050" cy="4486275"/>
          </a:xfrm>
        </p:spPr>
        <p:txBody>
          <a:bodyPr/>
          <a:lstStyle/>
          <a:p>
            <a:r>
              <a:rPr lang="en-US" dirty="0"/>
              <a:t>Process can get environment variables one of two ways:</a:t>
            </a:r>
          </a:p>
          <a:p>
            <a:pPr lvl="1">
              <a:spcAft>
                <a:spcPts val="1200"/>
              </a:spcAft>
            </a:pPr>
            <a:r>
              <a:rPr lang="en-US" dirty="0"/>
              <a:t>If a new process is created using fork() system call, the child process will inherits its parent process’s environment variables.</a:t>
            </a:r>
          </a:p>
          <a:p>
            <a:pPr lvl="1">
              <a:spcAft>
                <a:spcPts val="1200"/>
              </a:spcAft>
            </a:pPr>
            <a:r>
              <a:rPr lang="en-US" dirty="0"/>
              <a:t>If a process runs a new program in itself, it typically uses execve() system call. In this scenario, the memory space is overwritten and all old environment variables are lost. execve() can be invoked in a special manner to pass environment variables from one process to another.</a:t>
            </a:r>
          </a:p>
          <a:p>
            <a:r>
              <a:rPr lang="en-US" dirty="0"/>
              <a:t>Passing environment variables when invoking execve() :</a:t>
            </a:r>
          </a:p>
          <a:p>
            <a:pPr marL="0" indent="0">
              <a:buNone/>
            </a:pPr>
            <a:r>
              <a:rPr lang="en-US" dirty="0"/>
              <a:t> </a:t>
            </a:r>
          </a:p>
          <a:p>
            <a:endParaRPr lang="en-US" dirty="0"/>
          </a:p>
        </p:txBody>
      </p:sp>
      <p:pic>
        <p:nvPicPr>
          <p:cNvPr id="4" name="Picture 3">
            <a:extLst>
              <a:ext uri="{FF2B5EF4-FFF2-40B4-BE49-F238E27FC236}">
                <a16:creationId xmlns:a16="http://schemas.microsoft.com/office/drawing/2014/main" id="{0DF80DDD-5CDA-42D6-8FCD-FE1FF7890E22}"/>
              </a:ext>
            </a:extLst>
          </p:cNvPr>
          <p:cNvPicPr>
            <a:picLocks noChangeAspect="1"/>
          </p:cNvPicPr>
          <p:nvPr/>
        </p:nvPicPr>
        <p:blipFill rotWithShape="1">
          <a:blip r:embed="rId3"/>
          <a:srcRect l="30258" t="28572" r="28373" b="66508"/>
          <a:stretch/>
        </p:blipFill>
        <p:spPr>
          <a:xfrm>
            <a:off x="994996" y="5282082"/>
            <a:ext cx="9289204" cy="690564"/>
          </a:xfrm>
          <a:prstGeom prst="rect">
            <a:avLst/>
          </a:prstGeom>
        </p:spPr>
      </p:pic>
      <p:cxnSp>
        <p:nvCxnSpPr>
          <p:cNvPr id="5" name="Straight Connector 4"/>
          <p:cNvCxnSpPr/>
          <p:nvPr/>
        </p:nvCxnSpPr>
        <p:spPr>
          <a:xfrm>
            <a:off x="3282462" y="5972646"/>
            <a:ext cx="29190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93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execve() and Environment variables</a:t>
            </a:r>
          </a:p>
        </p:txBody>
      </p:sp>
      <p:sp>
        <p:nvSpPr>
          <p:cNvPr id="3" name="Content Placeholder 2"/>
          <p:cNvSpPr>
            <a:spLocks noGrp="1"/>
          </p:cNvSpPr>
          <p:nvPr>
            <p:ph idx="1"/>
          </p:nvPr>
        </p:nvSpPr>
        <p:spPr>
          <a:xfrm>
            <a:off x="285769" y="1350086"/>
            <a:ext cx="3515245" cy="5070764"/>
          </a:xfrm>
        </p:spPr>
        <p:txBody>
          <a:bodyPr/>
          <a:lstStyle/>
          <a:p>
            <a:pPr>
              <a:spcBef>
                <a:spcPts val="0"/>
              </a:spcBef>
              <a:spcAft>
                <a:spcPts val="2400"/>
              </a:spcAft>
            </a:pPr>
            <a:r>
              <a:rPr lang="en-US" sz="2400" dirty="0"/>
              <a:t>The program executes a new program </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/bin/</a:t>
            </a:r>
            <a:r>
              <a:rPr lang="en-US" sz="2400" dirty="0" err="1">
                <a:latin typeface="Courier New" panose="02070309020205020404" pitchFamily="49" charset="0"/>
                <a:cs typeface="Courier New" panose="02070309020205020404" pitchFamily="49" charset="0"/>
              </a:rPr>
              <a:t>env</a:t>
            </a:r>
            <a:r>
              <a:rPr lang="en-US" sz="2400" dirty="0"/>
              <a:t>, which prints out the environment variables of the current process.</a:t>
            </a:r>
          </a:p>
          <a:p>
            <a:pPr>
              <a:spcBef>
                <a:spcPts val="0"/>
              </a:spcBef>
              <a:spcAft>
                <a:spcPts val="2400"/>
              </a:spcAft>
            </a:pPr>
            <a:r>
              <a:rPr lang="en-US" sz="2400" dirty="0"/>
              <a:t>We construct a new variable </a:t>
            </a:r>
            <a:r>
              <a:rPr lang="en-US" sz="2400" dirty="0" err="1">
                <a:latin typeface="Courier New" panose="02070309020205020404" pitchFamily="49" charset="0"/>
                <a:cs typeface="Courier New" panose="02070309020205020404" pitchFamily="49" charset="0"/>
              </a:rPr>
              <a:t>newenv</a:t>
            </a:r>
            <a:r>
              <a:rPr lang="en-US" sz="2400" dirty="0"/>
              <a:t>, and use it as the 3rd argument.</a:t>
            </a:r>
          </a:p>
        </p:txBody>
      </p:sp>
      <p:grpSp>
        <p:nvGrpSpPr>
          <p:cNvPr id="16" name="Group 15"/>
          <p:cNvGrpSpPr/>
          <p:nvPr/>
        </p:nvGrpSpPr>
        <p:grpSpPr>
          <a:xfrm>
            <a:off x="4284686" y="1401218"/>
            <a:ext cx="7232400" cy="5108666"/>
            <a:chOff x="4284686" y="1401218"/>
            <a:chExt cx="7232400" cy="5108666"/>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686" y="1401218"/>
              <a:ext cx="7232400" cy="5108666"/>
            </a:xfrm>
            <a:prstGeom prst="rect">
              <a:avLst/>
            </a:prstGeom>
          </p:spPr>
        </p:pic>
        <p:sp>
          <p:nvSpPr>
            <p:cNvPr id="11" name="Rectangle 10"/>
            <p:cNvSpPr/>
            <p:nvPr/>
          </p:nvSpPr>
          <p:spPr>
            <a:xfrm>
              <a:off x="6764530" y="4515553"/>
              <a:ext cx="502920" cy="2286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79770" y="4996112"/>
              <a:ext cx="684020" cy="19310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64530" y="5401877"/>
              <a:ext cx="813559" cy="2216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319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execve() and Environment variables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323" y="1817256"/>
            <a:ext cx="6514787" cy="3943464"/>
          </a:xfrm>
          <a:prstGeom prst="rect">
            <a:avLst/>
          </a:prstGeom>
        </p:spPr>
      </p:pic>
      <p:sp>
        <p:nvSpPr>
          <p:cNvPr id="6" name="Left Brace 5"/>
          <p:cNvSpPr/>
          <p:nvPr/>
        </p:nvSpPr>
        <p:spPr>
          <a:xfrm>
            <a:off x="3348990" y="3406140"/>
            <a:ext cx="571500" cy="227457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dobe Gothic Std B" panose="020B0800000000000000" pitchFamily="34" charset="-128"/>
              <a:ea typeface="Adobe Gothic Std B" panose="020B0800000000000000" pitchFamily="34" charset="-128"/>
            </a:endParaRPr>
          </a:p>
        </p:txBody>
      </p:sp>
      <p:sp>
        <p:nvSpPr>
          <p:cNvPr id="8" name="TextBox 7"/>
          <p:cNvSpPr txBox="1"/>
          <p:nvPr/>
        </p:nvSpPr>
        <p:spPr>
          <a:xfrm>
            <a:off x="1108897" y="3943260"/>
            <a:ext cx="2080260" cy="1200329"/>
          </a:xfrm>
          <a:prstGeom prst="rect">
            <a:avLst/>
          </a:prstGeom>
          <a:noFill/>
        </p:spPr>
        <p:txBody>
          <a:bodyPr wrap="square" rtlCol="0">
            <a:spAutoFit/>
          </a:bodyPr>
          <a:lstStyle/>
          <a:p>
            <a:pPr algn="r"/>
            <a:r>
              <a:rPr lang="en-US" sz="2400" dirty="0"/>
              <a:t>Obtained from the parent process</a:t>
            </a:r>
          </a:p>
        </p:txBody>
      </p:sp>
    </p:spTree>
    <p:extLst>
      <p:ext uri="{BB962C8B-B14F-4D97-AF65-F5344CB8AC3E}">
        <p14:creationId xmlns:p14="http://schemas.microsoft.com/office/powerpoint/2010/main" val="122431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Need for Privileged Programs</a:t>
            </a:r>
          </a:p>
        </p:txBody>
      </p:sp>
      <p:sp>
        <p:nvSpPr>
          <p:cNvPr id="3" name="Content Placeholder 2"/>
          <p:cNvSpPr>
            <a:spLocks noGrp="1"/>
          </p:cNvSpPr>
          <p:nvPr>
            <p:ph idx="1"/>
          </p:nvPr>
        </p:nvSpPr>
        <p:spPr>
          <a:xfrm>
            <a:off x="838200" y="997527"/>
            <a:ext cx="10515600" cy="5565198"/>
          </a:xfrm>
        </p:spPr>
        <p:txBody>
          <a:bodyPr>
            <a:normAutofit/>
          </a:bodyPr>
          <a:lstStyle/>
          <a:p>
            <a:pPr marL="0" indent="0">
              <a:buNone/>
            </a:pPr>
            <a:endParaRPr lang="en-US" dirty="0"/>
          </a:p>
          <a:p>
            <a:r>
              <a:rPr lang="en-US" dirty="0"/>
              <a:t>Password Dilemma</a:t>
            </a:r>
          </a:p>
          <a:p>
            <a:pPr lvl="1"/>
            <a:r>
              <a:rPr lang="en-US" dirty="0"/>
              <a:t>Permissions of /</a:t>
            </a:r>
            <a:r>
              <a:rPr lang="en-US" dirty="0" err="1"/>
              <a:t>etc</a:t>
            </a:r>
            <a:r>
              <a:rPr lang="en-US" dirty="0"/>
              <a:t>/shadow file that stores password hashes (owner is root):</a:t>
            </a:r>
          </a:p>
          <a:p>
            <a:pPr lvl="1"/>
            <a:endParaRPr lang="en-US" dirty="0"/>
          </a:p>
          <a:p>
            <a:pPr lvl="1"/>
            <a:endParaRPr lang="en-US" dirty="0"/>
          </a:p>
          <a:p>
            <a:pPr lvl="1"/>
            <a:endParaRPr lang="en-US" dirty="0"/>
          </a:p>
          <a:p>
            <a:pPr lvl="1"/>
            <a:r>
              <a:rPr lang="en-US" dirty="0"/>
              <a:t>How can a non-root user change her password, if she cannot write to /</a:t>
            </a:r>
            <a:r>
              <a:rPr lang="en-US" dirty="0" err="1"/>
              <a:t>etc</a:t>
            </a:r>
            <a:r>
              <a:rPr lang="en-US" dirty="0"/>
              <a:t>/shadow file?</a:t>
            </a:r>
          </a:p>
          <a:p>
            <a:pPr marL="457200" lvl="1" indent="0">
              <a:buNone/>
            </a:pPr>
            <a:endParaRPr lang="en-US" dirty="0"/>
          </a:p>
        </p:txBody>
      </p:sp>
      <p:pic>
        <p:nvPicPr>
          <p:cNvPr id="4" name="Picture 3">
            <a:extLst>
              <a:ext uri="{FF2B5EF4-FFF2-40B4-BE49-F238E27FC236}">
                <a16:creationId xmlns:a16="http://schemas.microsoft.com/office/drawing/2014/main" id="{B50A8236-70DD-44B6-8758-78591F6517F8}"/>
              </a:ext>
            </a:extLst>
          </p:cNvPr>
          <p:cNvPicPr>
            <a:picLocks noChangeAspect="1"/>
          </p:cNvPicPr>
          <p:nvPr/>
        </p:nvPicPr>
        <p:blipFill rotWithShape="1">
          <a:blip r:embed="rId3"/>
          <a:srcRect l="28766" t="21435" r="25000" b="71983"/>
          <a:stretch/>
        </p:blipFill>
        <p:spPr>
          <a:xfrm>
            <a:off x="1576754" y="2624414"/>
            <a:ext cx="8238510" cy="659758"/>
          </a:xfrm>
          <a:prstGeom prst="rect">
            <a:avLst/>
          </a:prstGeom>
        </p:spPr>
      </p:pic>
      <p:pic>
        <p:nvPicPr>
          <p:cNvPr id="5" name="Picture 4">
            <a:extLst>
              <a:ext uri="{FF2B5EF4-FFF2-40B4-BE49-F238E27FC236}">
                <a16:creationId xmlns:a16="http://schemas.microsoft.com/office/drawing/2014/main" id="{89ADC4DF-5860-4368-937F-2FD7609D14E0}"/>
              </a:ext>
            </a:extLst>
          </p:cNvPr>
          <p:cNvPicPr>
            <a:picLocks noChangeAspect="1"/>
          </p:cNvPicPr>
          <p:nvPr/>
        </p:nvPicPr>
        <p:blipFill rotWithShape="1">
          <a:blip r:embed="rId4"/>
          <a:srcRect l="3559" t="11388" r="52690" b="72917"/>
          <a:stretch/>
        </p:blipFill>
        <p:spPr>
          <a:xfrm>
            <a:off x="1354015" y="4377334"/>
            <a:ext cx="8928694" cy="2001870"/>
          </a:xfrm>
          <a:prstGeom prst="rect">
            <a:avLst/>
          </a:prstGeom>
        </p:spPr>
      </p:pic>
    </p:spTree>
    <p:extLst>
      <p:ext uri="{BB962C8B-B14F-4D97-AF65-F5344CB8AC3E}">
        <p14:creationId xmlns:p14="http://schemas.microsoft.com/office/powerpoint/2010/main" val="1773066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85"/>
            <a:ext cx="10515600" cy="1325563"/>
          </a:xfrm>
        </p:spPr>
        <p:txBody>
          <a:bodyPr/>
          <a:lstStyle/>
          <a:p>
            <a:r>
              <a:rPr lang="en-US" dirty="0"/>
              <a:t>Memory Location for Environment Variables</a:t>
            </a:r>
          </a:p>
        </p:txBody>
      </p:sp>
      <p:sp>
        <p:nvSpPr>
          <p:cNvPr id="6" name="Content Placeholder 5">
            <a:extLst>
              <a:ext uri="{FF2B5EF4-FFF2-40B4-BE49-F238E27FC236}">
                <a16:creationId xmlns:a16="http://schemas.microsoft.com/office/drawing/2014/main" id="{C18A00E1-1E85-4B68-985C-3BB7FC6240EB}"/>
              </a:ext>
            </a:extLst>
          </p:cNvPr>
          <p:cNvSpPr>
            <a:spLocks noGrp="1"/>
          </p:cNvSpPr>
          <p:nvPr>
            <p:ph idx="1"/>
          </p:nvPr>
        </p:nvSpPr>
        <p:spPr>
          <a:xfrm>
            <a:off x="495300" y="1462002"/>
            <a:ext cx="5734050" cy="5023572"/>
          </a:xfrm>
        </p:spPr>
        <p:txBody>
          <a:bodyPr>
            <a:normAutofit/>
          </a:bodyPr>
          <a:lstStyle/>
          <a:p>
            <a:r>
              <a:rPr lang="en-US" dirty="0" err="1">
                <a:latin typeface="Courier New" panose="02070309020205020404" pitchFamily="49" charset="0"/>
                <a:cs typeface="Courier New" panose="02070309020205020404" pitchFamily="49" charset="0"/>
              </a:rPr>
              <a:t>envp</a:t>
            </a:r>
            <a:r>
              <a:rPr lang="en-US" dirty="0"/>
              <a:t> and </a:t>
            </a:r>
            <a:r>
              <a:rPr lang="en-US" dirty="0">
                <a:latin typeface="Courier New" panose="02070309020205020404" pitchFamily="49" charset="0"/>
                <a:cs typeface="Courier New" panose="02070309020205020404" pitchFamily="49" charset="0"/>
              </a:rPr>
              <a:t>environ</a:t>
            </a:r>
            <a:r>
              <a:rPr lang="en-US" dirty="0"/>
              <a:t> points to the same place initially.</a:t>
            </a:r>
          </a:p>
          <a:p>
            <a:r>
              <a:rPr lang="en-US" dirty="0" err="1">
                <a:latin typeface="Courier New" panose="02070309020205020404" pitchFamily="49" charset="0"/>
                <a:cs typeface="Courier New" panose="02070309020205020404" pitchFamily="49" charset="0"/>
              </a:rPr>
              <a:t>envp</a:t>
            </a:r>
            <a:r>
              <a:rPr lang="en-US" dirty="0"/>
              <a:t> is only accessible inside the main function, while </a:t>
            </a:r>
            <a:r>
              <a:rPr lang="en-US" dirty="0">
                <a:latin typeface="Courier New" panose="02070309020205020404" pitchFamily="49" charset="0"/>
                <a:cs typeface="Courier New" panose="02070309020205020404" pitchFamily="49" charset="0"/>
              </a:rPr>
              <a:t>environ</a:t>
            </a:r>
            <a:r>
              <a:rPr lang="en-US" dirty="0"/>
              <a:t> is a global variable.</a:t>
            </a:r>
          </a:p>
          <a:p>
            <a:r>
              <a:rPr lang="en-US" dirty="0"/>
              <a:t>When changes are made to the environment variables (e.g., new ones are added), the location for storing the environment variables may be moved to the heap, so </a:t>
            </a:r>
            <a:r>
              <a:rPr lang="en-US" dirty="0">
                <a:latin typeface="Courier New" panose="02070309020205020404" pitchFamily="49" charset="0"/>
                <a:cs typeface="Courier New" panose="02070309020205020404" pitchFamily="49" charset="0"/>
              </a:rPr>
              <a:t>environ</a:t>
            </a:r>
            <a:r>
              <a:rPr lang="en-US" dirty="0"/>
              <a:t> will change (</a:t>
            </a:r>
            <a:r>
              <a:rPr lang="en-US" dirty="0" err="1">
                <a:latin typeface="Courier New" panose="02070309020205020404" pitchFamily="49" charset="0"/>
                <a:cs typeface="Courier New" panose="02070309020205020404" pitchFamily="49" charset="0"/>
              </a:rPr>
              <a:t>envp</a:t>
            </a:r>
            <a:r>
              <a:rPr lang="en-US" dirty="0"/>
              <a:t> does not change)</a:t>
            </a:r>
          </a:p>
        </p:txBody>
      </p:sp>
      <p:pic>
        <p:nvPicPr>
          <p:cNvPr id="7" name="Picture 6">
            <a:extLst>
              <a:ext uri="{FF2B5EF4-FFF2-40B4-BE49-F238E27FC236}">
                <a16:creationId xmlns:a16="http://schemas.microsoft.com/office/drawing/2014/main" id="{336EBA2E-A4BF-4ED8-9466-12721C0C9F92}"/>
              </a:ext>
            </a:extLst>
          </p:cNvPr>
          <p:cNvPicPr>
            <a:picLocks noChangeAspect="1"/>
          </p:cNvPicPr>
          <p:nvPr/>
        </p:nvPicPr>
        <p:blipFill rotWithShape="1">
          <a:blip r:embed="rId3"/>
          <a:srcRect l="36310" t="17936" r="23936" b="15397"/>
          <a:stretch/>
        </p:blipFill>
        <p:spPr>
          <a:xfrm>
            <a:off x="6686550" y="1247638"/>
            <a:ext cx="4855535" cy="5089015"/>
          </a:xfrm>
          <a:prstGeom prst="rect">
            <a:avLst/>
          </a:prstGeom>
        </p:spPr>
      </p:pic>
    </p:spTree>
    <p:extLst>
      <p:ext uri="{BB962C8B-B14F-4D97-AF65-F5344CB8AC3E}">
        <p14:creationId xmlns:p14="http://schemas.microsoft.com/office/powerpoint/2010/main" val="136412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934306"/>
          </a:xfrm>
        </p:spPr>
        <p:txBody>
          <a:bodyPr/>
          <a:lstStyle/>
          <a:p>
            <a:r>
              <a:rPr lang="en-US" dirty="0"/>
              <a:t>Shell Variables &amp; Environment Variables</a:t>
            </a:r>
          </a:p>
        </p:txBody>
      </p:sp>
      <p:sp>
        <p:nvSpPr>
          <p:cNvPr id="5" name="Content Placeholder 4">
            <a:extLst>
              <a:ext uri="{FF2B5EF4-FFF2-40B4-BE49-F238E27FC236}">
                <a16:creationId xmlns:a16="http://schemas.microsoft.com/office/drawing/2014/main" id="{30D65547-1C8E-4CA4-B891-C691BA5EE26C}"/>
              </a:ext>
            </a:extLst>
          </p:cNvPr>
          <p:cNvSpPr>
            <a:spLocks noGrp="1"/>
          </p:cNvSpPr>
          <p:nvPr>
            <p:ph idx="1"/>
          </p:nvPr>
        </p:nvSpPr>
        <p:spPr>
          <a:xfrm>
            <a:off x="500743" y="1360714"/>
            <a:ext cx="10853057" cy="5225142"/>
          </a:xfrm>
        </p:spPr>
        <p:txBody>
          <a:bodyPr/>
          <a:lstStyle/>
          <a:p>
            <a:r>
              <a:rPr lang="en-US" dirty="0"/>
              <a:t>People often mistake shell variables and environment variables to be the same.</a:t>
            </a:r>
          </a:p>
          <a:p>
            <a:r>
              <a:rPr lang="en-US" dirty="0"/>
              <a:t>Shell Variables:</a:t>
            </a:r>
          </a:p>
          <a:p>
            <a:pPr lvl="1"/>
            <a:r>
              <a:rPr lang="en-US" dirty="0"/>
              <a:t>Internal variables used by shell.</a:t>
            </a:r>
          </a:p>
          <a:p>
            <a:pPr lvl="1"/>
            <a:r>
              <a:rPr lang="en-US" dirty="0"/>
              <a:t>Shell provides built-in commands to allow users to create, assign and delete shell variables.</a:t>
            </a:r>
          </a:p>
          <a:p>
            <a:pPr lvl="1"/>
            <a:r>
              <a:rPr lang="en-US" dirty="0"/>
              <a:t>In the example, we create a shell variable called FOO.</a:t>
            </a:r>
          </a:p>
        </p:txBody>
      </p:sp>
      <p:pic>
        <p:nvPicPr>
          <p:cNvPr id="3" name="Picture 2">
            <a:extLst>
              <a:ext uri="{FF2B5EF4-FFF2-40B4-BE49-F238E27FC236}">
                <a16:creationId xmlns:a16="http://schemas.microsoft.com/office/drawing/2014/main" id="{3B03AA5B-EF1F-444D-A490-0622EEB9EEEC}"/>
              </a:ext>
            </a:extLst>
          </p:cNvPr>
          <p:cNvPicPr>
            <a:picLocks noChangeAspect="1"/>
          </p:cNvPicPr>
          <p:nvPr/>
        </p:nvPicPr>
        <p:blipFill rotWithShape="1">
          <a:blip r:embed="rId3"/>
          <a:srcRect l="16865" t="35873" r="61806" b="47736"/>
          <a:stretch/>
        </p:blipFill>
        <p:spPr>
          <a:xfrm>
            <a:off x="1237163" y="4318740"/>
            <a:ext cx="4157798" cy="1996981"/>
          </a:xfrm>
          <a:prstGeom prst="rect">
            <a:avLst/>
          </a:prstGeom>
        </p:spPr>
      </p:pic>
    </p:spTree>
    <p:extLst>
      <p:ext uri="{BB962C8B-B14F-4D97-AF65-F5344CB8AC3E}">
        <p14:creationId xmlns:p14="http://schemas.microsoft.com/office/powerpoint/2010/main" val="333992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252238"/>
            <a:ext cx="10515600" cy="934306"/>
          </a:xfrm>
        </p:spPr>
        <p:txBody>
          <a:bodyPr/>
          <a:lstStyle/>
          <a:p>
            <a:r>
              <a:rPr lang="en-US" dirty="0"/>
              <a:t>Side Note on The /proc File System</a:t>
            </a:r>
          </a:p>
        </p:txBody>
      </p:sp>
      <p:sp>
        <p:nvSpPr>
          <p:cNvPr id="5" name="Content Placeholder 4">
            <a:extLst>
              <a:ext uri="{FF2B5EF4-FFF2-40B4-BE49-F238E27FC236}">
                <a16:creationId xmlns:a16="http://schemas.microsoft.com/office/drawing/2014/main" id="{30D65547-1C8E-4CA4-B891-C691BA5EE26C}"/>
              </a:ext>
            </a:extLst>
          </p:cNvPr>
          <p:cNvSpPr>
            <a:spLocks noGrp="1"/>
          </p:cNvSpPr>
          <p:nvPr>
            <p:ph idx="1"/>
          </p:nvPr>
        </p:nvSpPr>
        <p:spPr>
          <a:xfrm>
            <a:off x="500743" y="1415144"/>
            <a:ext cx="10853057" cy="5050972"/>
          </a:xfrm>
        </p:spPr>
        <p:txBody>
          <a:bodyPr>
            <a:normAutofit/>
          </a:bodyPr>
          <a:lstStyle/>
          <a:p>
            <a:pPr>
              <a:spcBef>
                <a:spcPts val="0"/>
              </a:spcBef>
              <a:spcAft>
                <a:spcPts val="2400"/>
              </a:spcAft>
            </a:pPr>
            <a:r>
              <a:rPr lang="en-US" dirty="0"/>
              <a:t>/proc is a virtual file system in </a:t>
            </a:r>
            <a:r>
              <a:rPr lang="en-US" dirty="0" err="1"/>
              <a:t>linux</a:t>
            </a:r>
            <a:r>
              <a:rPr lang="en-US" dirty="0"/>
              <a:t>. It contains a directory for each process, using the process ID as the name of the directory</a:t>
            </a:r>
          </a:p>
          <a:p>
            <a:pPr>
              <a:spcBef>
                <a:spcPts val="0"/>
              </a:spcBef>
              <a:spcAft>
                <a:spcPts val="2400"/>
              </a:spcAft>
            </a:pPr>
            <a:r>
              <a:rPr lang="en-US" dirty="0"/>
              <a:t>Each process directory has a virtual file called environ, which contains the environment of the process.</a:t>
            </a:r>
          </a:p>
          <a:p>
            <a:pPr lvl="1">
              <a:spcBef>
                <a:spcPts val="0"/>
              </a:spcBef>
              <a:spcAft>
                <a:spcPts val="1200"/>
              </a:spcAft>
            </a:pPr>
            <a:r>
              <a:rPr lang="en-US" dirty="0"/>
              <a:t>e.g., virtual file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proc</a:t>
            </a:r>
            <a:r>
              <a:rPr lang="en-US" dirty="0">
                <a:latin typeface="Courier New" panose="02070309020205020404" pitchFamily="49" charset="0"/>
                <a:cs typeface="Courier New" panose="02070309020205020404" pitchFamily="49" charset="0"/>
              </a:rPr>
              <a:t>/932/environ</a:t>
            </a:r>
            <a:r>
              <a:rPr lang="en-US" dirty="0"/>
              <a:t>  contains the environment variable of process 932</a:t>
            </a:r>
          </a:p>
          <a:p>
            <a:pPr lvl="1">
              <a:spcBef>
                <a:spcPts val="0"/>
              </a:spcBef>
              <a:spcAft>
                <a:spcPts val="1200"/>
              </a:spcAft>
            </a:pPr>
            <a:r>
              <a:rPr lang="en-US" dirty="0"/>
              <a:t>The command “</a:t>
            </a:r>
            <a:r>
              <a:rPr lang="en-US" dirty="0">
                <a:latin typeface="Courier New" panose="02070309020205020404" pitchFamily="49" charset="0"/>
                <a:cs typeface="Courier New" panose="02070309020205020404" pitchFamily="49" charset="0"/>
              </a:rPr>
              <a:t>strings /</a:t>
            </a:r>
            <a:r>
              <a:rPr lang="en-US" dirty="0" err="1">
                <a:latin typeface="Courier New" panose="02070309020205020404" pitchFamily="49" charset="0"/>
                <a:cs typeface="Courier New" panose="02070309020205020404" pitchFamily="49" charset="0"/>
              </a:rPr>
              <a:t>proc</a:t>
            </a:r>
            <a:r>
              <a:rPr lang="en-US" dirty="0">
                <a:latin typeface="Courier New" panose="02070309020205020404" pitchFamily="49" charset="0"/>
                <a:cs typeface="Courier New" panose="02070309020205020404" pitchFamily="49" charset="0"/>
              </a:rPr>
              <a:t>/$$/environ</a:t>
            </a:r>
            <a:r>
              <a:rPr lang="en-US" dirty="0"/>
              <a:t>” prints out the environment variable of the current process (shell will replace $$ with its own process ID)</a:t>
            </a:r>
          </a:p>
          <a:p>
            <a:pPr>
              <a:spcBef>
                <a:spcPts val="0"/>
              </a:spcBef>
              <a:spcAft>
                <a:spcPts val="2400"/>
              </a:spcAft>
            </a:pPr>
            <a:r>
              <a:rPr lang="en-US" dirty="0"/>
              <a:t>When </a:t>
            </a:r>
            <a:r>
              <a:rPr lang="en-US" dirty="0" err="1"/>
              <a:t>env</a:t>
            </a:r>
            <a:r>
              <a:rPr lang="en-US" dirty="0"/>
              <a:t> program is invoked in a bash shell, it runs in a child process. Therefore, it print out the environment variables of the shell’s child process, not its own. </a:t>
            </a:r>
          </a:p>
        </p:txBody>
      </p:sp>
    </p:spTree>
    <p:extLst>
      <p:ext uri="{BB962C8B-B14F-4D97-AF65-F5344CB8AC3E}">
        <p14:creationId xmlns:p14="http://schemas.microsoft.com/office/powerpoint/2010/main" val="37843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873"/>
            <a:ext cx="10515600" cy="934306"/>
          </a:xfrm>
        </p:spPr>
        <p:txBody>
          <a:bodyPr/>
          <a:lstStyle/>
          <a:p>
            <a:r>
              <a:rPr lang="en-US" dirty="0"/>
              <a:t>Shell Variables &amp; Environment Variables</a:t>
            </a:r>
          </a:p>
        </p:txBody>
      </p:sp>
      <p:sp>
        <p:nvSpPr>
          <p:cNvPr id="5" name="Content Placeholder 4">
            <a:extLst>
              <a:ext uri="{FF2B5EF4-FFF2-40B4-BE49-F238E27FC236}">
                <a16:creationId xmlns:a16="http://schemas.microsoft.com/office/drawing/2014/main" id="{30D65547-1C8E-4CA4-B891-C691BA5EE26C}"/>
              </a:ext>
            </a:extLst>
          </p:cNvPr>
          <p:cNvSpPr>
            <a:spLocks noGrp="1"/>
          </p:cNvSpPr>
          <p:nvPr>
            <p:ph idx="1"/>
          </p:nvPr>
        </p:nvSpPr>
        <p:spPr>
          <a:xfrm>
            <a:off x="500743" y="1191795"/>
            <a:ext cx="10853057" cy="5050972"/>
          </a:xfrm>
        </p:spPr>
        <p:txBody>
          <a:bodyPr/>
          <a:lstStyle/>
          <a:p>
            <a:r>
              <a:rPr lang="en-US" dirty="0"/>
              <a:t>Shell variables and environment variables are different</a:t>
            </a:r>
          </a:p>
          <a:p>
            <a:r>
              <a:rPr lang="en-US" dirty="0"/>
              <a:t>When a shell program starts, it copies the environment variables into its own shell variables. Changes made to the shell variable will not reflect on the environment variables, as shown in example : </a:t>
            </a:r>
          </a:p>
          <a:p>
            <a:endParaRPr lang="en-US" dirty="0"/>
          </a:p>
          <a:p>
            <a:endParaRPr lang="en-US" dirty="0"/>
          </a:p>
        </p:txBody>
      </p:sp>
      <p:grpSp>
        <p:nvGrpSpPr>
          <p:cNvPr id="8" name="Group 7"/>
          <p:cNvGrpSpPr/>
          <p:nvPr/>
        </p:nvGrpSpPr>
        <p:grpSpPr>
          <a:xfrm>
            <a:off x="309908" y="3039067"/>
            <a:ext cx="11234725" cy="3487503"/>
            <a:chOff x="119075" y="3176227"/>
            <a:chExt cx="11234725" cy="3487503"/>
          </a:xfrm>
        </p:grpSpPr>
        <p:sp>
          <p:nvSpPr>
            <p:cNvPr id="17" name="TextBox 16">
              <a:extLst>
                <a:ext uri="{FF2B5EF4-FFF2-40B4-BE49-F238E27FC236}">
                  <a16:creationId xmlns:a16="http://schemas.microsoft.com/office/drawing/2014/main" id="{53438701-5C4A-4D9A-B3E2-39771AD8DEF8}"/>
                </a:ext>
              </a:extLst>
            </p:cNvPr>
            <p:cNvSpPr txBox="1"/>
            <p:nvPr/>
          </p:nvSpPr>
          <p:spPr>
            <a:xfrm>
              <a:off x="1292721" y="3306074"/>
              <a:ext cx="2546246" cy="400110"/>
            </a:xfrm>
            <a:prstGeom prst="rect">
              <a:avLst/>
            </a:prstGeom>
            <a:noFill/>
          </p:spPr>
          <p:txBody>
            <a:bodyPr wrap="square" rtlCol="0">
              <a:spAutoFit/>
            </a:bodyPr>
            <a:lstStyle/>
            <a:p>
              <a:r>
                <a:rPr lang="en-US" sz="2000" dirty="0"/>
                <a:t>Environment variable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833" y="3176227"/>
              <a:ext cx="7204967" cy="3394381"/>
            </a:xfrm>
            <a:prstGeom prst="rect">
              <a:avLst/>
            </a:prstGeom>
          </p:spPr>
        </p:pic>
        <p:sp>
          <p:nvSpPr>
            <p:cNvPr id="6" name="Right Arrow 5"/>
            <p:cNvSpPr/>
            <p:nvPr/>
          </p:nvSpPr>
          <p:spPr>
            <a:xfrm>
              <a:off x="3776618" y="3424803"/>
              <a:ext cx="274320" cy="162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438701-5C4A-4D9A-B3E2-39771AD8DEF8}"/>
                </a:ext>
              </a:extLst>
            </p:cNvPr>
            <p:cNvSpPr txBox="1"/>
            <p:nvPr/>
          </p:nvSpPr>
          <p:spPr>
            <a:xfrm>
              <a:off x="2137060" y="3798055"/>
              <a:ext cx="1564779" cy="400110"/>
            </a:xfrm>
            <a:prstGeom prst="rect">
              <a:avLst/>
            </a:prstGeom>
            <a:noFill/>
          </p:spPr>
          <p:txBody>
            <a:bodyPr wrap="square" rtlCol="0">
              <a:spAutoFit/>
            </a:bodyPr>
            <a:lstStyle/>
            <a:p>
              <a:r>
                <a:rPr lang="en-US" sz="2000" dirty="0"/>
                <a:t>Shell variable</a:t>
              </a:r>
            </a:p>
          </p:txBody>
        </p:sp>
        <p:sp>
          <p:nvSpPr>
            <p:cNvPr id="16" name="Right Arrow 15"/>
            <p:cNvSpPr/>
            <p:nvPr/>
          </p:nvSpPr>
          <p:spPr>
            <a:xfrm>
              <a:off x="3759397" y="3928074"/>
              <a:ext cx="274320" cy="162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759397" y="4690146"/>
              <a:ext cx="274320" cy="162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759597" y="5179262"/>
              <a:ext cx="274320" cy="162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3438701-5C4A-4D9A-B3E2-39771AD8DEF8}"/>
                </a:ext>
              </a:extLst>
            </p:cNvPr>
            <p:cNvSpPr txBox="1"/>
            <p:nvPr/>
          </p:nvSpPr>
          <p:spPr>
            <a:xfrm>
              <a:off x="1032886" y="4547753"/>
              <a:ext cx="2806081" cy="400110"/>
            </a:xfrm>
            <a:prstGeom prst="rect">
              <a:avLst/>
            </a:prstGeom>
            <a:noFill/>
          </p:spPr>
          <p:txBody>
            <a:bodyPr wrap="square" rtlCol="0">
              <a:spAutoFit/>
            </a:bodyPr>
            <a:lstStyle/>
            <a:p>
              <a:r>
                <a:rPr lang="en-US" sz="2000" dirty="0"/>
                <a:t>Shell variable is changed</a:t>
              </a:r>
            </a:p>
          </p:txBody>
        </p:sp>
        <p:sp>
          <p:nvSpPr>
            <p:cNvPr id="24" name="TextBox 23">
              <a:extLst>
                <a:ext uri="{FF2B5EF4-FFF2-40B4-BE49-F238E27FC236}">
                  <a16:creationId xmlns:a16="http://schemas.microsoft.com/office/drawing/2014/main" id="{53438701-5C4A-4D9A-B3E2-39771AD8DEF8}"/>
                </a:ext>
              </a:extLst>
            </p:cNvPr>
            <p:cNvSpPr txBox="1"/>
            <p:nvPr/>
          </p:nvSpPr>
          <p:spPr>
            <a:xfrm>
              <a:off x="119075" y="5039734"/>
              <a:ext cx="3644681" cy="400110"/>
            </a:xfrm>
            <a:prstGeom prst="rect">
              <a:avLst/>
            </a:prstGeom>
            <a:noFill/>
          </p:spPr>
          <p:txBody>
            <a:bodyPr wrap="square" rtlCol="0">
              <a:spAutoFit/>
            </a:bodyPr>
            <a:lstStyle/>
            <a:p>
              <a:r>
                <a:rPr lang="en-US" sz="2000" dirty="0"/>
                <a:t>Environment variable is the same</a:t>
              </a:r>
            </a:p>
          </p:txBody>
        </p:sp>
        <p:sp>
          <p:nvSpPr>
            <p:cNvPr id="25" name="TextBox 24">
              <a:extLst>
                <a:ext uri="{FF2B5EF4-FFF2-40B4-BE49-F238E27FC236}">
                  <a16:creationId xmlns:a16="http://schemas.microsoft.com/office/drawing/2014/main" id="{53438701-5C4A-4D9A-B3E2-39771AD8DEF8}"/>
                </a:ext>
              </a:extLst>
            </p:cNvPr>
            <p:cNvSpPr txBox="1"/>
            <p:nvPr/>
          </p:nvSpPr>
          <p:spPr>
            <a:xfrm>
              <a:off x="179380" y="6263620"/>
              <a:ext cx="3602087" cy="400110"/>
            </a:xfrm>
            <a:prstGeom prst="rect">
              <a:avLst/>
            </a:prstGeom>
            <a:noFill/>
          </p:spPr>
          <p:txBody>
            <a:bodyPr wrap="square" rtlCol="0">
              <a:spAutoFit/>
            </a:bodyPr>
            <a:lstStyle/>
            <a:p>
              <a:r>
                <a:rPr lang="en-US" sz="2000" dirty="0"/>
                <a:t>Environment variable is still here</a:t>
              </a:r>
            </a:p>
          </p:txBody>
        </p:sp>
        <p:sp>
          <p:nvSpPr>
            <p:cNvPr id="26" name="Right Arrow 25"/>
            <p:cNvSpPr/>
            <p:nvPr/>
          </p:nvSpPr>
          <p:spPr>
            <a:xfrm>
              <a:off x="3759397" y="5941334"/>
              <a:ext cx="274320" cy="162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3756723" y="6396766"/>
              <a:ext cx="274320" cy="162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3438701-5C4A-4D9A-B3E2-39771AD8DEF8}"/>
                </a:ext>
              </a:extLst>
            </p:cNvPr>
            <p:cNvSpPr txBox="1"/>
            <p:nvPr/>
          </p:nvSpPr>
          <p:spPr>
            <a:xfrm>
              <a:off x="1402530" y="5811521"/>
              <a:ext cx="2546246" cy="400110"/>
            </a:xfrm>
            <a:prstGeom prst="rect">
              <a:avLst/>
            </a:prstGeom>
            <a:noFill/>
          </p:spPr>
          <p:txBody>
            <a:bodyPr wrap="square" rtlCol="0">
              <a:spAutoFit/>
            </a:bodyPr>
            <a:lstStyle/>
            <a:p>
              <a:r>
                <a:rPr lang="en-US" sz="2000" dirty="0"/>
                <a:t>Shell variable is gone</a:t>
              </a:r>
            </a:p>
          </p:txBody>
        </p:sp>
      </p:grpSp>
    </p:spTree>
    <p:extLst>
      <p:ext uri="{BB962C8B-B14F-4D97-AF65-F5344CB8AC3E}">
        <p14:creationId xmlns:p14="http://schemas.microsoft.com/office/powerpoint/2010/main" val="402182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934306"/>
          </a:xfrm>
        </p:spPr>
        <p:txBody>
          <a:bodyPr/>
          <a:lstStyle/>
          <a:p>
            <a:r>
              <a:rPr lang="en-US" dirty="0"/>
              <a:t>Shell Variables &amp; Environment Variables</a:t>
            </a:r>
          </a:p>
        </p:txBody>
      </p:sp>
      <p:sp>
        <p:nvSpPr>
          <p:cNvPr id="5" name="Content Placeholder 4">
            <a:extLst>
              <a:ext uri="{FF2B5EF4-FFF2-40B4-BE49-F238E27FC236}">
                <a16:creationId xmlns:a16="http://schemas.microsoft.com/office/drawing/2014/main" id="{30D65547-1C8E-4CA4-B891-C691BA5EE26C}"/>
              </a:ext>
            </a:extLst>
          </p:cNvPr>
          <p:cNvSpPr>
            <a:spLocks noGrp="1"/>
          </p:cNvSpPr>
          <p:nvPr>
            <p:ph idx="1"/>
          </p:nvPr>
        </p:nvSpPr>
        <p:spPr>
          <a:xfrm>
            <a:off x="7717155" y="1631288"/>
            <a:ext cx="3636645" cy="4562746"/>
          </a:xfrm>
        </p:spPr>
        <p:txBody>
          <a:bodyPr>
            <a:normAutofit/>
          </a:bodyPr>
          <a:lstStyle/>
          <a:p>
            <a:r>
              <a:rPr lang="en-US" sz="2300" dirty="0"/>
              <a:t>This figure shows how shell variables affect the environment variables of child processes</a:t>
            </a:r>
          </a:p>
          <a:p>
            <a:pPr marL="0" indent="0">
              <a:buNone/>
            </a:pPr>
            <a:endParaRPr lang="en-US" sz="2300" dirty="0"/>
          </a:p>
          <a:p>
            <a:r>
              <a:rPr lang="en-US" sz="2300" dirty="0"/>
              <a:t>It also shows how the parent shell’s environment variables becomes the child process’s environment variables (via shell variables)</a:t>
            </a:r>
          </a:p>
        </p:txBody>
      </p:sp>
      <p:pic>
        <p:nvPicPr>
          <p:cNvPr id="3" name="Picture 2">
            <a:extLst>
              <a:ext uri="{FF2B5EF4-FFF2-40B4-BE49-F238E27FC236}">
                <a16:creationId xmlns:a16="http://schemas.microsoft.com/office/drawing/2014/main" id="{7D407206-11C9-4521-917B-14768D974421}"/>
              </a:ext>
            </a:extLst>
          </p:cNvPr>
          <p:cNvPicPr>
            <a:picLocks noChangeAspect="1"/>
          </p:cNvPicPr>
          <p:nvPr/>
        </p:nvPicPr>
        <p:blipFill rotWithShape="1">
          <a:blip r:embed="rId3"/>
          <a:srcRect l="19941" t="17302" r="33730" b="17777"/>
          <a:stretch/>
        </p:blipFill>
        <p:spPr>
          <a:xfrm>
            <a:off x="951956" y="1186544"/>
            <a:ext cx="6378484" cy="5452235"/>
          </a:xfrm>
          <a:prstGeom prst="rect">
            <a:avLst/>
          </a:prstGeom>
        </p:spPr>
      </p:pic>
    </p:spTree>
    <p:extLst>
      <p:ext uri="{BB962C8B-B14F-4D97-AF65-F5344CB8AC3E}">
        <p14:creationId xmlns:p14="http://schemas.microsoft.com/office/powerpoint/2010/main" val="131854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934306"/>
          </a:xfrm>
        </p:spPr>
        <p:txBody>
          <a:bodyPr/>
          <a:lstStyle/>
          <a:p>
            <a:r>
              <a:rPr lang="en-US" dirty="0"/>
              <a:t>Shell Variables &amp; Environment Variables</a:t>
            </a:r>
          </a:p>
        </p:txBody>
      </p:sp>
      <p:sp>
        <p:nvSpPr>
          <p:cNvPr id="5" name="Content Placeholder 4">
            <a:extLst>
              <a:ext uri="{FF2B5EF4-FFF2-40B4-BE49-F238E27FC236}">
                <a16:creationId xmlns:a16="http://schemas.microsoft.com/office/drawing/2014/main" id="{30D65547-1C8E-4CA4-B891-C691BA5EE26C}"/>
              </a:ext>
            </a:extLst>
          </p:cNvPr>
          <p:cNvSpPr>
            <a:spLocks noGrp="1"/>
          </p:cNvSpPr>
          <p:nvPr>
            <p:ph idx="1"/>
          </p:nvPr>
        </p:nvSpPr>
        <p:spPr>
          <a:xfrm>
            <a:off x="557893" y="1442854"/>
            <a:ext cx="10853057" cy="725382"/>
          </a:xfrm>
        </p:spPr>
        <p:txBody>
          <a:bodyPr>
            <a:normAutofit/>
          </a:bodyPr>
          <a:lstStyle/>
          <a:p>
            <a:r>
              <a:rPr lang="en-US" dirty="0"/>
              <a:t>When we type </a:t>
            </a:r>
            <a:r>
              <a:rPr lang="en-US" dirty="0" err="1"/>
              <a:t>env</a:t>
            </a:r>
            <a:r>
              <a:rPr lang="en-US" dirty="0"/>
              <a:t> in shell prompt, shell will create a child process</a:t>
            </a:r>
          </a:p>
        </p:txBody>
      </p:sp>
      <p:pic>
        <p:nvPicPr>
          <p:cNvPr id="4" name="Picture 3">
            <a:extLst>
              <a:ext uri="{FF2B5EF4-FFF2-40B4-BE49-F238E27FC236}">
                <a16:creationId xmlns:a16="http://schemas.microsoft.com/office/drawing/2014/main" id="{7DD7150C-6780-44EE-8980-F4AADCCB0DBC}"/>
              </a:ext>
            </a:extLst>
          </p:cNvPr>
          <p:cNvPicPr>
            <a:picLocks noChangeAspect="1"/>
          </p:cNvPicPr>
          <p:nvPr/>
        </p:nvPicPr>
        <p:blipFill rotWithShape="1">
          <a:blip r:embed="rId3"/>
          <a:srcRect l="29762" t="43492" r="29266" b="32222"/>
          <a:stretch/>
        </p:blipFill>
        <p:spPr>
          <a:xfrm>
            <a:off x="4868636" y="2826573"/>
            <a:ext cx="7179127" cy="2659579"/>
          </a:xfrm>
          <a:prstGeom prst="rect">
            <a:avLst/>
          </a:prstGeom>
        </p:spPr>
      </p:pic>
      <p:sp>
        <p:nvSpPr>
          <p:cNvPr id="7" name="TextBox 6">
            <a:extLst>
              <a:ext uri="{FF2B5EF4-FFF2-40B4-BE49-F238E27FC236}">
                <a16:creationId xmlns:a16="http://schemas.microsoft.com/office/drawing/2014/main" id="{5ADC2B44-EC2F-4B2D-8999-444A431A134C}"/>
              </a:ext>
            </a:extLst>
          </p:cNvPr>
          <p:cNvSpPr txBox="1"/>
          <p:nvPr/>
        </p:nvSpPr>
        <p:spPr>
          <a:xfrm>
            <a:off x="1018198" y="3000386"/>
            <a:ext cx="3530909" cy="400110"/>
          </a:xfrm>
          <a:prstGeom prst="rect">
            <a:avLst/>
          </a:prstGeom>
          <a:noFill/>
        </p:spPr>
        <p:txBody>
          <a:bodyPr wrap="square" rtlCol="0">
            <a:spAutoFit/>
          </a:bodyPr>
          <a:lstStyle/>
          <a:p>
            <a:r>
              <a:rPr lang="en-US" sz="2000" dirty="0"/>
              <a:t>Print out environment variable</a:t>
            </a:r>
          </a:p>
        </p:txBody>
      </p:sp>
      <p:sp>
        <p:nvSpPr>
          <p:cNvPr id="3" name="Right Arrow 2"/>
          <p:cNvSpPr/>
          <p:nvPr/>
        </p:nvSpPr>
        <p:spPr>
          <a:xfrm>
            <a:off x="4470282" y="3119451"/>
            <a:ext cx="297180" cy="205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7893" y="4046220"/>
            <a:ext cx="3533022" cy="1015663"/>
          </a:xfrm>
          <a:prstGeom prst="rect">
            <a:avLst/>
          </a:prstGeom>
          <a:noFill/>
        </p:spPr>
        <p:txBody>
          <a:bodyPr wrap="square" rtlCol="0">
            <a:spAutoFit/>
          </a:bodyPr>
          <a:lstStyle/>
          <a:p>
            <a:r>
              <a:rPr lang="en-US" sz="2000" dirty="0"/>
              <a:t>Only LOGNAME and LOGNAME3 get into the child process, but not LOGNAME2. Why?</a:t>
            </a:r>
          </a:p>
        </p:txBody>
      </p:sp>
      <p:sp>
        <p:nvSpPr>
          <p:cNvPr id="12" name="Right Arrow 11"/>
          <p:cNvSpPr/>
          <p:nvPr/>
        </p:nvSpPr>
        <p:spPr>
          <a:xfrm>
            <a:off x="4090915" y="4276406"/>
            <a:ext cx="569324" cy="276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75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 Surface on Environment Variables</a:t>
            </a:r>
          </a:p>
        </p:txBody>
      </p:sp>
      <p:sp>
        <p:nvSpPr>
          <p:cNvPr id="3" name="Content Placeholder 2"/>
          <p:cNvSpPr>
            <a:spLocks noGrp="1"/>
          </p:cNvSpPr>
          <p:nvPr>
            <p:ph idx="1"/>
          </p:nvPr>
        </p:nvSpPr>
        <p:spPr>
          <a:xfrm>
            <a:off x="838200" y="1435261"/>
            <a:ext cx="4373880" cy="4741702"/>
          </a:xfrm>
        </p:spPr>
        <p:txBody>
          <a:bodyPr/>
          <a:lstStyle/>
          <a:p>
            <a:r>
              <a:rPr lang="en-US" dirty="0"/>
              <a:t>Hidden usage of environment variables is dangerous.</a:t>
            </a:r>
          </a:p>
          <a:p>
            <a:r>
              <a:rPr lang="en-US" dirty="0"/>
              <a:t>Since users can set environment variables, they become part of the attack surface on Set-UID programs.</a:t>
            </a:r>
          </a:p>
        </p:txBody>
      </p:sp>
      <p:pic>
        <p:nvPicPr>
          <p:cNvPr id="5" name="Picture 4">
            <a:extLst>
              <a:ext uri="{FF2B5EF4-FFF2-40B4-BE49-F238E27FC236}">
                <a16:creationId xmlns:a16="http://schemas.microsoft.com/office/drawing/2014/main" id="{4386A809-7ECB-4463-A2D8-D0B78D29886F}"/>
              </a:ext>
            </a:extLst>
          </p:cNvPr>
          <p:cNvPicPr>
            <a:picLocks noChangeAspect="1"/>
          </p:cNvPicPr>
          <p:nvPr/>
        </p:nvPicPr>
        <p:blipFill rotWithShape="1">
          <a:blip r:embed="rId3"/>
          <a:srcRect l="37996" t="34286" r="25893" b="25873"/>
          <a:stretch/>
        </p:blipFill>
        <p:spPr>
          <a:xfrm>
            <a:off x="5212080" y="1643382"/>
            <a:ext cx="6272776" cy="4325459"/>
          </a:xfrm>
          <a:prstGeom prst="rect">
            <a:avLst/>
          </a:prstGeom>
        </p:spPr>
      </p:pic>
    </p:spTree>
    <p:extLst>
      <p:ext uri="{BB962C8B-B14F-4D97-AF65-F5344CB8AC3E}">
        <p14:creationId xmlns:p14="http://schemas.microsoft.com/office/powerpoint/2010/main" val="2296423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normAutofit fontScale="90000"/>
          </a:bodyPr>
          <a:lstStyle/>
          <a:p>
            <a:r>
              <a:rPr lang="en-US" dirty="0"/>
              <a:t>Task 6: The PATH Environment Variable and Set-UID Programs</a:t>
            </a:r>
          </a:p>
        </p:txBody>
      </p:sp>
      <p:sp>
        <p:nvSpPr>
          <p:cNvPr id="3" name="Content Placeholder 2"/>
          <p:cNvSpPr>
            <a:spLocks noGrp="1"/>
          </p:cNvSpPr>
          <p:nvPr>
            <p:ph idx="1"/>
          </p:nvPr>
        </p:nvSpPr>
        <p:spPr>
          <a:xfrm>
            <a:off x="838200" y="1435261"/>
            <a:ext cx="10515600" cy="4852650"/>
          </a:xfrm>
        </p:spPr>
        <p:txBody>
          <a:bodyPr>
            <a:normAutofit fontScale="92500" lnSpcReduction="10000"/>
          </a:bodyPr>
          <a:lstStyle/>
          <a:p>
            <a:r>
              <a:rPr lang="en-US" dirty="0"/>
              <a:t>Environment Variables: inherited from parent process, or set by this user that affects behavior of all programs run by this user.</a:t>
            </a:r>
          </a:p>
          <a:p>
            <a:r>
              <a:rPr lang="en-US" dirty="0">
                <a:latin typeface="Courier New" panose="02070309020205020404" pitchFamily="49" charset="0"/>
                <a:cs typeface="Courier New" panose="02070309020205020404" pitchFamily="49" charset="0"/>
              </a:rPr>
              <a:t>PATH</a:t>
            </a:r>
            <a:r>
              <a:rPr lang="en-US" dirty="0"/>
              <a:t> Environment Variable used by shell programs to locate a command if the user does not provide the full path for the command</a:t>
            </a:r>
          </a:p>
          <a:p>
            <a:r>
              <a:rPr lang="en-US" dirty="0"/>
              <a:t>The system(</a:t>
            </a:r>
            <a:r>
              <a:rPr lang="en-US" dirty="0" err="1"/>
              <a:t>cmd</a:t>
            </a:r>
            <a:r>
              <a:rPr lang="en-US" dirty="0"/>
              <a:t>) function executes "/bin/</a:t>
            </a:r>
            <a:r>
              <a:rPr lang="en-US" dirty="0" err="1"/>
              <a:t>sh</a:t>
            </a:r>
            <a:r>
              <a:rPr lang="en-US" dirty="0"/>
              <a:t> -c </a:t>
            </a:r>
            <a:r>
              <a:rPr lang="en-US" dirty="0" err="1"/>
              <a:t>cmd</a:t>
            </a:r>
            <a:r>
              <a:rPr lang="en-US" dirty="0"/>
              <a:t>“, and relies on the /bin/</a:t>
            </a:r>
            <a:r>
              <a:rPr lang="en-US" dirty="0" err="1"/>
              <a:t>sh</a:t>
            </a:r>
            <a:r>
              <a:rPr lang="en-US" dirty="0"/>
              <a:t> program to run </a:t>
            </a:r>
            <a:r>
              <a:rPr lang="en-US" dirty="0" err="1"/>
              <a:t>cmd</a:t>
            </a:r>
            <a:endParaRPr lang="en-US" dirty="0"/>
          </a:p>
          <a:p>
            <a:r>
              <a:rPr lang="en-US" dirty="0"/>
              <a:t>system(“ls”)</a:t>
            </a:r>
          </a:p>
          <a:p>
            <a:pPr lvl="1"/>
            <a:r>
              <a:rPr lang="en-US" dirty="0"/>
              <a:t>/bin/</a:t>
            </a:r>
            <a:r>
              <a:rPr lang="en-US" dirty="0" err="1"/>
              <a:t>sh</a:t>
            </a:r>
            <a:r>
              <a:rPr lang="en-US" dirty="0"/>
              <a:t> uses the PATH environment variable to locate the executable file “ls”, which should be in /</a:t>
            </a:r>
            <a:r>
              <a:rPr lang="en-US" dirty="0" err="1"/>
              <a:t>usr</a:t>
            </a:r>
            <a:r>
              <a:rPr lang="en-US" dirty="0"/>
              <a:t>/bin/ </a:t>
            </a:r>
          </a:p>
          <a:p>
            <a:pPr lvl="1"/>
            <a:r>
              <a:rPr lang="en-US" dirty="0"/>
              <a:t>Attacker can manipulate the PATH variable and control which “ls” command is run, e.g., “$ export PATH=/home/seed:$PATH” puts directory /home/seed before all other directories included in the original PATH, including /</a:t>
            </a:r>
            <a:r>
              <a:rPr lang="en-US" dirty="0" err="1"/>
              <a:t>usr</a:t>
            </a:r>
            <a:r>
              <a:rPr lang="en-US" dirty="0"/>
              <a:t>/bin. If attacker puts his own “ls” executable in the current directory, the command /home/seed/ls will be run with root privileges, instead of /</a:t>
            </a:r>
            <a:r>
              <a:rPr lang="en-US" dirty="0" err="1"/>
              <a:t>usr</a:t>
            </a:r>
            <a:r>
              <a:rPr lang="en-US" dirty="0"/>
              <a:t>/bin/ls. </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42353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46EF-0078-4E14-94E7-BCB286ECB467}"/>
              </a:ext>
            </a:extLst>
          </p:cNvPr>
          <p:cNvSpPr>
            <a:spLocks noGrp="1"/>
          </p:cNvSpPr>
          <p:nvPr>
            <p:ph type="title"/>
          </p:nvPr>
        </p:nvSpPr>
        <p:spPr/>
        <p:txBody>
          <a:bodyPr/>
          <a:lstStyle/>
          <a:p>
            <a:r>
              <a:rPr lang="en-US" dirty="0"/>
              <a:t>IFS Attack</a:t>
            </a:r>
            <a:endParaRPr lang="en-SE" dirty="0"/>
          </a:p>
        </p:txBody>
      </p:sp>
      <p:sp>
        <p:nvSpPr>
          <p:cNvPr id="3" name="Content Placeholder 2">
            <a:extLst>
              <a:ext uri="{FF2B5EF4-FFF2-40B4-BE49-F238E27FC236}">
                <a16:creationId xmlns:a16="http://schemas.microsoft.com/office/drawing/2014/main" id="{1A4949BA-268B-459E-98D8-854DCD3FEFCC}"/>
              </a:ext>
            </a:extLst>
          </p:cNvPr>
          <p:cNvSpPr>
            <a:spLocks noGrp="1"/>
          </p:cNvSpPr>
          <p:nvPr>
            <p:ph idx="1"/>
          </p:nvPr>
        </p:nvSpPr>
        <p:spPr/>
        <p:txBody>
          <a:bodyPr/>
          <a:lstStyle/>
          <a:p>
            <a:r>
              <a:rPr lang="en-US" dirty="0"/>
              <a:t>system(“/</a:t>
            </a:r>
            <a:r>
              <a:rPr lang="en-US" dirty="0" err="1"/>
              <a:t>usr</a:t>
            </a:r>
            <a:r>
              <a:rPr lang="en-US" dirty="0"/>
              <a:t>/bin/ls”), is it secure now?</a:t>
            </a:r>
          </a:p>
          <a:p>
            <a:r>
              <a:rPr lang="en-US" dirty="0"/>
              <a:t>Internal Field Separator (IFS) is an environment variable that can be set by the user to be “/”, so the original command becomes system(“ </a:t>
            </a:r>
            <a:r>
              <a:rPr lang="en-US" dirty="0" err="1"/>
              <a:t>usr</a:t>
            </a:r>
            <a:r>
              <a:rPr lang="en-US" dirty="0"/>
              <a:t> bin ls”), i.e. execute command “</a:t>
            </a:r>
            <a:r>
              <a:rPr lang="en-US" dirty="0" err="1"/>
              <a:t>usr</a:t>
            </a:r>
            <a:r>
              <a:rPr lang="en-US" dirty="0"/>
              <a:t>” with arguments “bin” and “ls”. Now attacker can create his own executable named  “</a:t>
            </a:r>
            <a:r>
              <a:rPr lang="en-US" dirty="0" err="1"/>
              <a:t>usr</a:t>
            </a:r>
            <a:r>
              <a:rPr lang="en-US" dirty="0"/>
              <a:t>”, and run it with root privileges.</a:t>
            </a:r>
          </a:p>
          <a:p>
            <a:r>
              <a:rPr lang="en-US" dirty="0"/>
              <a:t>(No longer works in modern Linux.)</a:t>
            </a:r>
          </a:p>
          <a:p>
            <a:endParaRPr lang="en-SE" dirty="0"/>
          </a:p>
        </p:txBody>
      </p:sp>
    </p:spTree>
    <p:extLst>
      <p:ext uri="{BB962C8B-B14F-4D97-AF65-F5344CB8AC3E}">
        <p14:creationId xmlns:p14="http://schemas.microsoft.com/office/powerpoint/2010/main" val="618461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a:t>
            </a:r>
          </a:p>
        </p:txBody>
      </p:sp>
      <p:sp>
        <p:nvSpPr>
          <p:cNvPr id="3" name="Content Placeholder 2"/>
          <p:cNvSpPr>
            <a:spLocks noGrp="1"/>
          </p:cNvSpPr>
          <p:nvPr>
            <p:ph idx="1"/>
          </p:nvPr>
        </p:nvSpPr>
        <p:spPr>
          <a:xfrm>
            <a:off x="838200" y="1273216"/>
            <a:ext cx="10515600" cy="4903747"/>
          </a:xfrm>
        </p:spPr>
        <p:txBody>
          <a:bodyPr>
            <a:normAutofit/>
          </a:bodyPr>
          <a:lstStyle/>
          <a:p>
            <a:r>
              <a:rPr lang="en-US" dirty="0"/>
              <a:t>Linking finds the external library code referenced in the program</a:t>
            </a:r>
          </a:p>
          <a:p>
            <a:r>
              <a:rPr lang="en-US" dirty="0"/>
              <a:t>Linking can be done during runtime or compile time:</a:t>
            </a:r>
          </a:p>
          <a:p>
            <a:pPr lvl="1"/>
            <a:r>
              <a:rPr lang="en-US" dirty="0"/>
              <a:t>Dynamic Linking – uses environment variables, which becomes part of the attack surface</a:t>
            </a:r>
          </a:p>
          <a:p>
            <a:pPr lvl="1"/>
            <a:r>
              <a:rPr lang="en-US" dirty="0"/>
              <a:t>Static Linking</a:t>
            </a:r>
          </a:p>
          <a:p>
            <a:pPr marL="457200" lvl="1" indent="0">
              <a:buNone/>
            </a:pPr>
            <a:endParaRPr lang="en-US" dirty="0"/>
          </a:p>
          <a:p>
            <a:r>
              <a:rPr lang="en-US" dirty="0"/>
              <a:t>We will use the following example to differentiate static and dynamic linking: </a:t>
            </a:r>
          </a:p>
          <a:p>
            <a:endParaRPr lang="en-US" dirty="0"/>
          </a:p>
        </p:txBody>
      </p:sp>
      <p:pic>
        <p:nvPicPr>
          <p:cNvPr id="4" name="Picture 3">
            <a:extLst>
              <a:ext uri="{FF2B5EF4-FFF2-40B4-BE49-F238E27FC236}">
                <a16:creationId xmlns:a16="http://schemas.microsoft.com/office/drawing/2014/main" id="{4F87B355-7A5A-4367-A62E-CEC92B7CAB9A}"/>
              </a:ext>
            </a:extLst>
          </p:cNvPr>
          <p:cNvPicPr>
            <a:picLocks noChangeAspect="1"/>
          </p:cNvPicPr>
          <p:nvPr/>
        </p:nvPicPr>
        <p:blipFill rotWithShape="1">
          <a:blip r:embed="rId3"/>
          <a:srcRect l="29664" t="23810" r="18055" b="66547"/>
          <a:stretch/>
        </p:blipFill>
        <p:spPr>
          <a:xfrm>
            <a:off x="1132115" y="4767943"/>
            <a:ext cx="7270960" cy="838200"/>
          </a:xfrm>
          <a:prstGeom prst="rect">
            <a:avLst/>
          </a:prstGeom>
        </p:spPr>
      </p:pic>
      <p:pic>
        <p:nvPicPr>
          <p:cNvPr id="5" name="Picture 4">
            <a:extLst>
              <a:ext uri="{FF2B5EF4-FFF2-40B4-BE49-F238E27FC236}">
                <a16:creationId xmlns:a16="http://schemas.microsoft.com/office/drawing/2014/main" id="{11E4DF15-2DA2-4B84-A2E7-0815049D5CFB}"/>
              </a:ext>
            </a:extLst>
          </p:cNvPr>
          <p:cNvPicPr>
            <a:picLocks noChangeAspect="1"/>
          </p:cNvPicPr>
          <p:nvPr/>
        </p:nvPicPr>
        <p:blipFill rotWithShape="1">
          <a:blip r:embed="rId4"/>
          <a:srcRect l="16964" t="66825" r="31151" b="25873"/>
          <a:stretch/>
        </p:blipFill>
        <p:spPr>
          <a:xfrm>
            <a:off x="1132115" y="5606143"/>
            <a:ext cx="7270960" cy="664028"/>
          </a:xfrm>
          <a:prstGeom prst="rect">
            <a:avLst/>
          </a:prstGeom>
        </p:spPr>
      </p:pic>
    </p:spTree>
    <p:extLst>
      <p:ext uri="{BB962C8B-B14F-4D97-AF65-F5344CB8AC3E}">
        <p14:creationId xmlns:p14="http://schemas.microsoft.com/office/powerpoint/2010/main" val="61947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Two-Tier Approach</a:t>
            </a:r>
          </a:p>
        </p:txBody>
      </p:sp>
      <p:sp>
        <p:nvSpPr>
          <p:cNvPr id="3" name="Content Placeholder 2"/>
          <p:cNvSpPr>
            <a:spLocks noGrp="1"/>
          </p:cNvSpPr>
          <p:nvPr>
            <p:ph idx="1"/>
          </p:nvPr>
        </p:nvSpPr>
        <p:spPr>
          <a:xfrm>
            <a:off x="666750" y="1690688"/>
            <a:ext cx="5991958" cy="4486275"/>
          </a:xfrm>
        </p:spPr>
        <p:txBody>
          <a:bodyPr/>
          <a:lstStyle/>
          <a:p>
            <a:r>
              <a:rPr lang="en-US" dirty="0"/>
              <a:t>Implementing fine-grained access control in the OS makes OS over complicated. </a:t>
            </a:r>
          </a:p>
          <a:p>
            <a:pPr marL="0" indent="0">
              <a:buNone/>
            </a:pPr>
            <a:endParaRPr lang="en-US" dirty="0"/>
          </a:p>
          <a:p>
            <a:r>
              <a:rPr lang="en-US" dirty="0"/>
              <a:t>Instead, OS relies on </a:t>
            </a:r>
            <a:r>
              <a:rPr lang="en-US" i="1" dirty="0"/>
              <a:t>privileged programs</a:t>
            </a:r>
            <a:r>
              <a:rPr lang="en-US" dirty="0"/>
              <a:t> to enforce fine-grained access control</a:t>
            </a: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81EB56B7-F8F8-4695-BA36-738012198C40}"/>
              </a:ext>
            </a:extLst>
          </p:cNvPr>
          <p:cNvPicPr>
            <a:picLocks noChangeAspect="1"/>
          </p:cNvPicPr>
          <p:nvPr/>
        </p:nvPicPr>
        <p:blipFill rotWithShape="1">
          <a:blip r:embed="rId3"/>
          <a:srcRect l="38691" t="39365" r="27976" b="19365"/>
          <a:stretch/>
        </p:blipFill>
        <p:spPr>
          <a:xfrm>
            <a:off x="6384995" y="1497378"/>
            <a:ext cx="5623264" cy="4351338"/>
          </a:xfrm>
          <a:prstGeom prst="rect">
            <a:avLst/>
          </a:prstGeom>
        </p:spPr>
      </p:pic>
      <p:sp>
        <p:nvSpPr>
          <p:cNvPr id="5" name="TextBox 4">
            <a:extLst>
              <a:ext uri="{FF2B5EF4-FFF2-40B4-BE49-F238E27FC236}">
                <a16:creationId xmlns:a16="http://schemas.microsoft.com/office/drawing/2014/main" id="{3F392B0C-2645-4234-B639-A9097B4C0578}"/>
              </a:ext>
            </a:extLst>
          </p:cNvPr>
          <p:cNvSpPr txBox="1"/>
          <p:nvPr/>
        </p:nvSpPr>
        <p:spPr>
          <a:xfrm>
            <a:off x="10164236" y="2822941"/>
            <a:ext cx="1361014" cy="369332"/>
          </a:xfrm>
          <a:prstGeom prst="rect">
            <a:avLst/>
          </a:prstGeom>
          <a:noFill/>
        </p:spPr>
        <p:txBody>
          <a:bodyPr wrap="none" rtlCol="0">
            <a:spAutoFit/>
          </a:bodyPr>
          <a:lstStyle/>
          <a:p>
            <a:r>
              <a:rPr lang="en-US" dirty="0"/>
              <a:t>Too complex</a:t>
            </a:r>
            <a:endParaRPr lang="en-SE" dirty="0"/>
          </a:p>
        </p:txBody>
      </p:sp>
    </p:spTree>
    <p:extLst>
      <p:ext uri="{BB962C8B-B14F-4D97-AF65-F5344CB8AC3E}">
        <p14:creationId xmlns:p14="http://schemas.microsoft.com/office/powerpoint/2010/main" val="160001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a:t>
            </a:r>
          </a:p>
        </p:txBody>
      </p:sp>
      <p:sp>
        <p:nvSpPr>
          <p:cNvPr id="3" name="Content Placeholder 2"/>
          <p:cNvSpPr>
            <a:spLocks noGrp="1"/>
          </p:cNvSpPr>
          <p:nvPr>
            <p:ph idx="1"/>
          </p:nvPr>
        </p:nvSpPr>
        <p:spPr>
          <a:xfrm>
            <a:off x="838200" y="1273216"/>
            <a:ext cx="10515600" cy="4903747"/>
          </a:xfrm>
        </p:spPr>
        <p:txBody>
          <a:bodyPr>
            <a:normAutofit/>
          </a:bodyPr>
          <a:lstStyle/>
          <a:p>
            <a:pPr marL="0" indent="0">
              <a:buNone/>
            </a:pPr>
            <a:r>
              <a:rPr lang="en-US" b="1" dirty="0"/>
              <a:t>Static Linking</a:t>
            </a:r>
            <a:endParaRPr lang="en-US" dirty="0"/>
          </a:p>
          <a:p>
            <a:r>
              <a:rPr lang="en-US" dirty="0"/>
              <a:t>The linker combines the program’s code and the library code containing the </a:t>
            </a:r>
            <a:r>
              <a:rPr lang="en-US" dirty="0" err="1"/>
              <a:t>printf</a:t>
            </a:r>
            <a:r>
              <a:rPr lang="en-US" dirty="0"/>
              <a:t>() function</a:t>
            </a:r>
          </a:p>
          <a:p>
            <a:r>
              <a:rPr lang="en-US" dirty="0"/>
              <a:t>We can notice that the size of a static compiled program is 100 times larger than a dynamic program</a:t>
            </a:r>
          </a:p>
          <a:p>
            <a:endParaRPr lang="en-US" dirty="0"/>
          </a:p>
        </p:txBody>
      </p:sp>
      <p:pic>
        <p:nvPicPr>
          <p:cNvPr id="6" name="Picture 5">
            <a:extLst>
              <a:ext uri="{FF2B5EF4-FFF2-40B4-BE49-F238E27FC236}">
                <a16:creationId xmlns:a16="http://schemas.microsoft.com/office/drawing/2014/main" id="{CF029700-8C32-4C40-B6A0-DC0346CE71D4}"/>
              </a:ext>
            </a:extLst>
          </p:cNvPr>
          <p:cNvPicPr>
            <a:picLocks noChangeAspect="1"/>
          </p:cNvPicPr>
          <p:nvPr/>
        </p:nvPicPr>
        <p:blipFill rotWithShape="1">
          <a:blip r:embed="rId3"/>
          <a:srcRect l="16865" t="40317" r="31052" b="45556"/>
          <a:stretch/>
        </p:blipFill>
        <p:spPr>
          <a:xfrm>
            <a:off x="838200" y="3884020"/>
            <a:ext cx="10659449" cy="1807031"/>
          </a:xfrm>
          <a:prstGeom prst="rect">
            <a:avLst/>
          </a:prstGeom>
        </p:spPr>
      </p:pic>
    </p:spTree>
    <p:extLst>
      <p:ext uri="{BB962C8B-B14F-4D97-AF65-F5344CB8AC3E}">
        <p14:creationId xmlns:p14="http://schemas.microsoft.com/office/powerpoint/2010/main" val="706839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a:t>
            </a:r>
          </a:p>
        </p:txBody>
      </p:sp>
      <p:sp>
        <p:nvSpPr>
          <p:cNvPr id="3" name="Content Placeholder 2"/>
          <p:cNvSpPr>
            <a:spLocks noGrp="1"/>
          </p:cNvSpPr>
          <p:nvPr>
            <p:ph idx="1"/>
          </p:nvPr>
        </p:nvSpPr>
        <p:spPr>
          <a:xfrm>
            <a:off x="838200" y="1273216"/>
            <a:ext cx="10515600" cy="4903747"/>
          </a:xfrm>
        </p:spPr>
        <p:txBody>
          <a:bodyPr>
            <a:normAutofit/>
          </a:bodyPr>
          <a:lstStyle/>
          <a:p>
            <a:pPr marL="0" indent="0">
              <a:buNone/>
            </a:pPr>
            <a:r>
              <a:rPr lang="en-US" b="1" dirty="0"/>
              <a:t>Dynamic Linking</a:t>
            </a:r>
          </a:p>
          <a:p>
            <a:r>
              <a:rPr lang="en-US" dirty="0"/>
              <a:t>The linking is done during runtime</a:t>
            </a:r>
          </a:p>
          <a:p>
            <a:pPr lvl="1"/>
            <a:r>
              <a:rPr lang="en-US" dirty="0"/>
              <a:t>Shared libraries (DLL in windows)</a:t>
            </a:r>
          </a:p>
          <a:p>
            <a:r>
              <a:rPr lang="en-US" dirty="0"/>
              <a:t>Before a program compiled with dynamic linking is run, its executable is loaded into the memory first</a:t>
            </a:r>
          </a:p>
        </p:txBody>
      </p:sp>
      <p:pic>
        <p:nvPicPr>
          <p:cNvPr id="4" name="Picture 3">
            <a:extLst>
              <a:ext uri="{FF2B5EF4-FFF2-40B4-BE49-F238E27FC236}">
                <a16:creationId xmlns:a16="http://schemas.microsoft.com/office/drawing/2014/main" id="{41D8F604-D413-4D15-9476-F411866C84C1}"/>
              </a:ext>
            </a:extLst>
          </p:cNvPr>
          <p:cNvPicPr>
            <a:picLocks noChangeAspect="1"/>
          </p:cNvPicPr>
          <p:nvPr/>
        </p:nvPicPr>
        <p:blipFill rotWithShape="1">
          <a:blip r:embed="rId3"/>
          <a:srcRect l="29166" t="33453" r="17460" b="36666"/>
          <a:stretch/>
        </p:blipFill>
        <p:spPr>
          <a:xfrm>
            <a:off x="992456" y="3587961"/>
            <a:ext cx="8540164" cy="2988221"/>
          </a:xfrm>
          <a:prstGeom prst="rect">
            <a:avLst/>
          </a:prstGeom>
        </p:spPr>
      </p:pic>
    </p:spTree>
    <p:extLst>
      <p:ext uri="{BB962C8B-B14F-4D97-AF65-F5344CB8AC3E}">
        <p14:creationId xmlns:p14="http://schemas.microsoft.com/office/powerpoint/2010/main" val="2317632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a:t>
            </a:r>
          </a:p>
        </p:txBody>
      </p:sp>
      <p:sp>
        <p:nvSpPr>
          <p:cNvPr id="3" name="Content Placeholder 2"/>
          <p:cNvSpPr>
            <a:spLocks noGrp="1"/>
          </p:cNvSpPr>
          <p:nvPr>
            <p:ph idx="1"/>
          </p:nvPr>
        </p:nvSpPr>
        <p:spPr>
          <a:xfrm>
            <a:off x="838200" y="1410377"/>
            <a:ext cx="10515600" cy="1527134"/>
          </a:xfrm>
        </p:spPr>
        <p:txBody>
          <a:bodyPr>
            <a:normAutofit/>
          </a:bodyPr>
          <a:lstStyle/>
          <a:p>
            <a:pPr marL="0" indent="0">
              <a:buNone/>
            </a:pPr>
            <a:r>
              <a:rPr lang="en-US" b="1" dirty="0"/>
              <a:t>Dynamic Linking:</a:t>
            </a:r>
          </a:p>
          <a:p>
            <a:r>
              <a:rPr lang="en-US" dirty="0"/>
              <a:t>We can use “</a:t>
            </a:r>
            <a:r>
              <a:rPr lang="en-US" dirty="0" err="1"/>
              <a:t>ldd</a:t>
            </a:r>
            <a:r>
              <a:rPr lang="en-US" dirty="0"/>
              <a:t>” command to see what shared libraries a program depends on :</a:t>
            </a:r>
          </a:p>
          <a:p>
            <a:endParaRPr lang="en-US" dirty="0"/>
          </a:p>
          <a:p>
            <a:endParaRPr lang="en-US" dirty="0"/>
          </a:p>
          <a:p>
            <a:endParaRPr lang="en-US" dirty="0"/>
          </a:p>
          <a:p>
            <a:pPr marL="0" indent="0">
              <a:buNone/>
            </a:pP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74672"/>
            <a:ext cx="9178158" cy="1881462"/>
          </a:xfrm>
          <a:prstGeom prst="rect">
            <a:avLst/>
          </a:prstGeom>
        </p:spPr>
      </p:pic>
      <p:sp>
        <p:nvSpPr>
          <p:cNvPr id="6" name="Rectangle 5"/>
          <p:cNvSpPr/>
          <p:nvPr/>
        </p:nvSpPr>
        <p:spPr>
          <a:xfrm>
            <a:off x="6250454" y="3305537"/>
            <a:ext cx="2082365" cy="461665"/>
          </a:xfrm>
          <a:prstGeom prst="rect">
            <a:avLst/>
          </a:prstGeom>
          <a:ln>
            <a:solidFill>
              <a:schemeClr val="tx1"/>
            </a:solidFill>
          </a:ln>
        </p:spPr>
        <p:txBody>
          <a:bodyPr wrap="none">
            <a:spAutoFit/>
          </a:bodyPr>
          <a:lstStyle/>
          <a:p>
            <a:r>
              <a:rPr lang="en-US" sz="2400" dirty="0"/>
              <a:t>for system calls</a:t>
            </a:r>
          </a:p>
        </p:txBody>
      </p:sp>
      <p:sp>
        <p:nvSpPr>
          <p:cNvPr id="7" name="Rectangle 6"/>
          <p:cNvSpPr/>
          <p:nvPr/>
        </p:nvSpPr>
        <p:spPr>
          <a:xfrm>
            <a:off x="6096000" y="5500288"/>
            <a:ext cx="4655820" cy="830997"/>
          </a:xfrm>
          <a:prstGeom prst="rect">
            <a:avLst/>
          </a:prstGeom>
          <a:ln>
            <a:solidFill>
              <a:schemeClr val="tx1"/>
            </a:solidFill>
          </a:ln>
        </p:spPr>
        <p:txBody>
          <a:bodyPr wrap="square">
            <a:spAutoFit/>
          </a:bodyPr>
          <a:lstStyle/>
          <a:p>
            <a:r>
              <a:rPr lang="en-US" sz="2400" dirty="0"/>
              <a:t>The </a:t>
            </a:r>
            <a:r>
              <a:rPr lang="en-US" sz="2400" dirty="0" err="1"/>
              <a:t>libc</a:t>
            </a:r>
            <a:r>
              <a:rPr lang="en-US" sz="2400" dirty="0"/>
              <a:t> library (contains functions like </a:t>
            </a:r>
            <a:r>
              <a:rPr lang="en-US" sz="2400" dirty="0" err="1"/>
              <a:t>printf</a:t>
            </a:r>
            <a:r>
              <a:rPr lang="en-US" sz="2400" dirty="0"/>
              <a:t>() and sleep())</a:t>
            </a:r>
          </a:p>
        </p:txBody>
      </p:sp>
      <p:sp>
        <p:nvSpPr>
          <p:cNvPr id="8" name="Rectangle 7"/>
          <p:cNvSpPr/>
          <p:nvPr/>
        </p:nvSpPr>
        <p:spPr>
          <a:xfrm>
            <a:off x="685801" y="5500288"/>
            <a:ext cx="5246370" cy="1200329"/>
          </a:xfrm>
          <a:prstGeom prst="rect">
            <a:avLst/>
          </a:prstGeom>
          <a:ln>
            <a:solidFill>
              <a:schemeClr val="tx1"/>
            </a:solidFill>
          </a:ln>
        </p:spPr>
        <p:txBody>
          <a:bodyPr wrap="square">
            <a:spAutoFit/>
          </a:bodyPr>
          <a:lstStyle/>
          <a:p>
            <a:r>
              <a:rPr lang="en-US" sz="2400" dirty="0"/>
              <a:t>The dynamic linker itself is in a shared library. It is invoked before the main function gets invoked.</a:t>
            </a:r>
          </a:p>
        </p:txBody>
      </p:sp>
      <p:sp>
        <p:nvSpPr>
          <p:cNvPr id="9" name="Right Arrow 8"/>
          <p:cNvSpPr/>
          <p:nvPr/>
        </p:nvSpPr>
        <p:spPr>
          <a:xfrm rot="16200000">
            <a:off x="7013006" y="4989021"/>
            <a:ext cx="752276" cy="195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2600874" y="5137456"/>
            <a:ext cx="468909" cy="181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9647307">
            <a:off x="5304324" y="3642994"/>
            <a:ext cx="854702" cy="23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277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 the Risk</a:t>
            </a:r>
          </a:p>
        </p:txBody>
      </p:sp>
      <p:sp>
        <p:nvSpPr>
          <p:cNvPr id="3" name="Content Placeholder 2"/>
          <p:cNvSpPr>
            <a:spLocks noGrp="1"/>
          </p:cNvSpPr>
          <p:nvPr>
            <p:ph idx="1"/>
          </p:nvPr>
        </p:nvSpPr>
        <p:spPr>
          <a:xfrm>
            <a:off x="838200" y="1273216"/>
            <a:ext cx="10515600" cy="4903747"/>
          </a:xfrm>
        </p:spPr>
        <p:txBody>
          <a:bodyPr>
            <a:normAutofit/>
          </a:bodyPr>
          <a:lstStyle/>
          <a:p>
            <a:pPr>
              <a:spcAft>
                <a:spcPts val="1200"/>
              </a:spcAft>
            </a:pPr>
            <a:r>
              <a:rPr lang="en-US" dirty="0"/>
              <a:t>Dynamic linking saves memory</a:t>
            </a:r>
          </a:p>
          <a:p>
            <a:pPr>
              <a:spcAft>
                <a:spcPts val="1200"/>
              </a:spcAft>
            </a:pPr>
            <a:r>
              <a:rPr lang="en-US" dirty="0"/>
              <a:t>This means that a part of the program’s code is undecided during the compilation time</a:t>
            </a:r>
          </a:p>
          <a:p>
            <a:pPr>
              <a:spcAft>
                <a:spcPts val="1200"/>
              </a:spcAft>
            </a:pPr>
            <a:r>
              <a:rPr lang="en-US" dirty="0"/>
              <a:t>If the user can influence the missing code, they can compromise the integrity of the program</a:t>
            </a:r>
          </a:p>
          <a:p>
            <a:pPr>
              <a:spcAft>
                <a:spcPts val="1200"/>
              </a:spcAft>
            </a:pPr>
            <a:r>
              <a:rPr lang="en-US" dirty="0"/>
              <a:t>Next, we discuss Task 7: The LD PRELOAD Environment Variable and Set-UID Programs.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432179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 Case Study 1</a:t>
            </a:r>
          </a:p>
        </p:txBody>
      </p:sp>
      <p:sp>
        <p:nvSpPr>
          <p:cNvPr id="3" name="Content Placeholder 2"/>
          <p:cNvSpPr>
            <a:spLocks noGrp="1"/>
          </p:cNvSpPr>
          <p:nvPr>
            <p:ph idx="1"/>
          </p:nvPr>
        </p:nvSpPr>
        <p:spPr>
          <a:xfrm>
            <a:off x="838200" y="1273216"/>
            <a:ext cx="10515600" cy="4903747"/>
          </a:xfrm>
        </p:spPr>
        <p:txBody>
          <a:bodyPr>
            <a:normAutofit/>
          </a:bodyPr>
          <a:lstStyle/>
          <a:p>
            <a:pPr marL="171450" indent="-171450">
              <a:spcAft>
                <a:spcPts val="1200"/>
              </a:spcAft>
            </a:pPr>
            <a:r>
              <a:rPr lang="en-US" dirty="0"/>
              <a:t>LD_PRELOAD specifies a list of additional, user-specified, shared libraries to be loaded before all others</a:t>
            </a:r>
          </a:p>
          <a:p>
            <a:pPr marL="171450" indent="-171450">
              <a:spcAft>
                <a:spcPts val="1200"/>
              </a:spcAft>
            </a:pPr>
            <a:r>
              <a:rPr lang="en-US" dirty="0"/>
              <a:t>If not all functions are found, the linker will search among several lists of folder including the one specified by LD_LIBRARY_PATH</a:t>
            </a:r>
          </a:p>
          <a:p>
            <a:pPr marL="171450" indent="-171450">
              <a:spcAft>
                <a:spcPts val="1200"/>
              </a:spcAft>
            </a:pPr>
            <a:r>
              <a:rPr lang="en-US" dirty="0"/>
              <a:t>Both variables can be set by users, so it gives them an opportunity to control the outcome of the linking process</a:t>
            </a:r>
          </a:p>
          <a:p>
            <a:pPr marL="171450" indent="-171450">
              <a:spcAft>
                <a:spcPts val="1200"/>
              </a:spcAft>
            </a:pPr>
            <a:r>
              <a:rPr lang="en-US" dirty="0"/>
              <a:t>If that program were a Set-UID program, it may lead to security breaches</a:t>
            </a:r>
          </a:p>
          <a:p>
            <a:endParaRPr lang="en-US" dirty="0"/>
          </a:p>
          <a:p>
            <a:endParaRPr lang="en-US" dirty="0"/>
          </a:p>
          <a:p>
            <a:endParaRPr lang="en-US" dirty="0"/>
          </a:p>
        </p:txBody>
      </p:sp>
    </p:spTree>
    <p:extLst>
      <p:ext uri="{BB962C8B-B14F-4D97-AF65-F5344CB8AC3E}">
        <p14:creationId xmlns:p14="http://schemas.microsoft.com/office/powerpoint/2010/main" val="140162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 Case Study 1</a:t>
            </a:r>
          </a:p>
        </p:txBody>
      </p:sp>
      <p:sp>
        <p:nvSpPr>
          <p:cNvPr id="3" name="Content Placeholder 2"/>
          <p:cNvSpPr>
            <a:spLocks noGrp="1"/>
          </p:cNvSpPr>
          <p:nvPr>
            <p:ph idx="1"/>
          </p:nvPr>
        </p:nvSpPr>
        <p:spPr>
          <a:xfrm>
            <a:off x="838200" y="1273216"/>
            <a:ext cx="10515600" cy="4903747"/>
          </a:xfrm>
        </p:spPr>
        <p:txBody>
          <a:bodyPr>
            <a:normAutofit/>
          </a:bodyPr>
          <a:lstStyle/>
          <a:p>
            <a:pPr marL="0" indent="0">
              <a:buNone/>
            </a:pPr>
            <a:r>
              <a:rPr lang="en-US" sz="2400" b="1" dirty="0"/>
              <a:t>Example 1 – Normal Programs:</a:t>
            </a:r>
          </a:p>
          <a:p>
            <a:r>
              <a:rPr lang="en-US" sz="2400" dirty="0"/>
              <a:t>Program calls sleep function which is dynamically linked:</a:t>
            </a:r>
          </a:p>
          <a:p>
            <a:endParaRPr lang="en-US" sz="2400" dirty="0"/>
          </a:p>
          <a:p>
            <a:endParaRPr lang="en-US" sz="2400" dirty="0"/>
          </a:p>
          <a:p>
            <a:endParaRPr lang="en-US" sz="2400" dirty="0"/>
          </a:p>
          <a:p>
            <a:endParaRPr lang="en-US" sz="2400" dirty="0"/>
          </a:p>
          <a:p>
            <a:endParaRPr lang="en-US" sz="2400" dirty="0"/>
          </a:p>
          <a:p>
            <a:r>
              <a:rPr lang="en-US" sz="2400" dirty="0"/>
              <a:t>Now we implement our own sleep() function:</a:t>
            </a:r>
          </a:p>
          <a:p>
            <a:endParaRPr lang="en-US" sz="2400" dirty="0"/>
          </a:p>
          <a:p>
            <a:endParaRPr lang="en-US" dirty="0"/>
          </a:p>
          <a:p>
            <a:endParaRPr lang="en-US" dirty="0"/>
          </a:p>
          <a:p>
            <a:pPr lvl="2"/>
            <a:endParaRPr lang="en-US" dirty="0"/>
          </a:p>
          <a:p>
            <a:endParaRPr lang="en-US" dirty="0"/>
          </a:p>
          <a:p>
            <a:endParaRPr lang="en-US" dirty="0"/>
          </a:p>
          <a:p>
            <a:endParaRPr lang="en-US" dirty="0"/>
          </a:p>
          <a:p>
            <a:endParaRPr lang="en-US" dirty="0"/>
          </a:p>
        </p:txBody>
      </p:sp>
      <p:grpSp>
        <p:nvGrpSpPr>
          <p:cNvPr id="7" name="Group 6"/>
          <p:cNvGrpSpPr/>
          <p:nvPr/>
        </p:nvGrpSpPr>
        <p:grpSpPr>
          <a:xfrm>
            <a:off x="977661" y="2294194"/>
            <a:ext cx="3841866" cy="1847456"/>
            <a:chOff x="1132112" y="2815097"/>
            <a:chExt cx="3841866" cy="1847456"/>
          </a:xfrm>
        </p:grpSpPr>
        <p:pic>
          <p:nvPicPr>
            <p:cNvPr id="4" name="Picture 3">
              <a:extLst>
                <a:ext uri="{FF2B5EF4-FFF2-40B4-BE49-F238E27FC236}">
                  <a16:creationId xmlns:a16="http://schemas.microsoft.com/office/drawing/2014/main" id="{A138189F-B9BD-4BFD-978B-24022EDABF9D}"/>
                </a:ext>
              </a:extLst>
            </p:cNvPr>
            <p:cNvPicPr>
              <a:picLocks noChangeAspect="1"/>
            </p:cNvPicPr>
            <p:nvPr/>
          </p:nvPicPr>
          <p:blipFill rotWithShape="1">
            <a:blip r:embed="rId3"/>
            <a:srcRect l="16865" t="19683" r="64980" b="78095"/>
            <a:stretch/>
          </p:blipFill>
          <p:spPr>
            <a:xfrm>
              <a:off x="1132112" y="2815097"/>
              <a:ext cx="3841866" cy="293915"/>
            </a:xfrm>
            <a:prstGeom prst="rect">
              <a:avLst/>
            </a:prstGeom>
          </p:spPr>
        </p:pic>
        <p:pic>
          <p:nvPicPr>
            <p:cNvPr id="5" name="Picture 4">
              <a:extLst>
                <a:ext uri="{FF2B5EF4-FFF2-40B4-BE49-F238E27FC236}">
                  <a16:creationId xmlns:a16="http://schemas.microsoft.com/office/drawing/2014/main" id="{C2DF90F7-7E69-4D7D-B6EA-7BB6E5067B63}"/>
                </a:ext>
              </a:extLst>
            </p:cNvPr>
            <p:cNvPicPr>
              <a:picLocks noChangeAspect="1"/>
            </p:cNvPicPr>
            <p:nvPr/>
          </p:nvPicPr>
          <p:blipFill rotWithShape="1">
            <a:blip r:embed="rId4"/>
            <a:srcRect l="29861" t="35714" r="51984" b="52540"/>
            <a:stretch/>
          </p:blipFill>
          <p:spPr>
            <a:xfrm>
              <a:off x="1132112" y="3109012"/>
              <a:ext cx="3841866" cy="1553541"/>
            </a:xfrm>
            <a:prstGeom prst="rect">
              <a:avLst/>
            </a:prstGeom>
          </p:spPr>
        </p:pic>
      </p:grpSp>
      <p:pic>
        <p:nvPicPr>
          <p:cNvPr id="6" name="Picture 5">
            <a:extLst>
              <a:ext uri="{FF2B5EF4-FFF2-40B4-BE49-F238E27FC236}">
                <a16:creationId xmlns:a16="http://schemas.microsoft.com/office/drawing/2014/main" id="{09D0B762-4B76-4DB6-829B-695CC5ECA3A1}"/>
              </a:ext>
            </a:extLst>
          </p:cNvPr>
          <p:cNvPicPr>
            <a:picLocks noChangeAspect="1"/>
          </p:cNvPicPr>
          <p:nvPr/>
        </p:nvPicPr>
        <p:blipFill rotWithShape="1">
          <a:blip r:embed="rId5"/>
          <a:srcRect l="29762" t="42223" r="41667" b="50793"/>
          <a:stretch/>
        </p:blipFill>
        <p:spPr>
          <a:xfrm>
            <a:off x="5890927" y="2628512"/>
            <a:ext cx="6026348" cy="920691"/>
          </a:xfrm>
          <a:prstGeom prst="rect">
            <a:avLst/>
          </a:prstGeom>
        </p:spPr>
      </p:pic>
      <p:cxnSp>
        <p:nvCxnSpPr>
          <p:cNvPr id="8" name="Straight Arrow Connector 7">
            <a:extLst>
              <a:ext uri="{FF2B5EF4-FFF2-40B4-BE49-F238E27FC236}">
                <a16:creationId xmlns:a16="http://schemas.microsoft.com/office/drawing/2014/main" id="{DB80B162-55C1-428B-A2FC-D2076FC06F5D}"/>
              </a:ext>
            </a:extLst>
          </p:cNvPr>
          <p:cNvCxnSpPr/>
          <p:nvPr/>
        </p:nvCxnSpPr>
        <p:spPr>
          <a:xfrm>
            <a:off x="4936127" y="3156857"/>
            <a:ext cx="838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8">
            <a:extLst>
              <a:ext uri="{FF2B5EF4-FFF2-40B4-BE49-F238E27FC236}">
                <a16:creationId xmlns:a16="http://schemas.microsoft.com/office/drawing/2014/main" id="{2F45CE38-6D96-41F8-A010-753C1ECD29BE}"/>
              </a:ext>
            </a:extLst>
          </p:cNvPr>
          <p:cNvPicPr>
            <a:picLocks noChangeAspect="1"/>
          </p:cNvPicPr>
          <p:nvPr/>
        </p:nvPicPr>
        <p:blipFill rotWithShape="1">
          <a:blip r:embed="rId6"/>
          <a:srcRect l="29762" t="43461" r="17858" b="41272"/>
          <a:stretch/>
        </p:blipFill>
        <p:spPr>
          <a:xfrm>
            <a:off x="1086391" y="4990374"/>
            <a:ext cx="8872017" cy="1616165"/>
          </a:xfrm>
          <a:prstGeom prst="rect">
            <a:avLst/>
          </a:prstGeom>
        </p:spPr>
      </p:pic>
    </p:spTree>
    <p:extLst>
      <p:ext uri="{BB962C8B-B14F-4D97-AF65-F5344CB8AC3E}">
        <p14:creationId xmlns:p14="http://schemas.microsoft.com/office/powerpoint/2010/main" val="3184392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 Case Study 1</a:t>
            </a:r>
          </a:p>
        </p:txBody>
      </p:sp>
      <p:sp>
        <p:nvSpPr>
          <p:cNvPr id="3" name="Content Placeholder 2"/>
          <p:cNvSpPr>
            <a:spLocks noGrp="1"/>
          </p:cNvSpPr>
          <p:nvPr>
            <p:ph idx="1"/>
          </p:nvPr>
        </p:nvSpPr>
        <p:spPr>
          <a:xfrm>
            <a:off x="838200" y="1273217"/>
            <a:ext cx="10515600" cy="2155784"/>
          </a:xfrm>
        </p:spPr>
        <p:txBody>
          <a:bodyPr>
            <a:normAutofit fontScale="85000" lnSpcReduction="20000"/>
          </a:bodyPr>
          <a:lstStyle/>
          <a:p>
            <a:pPr marL="0" indent="0">
              <a:buNone/>
            </a:pPr>
            <a:r>
              <a:rPr lang="en-US" sz="2400" b="1" dirty="0"/>
              <a:t>Example 1 – Normal Programs (continued ):</a:t>
            </a:r>
          </a:p>
          <a:p>
            <a:r>
              <a:rPr lang="en-US" sz="2400" dirty="0"/>
              <a:t>We need to compile the above code, create a shared library and add the shared library to the LD_PRELOAD environment variable</a:t>
            </a:r>
          </a:p>
          <a:p>
            <a:r>
              <a:rPr lang="en-US" dirty="0"/>
              <a:t>Compile and run </a:t>
            </a:r>
            <a:r>
              <a:rPr lang="en-US" dirty="0" err="1"/>
              <a:t>mytest</a:t>
            </a:r>
            <a:endParaRPr lang="en-US" dirty="0"/>
          </a:p>
          <a:p>
            <a:pPr lvl="1"/>
            <a:r>
              <a:rPr lang="en-US" dirty="0"/>
              <a:t>Set LD_PRELOAD with “export LD_PRELOAD=./libmylib.so.1.0.1”: it executes sleep() function defined in </a:t>
            </a:r>
            <a:r>
              <a:rPr lang="en-US" dirty="0" err="1"/>
              <a:t>sleep.c</a:t>
            </a:r>
            <a:endParaRPr lang="en-US" dirty="0"/>
          </a:p>
          <a:p>
            <a:pPr lvl="1"/>
            <a:r>
              <a:rPr lang="en-US" dirty="0"/>
              <a:t>unset LD_PRELOAD: it executes the standard sleep() function</a:t>
            </a:r>
            <a:endParaRPr lang="en-SE"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endParaRPr lang="en-US" dirty="0"/>
          </a:p>
          <a:p>
            <a:endParaRPr lang="en-US" dirty="0"/>
          </a:p>
          <a:p>
            <a:pPr lvl="2"/>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6F91F554-868B-428C-A6A1-ED8E81D65CF3}"/>
              </a:ext>
            </a:extLst>
          </p:cNvPr>
          <p:cNvPicPr>
            <a:picLocks noChangeAspect="1"/>
          </p:cNvPicPr>
          <p:nvPr/>
        </p:nvPicPr>
        <p:blipFill rotWithShape="1">
          <a:blip r:embed="rId3"/>
          <a:srcRect l="16964" t="41905" r="30953" b="24127"/>
          <a:stretch/>
        </p:blipFill>
        <p:spPr>
          <a:xfrm>
            <a:off x="1714500" y="3286034"/>
            <a:ext cx="8763000" cy="3571966"/>
          </a:xfrm>
          <a:prstGeom prst="rect">
            <a:avLst/>
          </a:prstGeom>
        </p:spPr>
      </p:pic>
    </p:spTree>
    <p:extLst>
      <p:ext uri="{BB962C8B-B14F-4D97-AF65-F5344CB8AC3E}">
        <p14:creationId xmlns:p14="http://schemas.microsoft.com/office/powerpoint/2010/main" val="1367691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 Case Study</a:t>
            </a:r>
          </a:p>
        </p:txBody>
      </p:sp>
      <p:sp>
        <p:nvSpPr>
          <p:cNvPr id="3" name="Content Placeholder 2"/>
          <p:cNvSpPr>
            <a:spLocks noGrp="1"/>
          </p:cNvSpPr>
          <p:nvPr>
            <p:ph idx="1"/>
          </p:nvPr>
        </p:nvSpPr>
        <p:spPr>
          <a:xfrm>
            <a:off x="838200" y="1273216"/>
            <a:ext cx="10515600" cy="5410613"/>
          </a:xfrm>
        </p:spPr>
        <p:txBody>
          <a:bodyPr>
            <a:normAutofit/>
          </a:bodyPr>
          <a:lstStyle/>
          <a:p>
            <a:pPr marL="0" indent="0">
              <a:buNone/>
            </a:pPr>
            <a:r>
              <a:rPr lang="en-US" sz="2400" b="1" dirty="0"/>
              <a:t>Example 2 – Set-UID Programs:</a:t>
            </a:r>
          </a:p>
          <a:p>
            <a:r>
              <a:rPr lang="en-US" sz="2400" dirty="0"/>
              <a:t>If the technique in example 1 works for Set-UID program, it can be very dangerous. Lets convert the above program into Set-UID :</a:t>
            </a:r>
          </a:p>
          <a:p>
            <a:endParaRPr lang="en-US" sz="2400" dirty="0"/>
          </a:p>
          <a:p>
            <a:endParaRPr lang="en-US" sz="2400" dirty="0"/>
          </a:p>
          <a:p>
            <a:endParaRPr lang="en-US" sz="2400" dirty="0"/>
          </a:p>
          <a:p>
            <a:endParaRPr lang="en-US" sz="2400" dirty="0"/>
          </a:p>
          <a:p>
            <a:r>
              <a:rPr lang="en-US" sz="2400" dirty="0"/>
              <a:t>Our sleep() function was not invoked. </a:t>
            </a:r>
          </a:p>
          <a:p>
            <a:pPr lvl="1"/>
            <a:r>
              <a:rPr lang="en-US" sz="2000" dirty="0"/>
              <a:t>This is due to a countermeasure implemented by the dynamic linker. It ignores the LD_PRELOAD and LD_LIBRARY_PATH environment variables when the EUID and RUID differ. </a:t>
            </a:r>
          </a:p>
          <a:p>
            <a:r>
              <a:rPr lang="en-US" sz="2400" dirty="0"/>
              <a:t>Lets verify this countermeasure with an example in the next slide.</a:t>
            </a:r>
          </a:p>
          <a:p>
            <a:pPr marL="0" indent="0">
              <a:buNone/>
            </a:pPr>
            <a:endParaRPr lang="en-US" sz="2400" dirty="0"/>
          </a:p>
          <a:p>
            <a:endParaRPr lang="en-US" dirty="0"/>
          </a:p>
          <a:p>
            <a:endParaRPr lang="en-US" dirty="0"/>
          </a:p>
          <a:p>
            <a:pPr lvl="2"/>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7FDA503F-646C-47C1-B282-2D8A27F10D21}"/>
              </a:ext>
            </a:extLst>
          </p:cNvPr>
          <p:cNvPicPr>
            <a:picLocks noChangeAspect="1"/>
          </p:cNvPicPr>
          <p:nvPr/>
        </p:nvPicPr>
        <p:blipFill rotWithShape="1">
          <a:blip r:embed="rId3"/>
          <a:srcRect l="16766" t="51111" r="31052" b="31429"/>
          <a:stretch/>
        </p:blipFill>
        <p:spPr>
          <a:xfrm>
            <a:off x="1089660" y="2536915"/>
            <a:ext cx="8305800" cy="1736955"/>
          </a:xfrm>
          <a:prstGeom prst="rect">
            <a:avLst/>
          </a:prstGeom>
        </p:spPr>
      </p:pic>
    </p:spTree>
    <p:extLst>
      <p:ext uri="{BB962C8B-B14F-4D97-AF65-F5344CB8AC3E}">
        <p14:creationId xmlns:p14="http://schemas.microsoft.com/office/powerpoint/2010/main" val="2853760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Dynamic Linker</a:t>
            </a:r>
          </a:p>
        </p:txBody>
      </p:sp>
      <p:sp>
        <p:nvSpPr>
          <p:cNvPr id="3" name="Content Placeholder 2"/>
          <p:cNvSpPr>
            <a:spLocks noGrp="1"/>
          </p:cNvSpPr>
          <p:nvPr>
            <p:ph idx="1"/>
          </p:nvPr>
        </p:nvSpPr>
        <p:spPr>
          <a:xfrm>
            <a:off x="838200" y="1273216"/>
            <a:ext cx="10515600" cy="5410613"/>
          </a:xfrm>
        </p:spPr>
        <p:txBody>
          <a:bodyPr>
            <a:normAutofit/>
          </a:bodyPr>
          <a:lstStyle/>
          <a:p>
            <a:pPr marL="0" indent="0">
              <a:buNone/>
            </a:pPr>
            <a:r>
              <a:rPr lang="en-US" sz="2400" b="1" dirty="0"/>
              <a:t>Let’s verify the countermeasure</a:t>
            </a:r>
          </a:p>
          <a:p>
            <a:r>
              <a:rPr lang="en-US" sz="2400" dirty="0"/>
              <a:t>Make a copy of the </a:t>
            </a:r>
            <a:r>
              <a:rPr lang="en-US" sz="2400" dirty="0" err="1">
                <a:latin typeface="Courier New" panose="02070309020205020404" pitchFamily="49" charset="0"/>
                <a:cs typeface="Courier New" panose="02070309020205020404" pitchFamily="49" charset="0"/>
              </a:rPr>
              <a:t>env</a:t>
            </a:r>
            <a:r>
              <a:rPr lang="en-US" sz="2400" dirty="0"/>
              <a:t> program and make it a Set-UID program :</a:t>
            </a:r>
          </a:p>
          <a:p>
            <a:endParaRPr lang="en-US" sz="2400" dirty="0"/>
          </a:p>
          <a:p>
            <a:endParaRPr lang="en-US" sz="2400" dirty="0"/>
          </a:p>
          <a:p>
            <a:pPr marL="0" indent="0">
              <a:buNone/>
            </a:pPr>
            <a:endParaRPr lang="en-US" sz="2400" dirty="0"/>
          </a:p>
          <a:p>
            <a:r>
              <a:rPr lang="en-US" sz="2400" dirty="0"/>
              <a:t>Export LD_LIBRARY_PATH and LD_PRELOAD and run both the programs:</a:t>
            </a:r>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endParaRPr lang="en-US" dirty="0"/>
          </a:p>
          <a:p>
            <a:endParaRPr lang="en-US" dirty="0"/>
          </a:p>
          <a:p>
            <a:pPr lvl="2"/>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5BC3B30-72ED-448F-BC2B-E950FDC68984}"/>
              </a:ext>
            </a:extLst>
          </p:cNvPr>
          <p:cNvPicPr>
            <a:picLocks noChangeAspect="1"/>
          </p:cNvPicPr>
          <p:nvPr/>
        </p:nvPicPr>
        <p:blipFill rotWithShape="1">
          <a:blip r:embed="rId3"/>
          <a:srcRect l="16866" t="24444" r="30952" b="63334"/>
          <a:stretch/>
        </p:blipFill>
        <p:spPr>
          <a:xfrm>
            <a:off x="1075212" y="2236900"/>
            <a:ext cx="8328561" cy="1219200"/>
          </a:xfrm>
          <a:prstGeom prst="rect">
            <a:avLst/>
          </a:prstGeom>
        </p:spPr>
      </p:pic>
      <p:grpSp>
        <p:nvGrpSpPr>
          <p:cNvPr id="9" name="Group 8"/>
          <p:cNvGrpSpPr/>
          <p:nvPr/>
        </p:nvGrpSpPr>
        <p:grpSpPr>
          <a:xfrm>
            <a:off x="675410" y="4165965"/>
            <a:ext cx="10778629" cy="2172271"/>
            <a:chOff x="675410" y="4165965"/>
            <a:chExt cx="10778629" cy="2172271"/>
          </a:xfrm>
        </p:grpSpPr>
        <p:pic>
          <p:nvPicPr>
            <p:cNvPr id="6" name="Picture 5">
              <a:extLst>
                <a:ext uri="{FF2B5EF4-FFF2-40B4-BE49-F238E27FC236}">
                  <a16:creationId xmlns:a16="http://schemas.microsoft.com/office/drawing/2014/main" id="{C374188D-D7F9-4119-AC0C-11310C0F17C9}"/>
                </a:ext>
              </a:extLst>
            </p:cNvPr>
            <p:cNvPicPr>
              <a:picLocks noChangeAspect="1"/>
            </p:cNvPicPr>
            <p:nvPr/>
          </p:nvPicPr>
          <p:blipFill rotWithShape="1">
            <a:blip r:embed="rId4"/>
            <a:srcRect l="16865" t="40318" r="30853" b="37778"/>
            <a:stretch/>
          </p:blipFill>
          <p:spPr>
            <a:xfrm>
              <a:off x="3158489" y="4165965"/>
              <a:ext cx="8295550" cy="2172271"/>
            </a:xfrm>
            <a:prstGeom prst="rect">
              <a:avLst/>
            </a:prstGeom>
          </p:spPr>
        </p:pic>
        <p:sp>
          <p:nvSpPr>
            <p:cNvPr id="11" name="TextBox 10">
              <a:extLst>
                <a:ext uri="{FF2B5EF4-FFF2-40B4-BE49-F238E27FC236}">
                  <a16:creationId xmlns:a16="http://schemas.microsoft.com/office/drawing/2014/main" id="{63CC7C60-1BC8-4878-B111-63E72290587B}"/>
                </a:ext>
              </a:extLst>
            </p:cNvPr>
            <p:cNvSpPr txBox="1"/>
            <p:nvPr/>
          </p:nvSpPr>
          <p:spPr>
            <a:xfrm>
              <a:off x="675410" y="4643859"/>
              <a:ext cx="1902576" cy="707886"/>
            </a:xfrm>
            <a:prstGeom prst="rect">
              <a:avLst/>
            </a:prstGeom>
            <a:noFill/>
            <a:ln>
              <a:solidFill>
                <a:schemeClr val="tx1"/>
              </a:solidFill>
            </a:ln>
          </p:spPr>
          <p:txBody>
            <a:bodyPr wrap="square" rtlCol="0">
              <a:spAutoFit/>
            </a:bodyPr>
            <a:lstStyle/>
            <a:p>
              <a:pPr algn="r"/>
              <a:r>
                <a:rPr lang="en-US" sz="2000" dirty="0"/>
                <a:t>Run the original </a:t>
              </a:r>
              <a:r>
                <a:rPr lang="en-US" sz="2000" dirty="0" err="1">
                  <a:latin typeface="Courier New" panose="02070309020205020404" pitchFamily="49" charset="0"/>
                  <a:cs typeface="Courier New" panose="02070309020205020404" pitchFamily="49" charset="0"/>
                </a:rPr>
                <a:t>env</a:t>
              </a:r>
              <a:r>
                <a:rPr lang="en-US" sz="2000" dirty="0"/>
                <a:t> program</a:t>
              </a:r>
            </a:p>
          </p:txBody>
        </p:sp>
        <p:sp>
          <p:nvSpPr>
            <p:cNvPr id="12" name="TextBox 11">
              <a:extLst>
                <a:ext uri="{FF2B5EF4-FFF2-40B4-BE49-F238E27FC236}">
                  <a16:creationId xmlns:a16="http://schemas.microsoft.com/office/drawing/2014/main" id="{5BB28010-6DBD-41EA-831F-04028E66A523}"/>
                </a:ext>
              </a:extLst>
            </p:cNvPr>
            <p:cNvSpPr txBox="1"/>
            <p:nvPr/>
          </p:nvSpPr>
          <p:spPr>
            <a:xfrm>
              <a:off x="675410" y="5630350"/>
              <a:ext cx="1902576" cy="707886"/>
            </a:xfrm>
            <a:prstGeom prst="rect">
              <a:avLst/>
            </a:prstGeom>
            <a:noFill/>
            <a:ln>
              <a:solidFill>
                <a:schemeClr val="tx1"/>
              </a:solidFill>
            </a:ln>
          </p:spPr>
          <p:txBody>
            <a:bodyPr wrap="square" rtlCol="0">
              <a:spAutoFit/>
            </a:bodyPr>
            <a:lstStyle/>
            <a:p>
              <a:pPr algn="r"/>
              <a:r>
                <a:rPr lang="en-US" sz="2000" dirty="0"/>
                <a:t>Run our </a:t>
              </a:r>
              <a:r>
                <a:rPr lang="en-US" sz="2000" dirty="0" err="1">
                  <a:latin typeface="Courier New" panose="02070309020205020404" pitchFamily="49" charset="0"/>
                  <a:cs typeface="Courier New" panose="02070309020205020404" pitchFamily="49" charset="0"/>
                </a:rPr>
                <a:t>env</a:t>
              </a:r>
              <a:r>
                <a:rPr lang="en-US" sz="2000" dirty="0"/>
                <a:t> program</a:t>
              </a:r>
            </a:p>
          </p:txBody>
        </p:sp>
        <p:sp>
          <p:nvSpPr>
            <p:cNvPr id="4" name="Right Arrow 3"/>
            <p:cNvSpPr/>
            <p:nvPr/>
          </p:nvSpPr>
          <p:spPr>
            <a:xfrm>
              <a:off x="2638322" y="4896651"/>
              <a:ext cx="459831" cy="30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627480" y="5832853"/>
              <a:ext cx="459831" cy="30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1434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 Surfaces of Set-UID Programs</a:t>
            </a:r>
          </a:p>
        </p:txBody>
      </p:sp>
      <p:pic>
        <p:nvPicPr>
          <p:cNvPr id="4" name="Picture 3">
            <a:extLst>
              <a:ext uri="{FF2B5EF4-FFF2-40B4-BE49-F238E27FC236}">
                <a16:creationId xmlns:a16="http://schemas.microsoft.com/office/drawing/2014/main" id="{C10151F5-8679-4026-8CDF-D30FFD5B5C4E}"/>
              </a:ext>
            </a:extLst>
          </p:cNvPr>
          <p:cNvPicPr>
            <a:picLocks noChangeAspect="1"/>
          </p:cNvPicPr>
          <p:nvPr/>
        </p:nvPicPr>
        <p:blipFill rotWithShape="1">
          <a:blip r:embed="rId3"/>
          <a:srcRect l="13102" t="27679" r="25380" b="29283"/>
          <a:stretch/>
        </p:blipFill>
        <p:spPr>
          <a:xfrm>
            <a:off x="1098631" y="2924886"/>
            <a:ext cx="9994737" cy="3933114"/>
          </a:xfrm>
          <a:prstGeom prst="rect">
            <a:avLst/>
          </a:prstGeom>
        </p:spPr>
      </p:pic>
      <p:sp>
        <p:nvSpPr>
          <p:cNvPr id="5" name="Content Placeholder 2">
            <a:extLst>
              <a:ext uri="{FF2B5EF4-FFF2-40B4-BE49-F238E27FC236}">
                <a16:creationId xmlns:a16="http://schemas.microsoft.com/office/drawing/2014/main" id="{687D53E3-76A2-48E9-A221-07E764683A64}"/>
              </a:ext>
            </a:extLst>
          </p:cNvPr>
          <p:cNvSpPr>
            <a:spLocks noGrp="1"/>
          </p:cNvSpPr>
          <p:nvPr>
            <p:ph idx="1"/>
          </p:nvPr>
        </p:nvSpPr>
        <p:spPr>
          <a:xfrm>
            <a:off x="838200" y="1273216"/>
            <a:ext cx="10515600" cy="1802493"/>
          </a:xfrm>
        </p:spPr>
        <p:txBody>
          <a:bodyPr>
            <a:normAutofit fontScale="85000" lnSpcReduction="20000"/>
          </a:bodyPr>
          <a:lstStyle/>
          <a:p>
            <a:r>
              <a:rPr lang="en-US" dirty="0">
                <a:solidFill>
                  <a:srgbClr val="C00000"/>
                </a:solidFill>
              </a:rPr>
              <a:t>1. User inputs/External Programs</a:t>
            </a:r>
          </a:p>
          <a:p>
            <a:r>
              <a:rPr lang="en-US" dirty="0"/>
              <a:t>2. System inputs: race Conditions (e.g., with symbolic link to privileged file from an unprivileged file)</a:t>
            </a:r>
          </a:p>
          <a:p>
            <a:r>
              <a:rPr lang="en-US" dirty="0"/>
              <a:t>3. Environment variables</a:t>
            </a:r>
          </a:p>
          <a:p>
            <a:r>
              <a:rPr lang="en-US" dirty="0"/>
              <a:t>4. Non-privileged process controlled by user: capability leaking</a:t>
            </a:r>
            <a:endParaRPr lang="en-SE" dirty="0"/>
          </a:p>
        </p:txBody>
      </p:sp>
    </p:spTree>
    <p:extLst>
      <p:ext uri="{BB962C8B-B14F-4D97-AF65-F5344CB8AC3E}">
        <p14:creationId xmlns:p14="http://schemas.microsoft.com/office/powerpoint/2010/main" val="141079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Privileged Programs</a:t>
            </a:r>
          </a:p>
        </p:txBody>
      </p:sp>
      <p:sp>
        <p:nvSpPr>
          <p:cNvPr id="3" name="Content Placeholder 2"/>
          <p:cNvSpPr>
            <a:spLocks noGrp="1"/>
          </p:cNvSpPr>
          <p:nvPr>
            <p:ph idx="1"/>
          </p:nvPr>
        </p:nvSpPr>
        <p:spPr>
          <a:xfrm>
            <a:off x="666750" y="1690688"/>
            <a:ext cx="10687050" cy="4486275"/>
          </a:xfrm>
        </p:spPr>
        <p:txBody>
          <a:bodyPr/>
          <a:lstStyle/>
          <a:p>
            <a:r>
              <a:rPr lang="en-US" dirty="0"/>
              <a:t>Daemons</a:t>
            </a:r>
          </a:p>
          <a:p>
            <a:pPr lvl="1"/>
            <a:r>
              <a:rPr lang="en-US" dirty="0"/>
              <a:t>Computer program that runs in the background</a:t>
            </a:r>
          </a:p>
          <a:p>
            <a:pPr lvl="1"/>
            <a:r>
              <a:rPr lang="en-US" dirty="0"/>
              <a:t>Needs to run as root or other privileged users</a:t>
            </a:r>
          </a:p>
          <a:p>
            <a:pPr marL="0" indent="0">
              <a:buNone/>
            </a:pPr>
            <a:endParaRPr lang="en-US" dirty="0"/>
          </a:p>
          <a:p>
            <a:r>
              <a:rPr lang="en-US" dirty="0"/>
              <a:t>Set-UID Programs</a:t>
            </a:r>
          </a:p>
          <a:p>
            <a:pPr lvl="1"/>
            <a:r>
              <a:rPr lang="en-US" dirty="0"/>
              <a:t>Widely used in UNIX systems</a:t>
            </a:r>
          </a:p>
          <a:p>
            <a:pPr lvl="1"/>
            <a:r>
              <a:rPr lang="en-US" dirty="0"/>
              <a:t>Program marked with a special bit</a:t>
            </a:r>
          </a:p>
        </p:txBody>
      </p:sp>
    </p:spTree>
    <p:extLst>
      <p:ext uri="{BB962C8B-B14F-4D97-AF65-F5344CB8AC3E}">
        <p14:creationId xmlns:p14="http://schemas.microsoft.com/office/powerpoint/2010/main" val="2765971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External Program</a:t>
            </a:r>
          </a:p>
        </p:txBody>
      </p:sp>
      <p:sp>
        <p:nvSpPr>
          <p:cNvPr id="3" name="Content Placeholder 2"/>
          <p:cNvSpPr>
            <a:spLocks noGrp="1"/>
          </p:cNvSpPr>
          <p:nvPr>
            <p:ph idx="1"/>
          </p:nvPr>
        </p:nvSpPr>
        <p:spPr>
          <a:xfrm>
            <a:off x="838200" y="1435260"/>
            <a:ext cx="10515600" cy="5038275"/>
          </a:xfrm>
        </p:spPr>
        <p:txBody>
          <a:bodyPr>
            <a:normAutofit lnSpcReduction="10000"/>
          </a:bodyPr>
          <a:lstStyle/>
          <a:p>
            <a:r>
              <a:rPr lang="en-US" sz="2400" dirty="0"/>
              <a:t>An application may invoke an external program.</a:t>
            </a:r>
          </a:p>
          <a:p>
            <a:r>
              <a:rPr lang="en-US" sz="2400" dirty="0"/>
              <a:t>The application itself may not use environment variables, but the invoked external program might.</a:t>
            </a:r>
          </a:p>
          <a:p>
            <a:r>
              <a:rPr lang="en-US" sz="2400" dirty="0"/>
              <a:t>Typical ways of invoking external programs:</a:t>
            </a:r>
          </a:p>
          <a:p>
            <a:pPr lvl="1"/>
            <a:r>
              <a:rPr lang="en-US" dirty="0">
                <a:latin typeface="Courier New" panose="02070309020205020404" pitchFamily="49" charset="0"/>
                <a:cs typeface="Courier New" panose="02070309020205020404" pitchFamily="49" charset="0"/>
              </a:rPr>
              <a:t>exec()</a:t>
            </a:r>
            <a:r>
              <a:rPr lang="en-US" dirty="0">
                <a:cs typeface="Courier New" panose="02070309020205020404" pitchFamily="49" charset="0"/>
              </a:rPr>
              <a:t> </a:t>
            </a:r>
            <a:r>
              <a:rPr lang="en-US" dirty="0"/>
              <a:t>family of function which call </a:t>
            </a:r>
            <a:r>
              <a:rPr lang="en-US" dirty="0">
                <a:latin typeface="Courier New" panose="02070309020205020404" pitchFamily="49" charset="0"/>
                <a:cs typeface="Courier New" panose="02070309020205020404" pitchFamily="49" charset="0"/>
              </a:rPr>
              <a:t>execve()</a:t>
            </a:r>
            <a:r>
              <a:rPr lang="en-US" dirty="0">
                <a:cs typeface="Courier New" panose="02070309020205020404" pitchFamily="49" charset="0"/>
              </a:rPr>
              <a:t>: runs the program directly</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system()</a:t>
            </a:r>
            <a:endParaRPr lang="en-US" dirty="0"/>
          </a:p>
          <a:p>
            <a:pPr lvl="2"/>
            <a:r>
              <a:rPr lang="en-US" sz="2400" dirty="0"/>
              <a:t>The </a:t>
            </a:r>
            <a:r>
              <a:rPr lang="en-US" sz="2400" dirty="0">
                <a:latin typeface="Courier New" panose="02070309020205020404" pitchFamily="49" charset="0"/>
                <a:cs typeface="Courier New" panose="02070309020205020404" pitchFamily="49" charset="0"/>
              </a:rPr>
              <a:t>system()</a:t>
            </a:r>
            <a:r>
              <a:rPr lang="en-US" sz="2400" dirty="0">
                <a:cs typeface="Courier New" panose="02070309020205020404" pitchFamily="49" charset="0"/>
              </a:rPr>
              <a:t> </a:t>
            </a:r>
            <a:r>
              <a:rPr lang="en-US" sz="2400" dirty="0"/>
              <a:t>function calls </a:t>
            </a:r>
            <a:r>
              <a:rPr lang="en-US" sz="2400" dirty="0">
                <a:latin typeface="Courier New" panose="02070309020205020404" pitchFamily="49" charset="0"/>
                <a:cs typeface="Courier New" panose="02070309020205020404" pitchFamily="49" charset="0"/>
              </a:rPr>
              <a:t>/bin/</a:t>
            </a:r>
            <a:r>
              <a:rPr lang="en-US" sz="2400" dirty="0" err="1">
                <a:latin typeface="Courier New" panose="02070309020205020404" pitchFamily="49" charset="0"/>
                <a:cs typeface="Courier New" panose="02070309020205020404" pitchFamily="49" charset="0"/>
              </a:rPr>
              <a:t>sh</a:t>
            </a:r>
            <a:endParaRPr lang="en-US" sz="2400" dirty="0">
              <a:latin typeface="Courier New" panose="02070309020205020404" pitchFamily="49" charset="0"/>
              <a:cs typeface="Courier New" panose="02070309020205020404" pitchFamily="49" charset="0"/>
            </a:endParaRPr>
          </a:p>
          <a:p>
            <a:pPr lvl="2"/>
            <a:r>
              <a:rPr lang="en-US" sz="2400" dirty="0">
                <a:cs typeface="Courier New" panose="02070309020205020404" pitchFamily="49" charset="0"/>
              </a:rPr>
              <a:t>The shell program then runs the program</a:t>
            </a:r>
            <a:endParaRPr lang="en-US" sz="2400" dirty="0">
              <a:latin typeface="Courier New" panose="02070309020205020404" pitchFamily="49" charset="0"/>
              <a:cs typeface="Courier New" panose="02070309020205020404" pitchFamily="49" charset="0"/>
            </a:endParaRPr>
          </a:p>
          <a:p>
            <a:pPr lvl="1"/>
            <a:r>
              <a:rPr lang="en-US" sz="2000" dirty="0"/>
              <a:t>Attack surfaces differ for these two approaches </a:t>
            </a:r>
          </a:p>
          <a:p>
            <a:r>
              <a:rPr lang="en-US" dirty="0"/>
              <a:t>Attack: </a:t>
            </a:r>
          </a:p>
          <a:p>
            <a:pPr lvl="1"/>
            <a:r>
              <a:rPr lang="en-US" dirty="0"/>
              <a:t>Users are often asked to provide input data to the command.</a:t>
            </a:r>
          </a:p>
          <a:p>
            <a:pPr lvl="1"/>
            <a:r>
              <a:rPr lang="en-US" dirty="0"/>
              <a:t>If the command is not invoked properly, user’s input data may be turned into command name.  This is dangerous. </a:t>
            </a:r>
          </a:p>
          <a:p>
            <a:endParaRPr lang="en-US" sz="24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70383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968" y="120039"/>
            <a:ext cx="10515600" cy="1375701"/>
          </a:xfrm>
        </p:spPr>
        <p:txBody>
          <a:bodyPr>
            <a:normAutofit/>
          </a:bodyPr>
          <a:lstStyle/>
          <a:p>
            <a:r>
              <a:rPr lang="en-US" sz="4000" dirty="0"/>
              <a:t>Task 8: Invoking External Programs Using system() vs. </a:t>
            </a:r>
            <a:r>
              <a:rPr lang="en-US" sz="4000" dirty="0" err="1"/>
              <a:t>execve</a:t>
            </a:r>
            <a:r>
              <a:rPr lang="en-US" sz="4000" dirty="0"/>
              <a:t>()</a:t>
            </a:r>
          </a:p>
        </p:txBody>
      </p:sp>
      <p:sp>
        <p:nvSpPr>
          <p:cNvPr id="3" name="Content Placeholder 2"/>
          <p:cNvSpPr>
            <a:spLocks noGrp="1"/>
          </p:cNvSpPr>
          <p:nvPr>
            <p:ph idx="1"/>
          </p:nvPr>
        </p:nvSpPr>
        <p:spPr>
          <a:xfrm>
            <a:off x="8135816" y="1800541"/>
            <a:ext cx="3634153" cy="4009132"/>
          </a:xfrm>
        </p:spPr>
        <p:txBody>
          <a:bodyPr>
            <a:normAutofit fontScale="92500" lnSpcReduction="10000"/>
          </a:bodyPr>
          <a:lstStyle/>
          <a:p>
            <a:r>
              <a:rPr lang="en-US" sz="2400" dirty="0"/>
              <a:t>The easiest way to invoke an external command is the system() function.</a:t>
            </a:r>
          </a:p>
          <a:p>
            <a:r>
              <a:rPr lang="en-US" sz="2400" dirty="0"/>
              <a:t>With input “file1”, </a:t>
            </a:r>
            <a:r>
              <a:rPr lang="en-US" sz="2400" dirty="0" err="1"/>
              <a:t>sprintf</a:t>
            </a:r>
            <a:r>
              <a:rPr lang="en-US" sz="2400" dirty="0"/>
              <a:t>() generates a command “/bin/cat file1”, and system() runs it.</a:t>
            </a:r>
          </a:p>
          <a:p>
            <a:r>
              <a:rPr lang="en-US" sz="2400" dirty="0"/>
              <a:t>Compile this program into an executable “</a:t>
            </a:r>
            <a:r>
              <a:rPr lang="en-US" sz="2400" dirty="0" err="1"/>
              <a:t>catall</a:t>
            </a:r>
            <a:r>
              <a:rPr lang="en-US" sz="2400" dirty="0"/>
              <a:t>”. Set it to be a root-owned Set-UID program, so the program can view all files (with cat), but it can’t write to any file.</a:t>
            </a:r>
          </a:p>
          <a:p>
            <a:pPr marL="0" indent="0">
              <a:buNone/>
            </a:pPr>
            <a:endParaRPr lang="en-US" sz="20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 y="1800541"/>
            <a:ext cx="7349668" cy="3814813"/>
          </a:xfrm>
          <a:prstGeom prst="rect">
            <a:avLst/>
          </a:prstGeom>
        </p:spPr>
      </p:pic>
      <p:sp>
        <p:nvSpPr>
          <p:cNvPr id="7" name="TextBox 6"/>
          <p:cNvSpPr txBox="1"/>
          <p:nvPr/>
        </p:nvSpPr>
        <p:spPr>
          <a:xfrm>
            <a:off x="844062" y="5920154"/>
            <a:ext cx="10609699" cy="461665"/>
          </a:xfrm>
          <a:prstGeom prst="rect">
            <a:avLst/>
          </a:prstGeom>
          <a:noFill/>
        </p:spPr>
        <p:txBody>
          <a:bodyPr wrap="none" rtlCol="0">
            <a:spAutoFit/>
          </a:bodyPr>
          <a:lstStyle/>
          <a:p>
            <a:r>
              <a:rPr lang="en-US" sz="2400" dirty="0">
                <a:solidFill>
                  <a:srgbClr val="C00000"/>
                </a:solidFill>
              </a:rPr>
              <a:t>Question: Can you use this program to run other command, with the root privilege?</a:t>
            </a:r>
          </a:p>
        </p:txBody>
      </p:sp>
    </p:spTree>
    <p:extLst>
      <p:ext uri="{BB962C8B-B14F-4D97-AF65-F5344CB8AC3E}">
        <p14:creationId xmlns:p14="http://schemas.microsoft.com/office/powerpoint/2010/main" val="364614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14"/>
            <a:ext cx="10515600" cy="1020978"/>
          </a:xfrm>
        </p:spPr>
        <p:txBody>
          <a:bodyPr>
            <a:normAutofit fontScale="90000"/>
          </a:bodyPr>
          <a:lstStyle/>
          <a:p>
            <a:r>
              <a:rPr lang="en-US" dirty="0"/>
              <a:t>Invoking Programs : Unsafe Approach (Continued)</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970" y="1568069"/>
            <a:ext cx="8012723" cy="4667606"/>
          </a:xfrm>
          <a:prstGeom prst="rect">
            <a:avLst/>
          </a:prstGeom>
        </p:spPr>
      </p:pic>
      <p:sp>
        <p:nvSpPr>
          <p:cNvPr id="5" name="Content Placeholder 4"/>
          <p:cNvSpPr>
            <a:spLocks noGrp="1"/>
          </p:cNvSpPr>
          <p:nvPr>
            <p:ph idx="1"/>
          </p:nvPr>
        </p:nvSpPr>
        <p:spPr>
          <a:xfrm>
            <a:off x="7153569" y="3741112"/>
            <a:ext cx="2313009" cy="1041688"/>
          </a:xfrm>
          <a:ln>
            <a:solidFill>
              <a:schemeClr val="tx1"/>
            </a:solidFill>
          </a:ln>
        </p:spPr>
        <p:txBody>
          <a:bodyPr>
            <a:noAutofit/>
          </a:bodyPr>
          <a:lstStyle/>
          <a:p>
            <a:pPr marL="0" indent="0">
              <a:buNone/>
            </a:pPr>
            <a:r>
              <a:rPr lang="en-US" sz="2400" dirty="0">
                <a:solidFill>
                  <a:srgbClr val="C00000"/>
                </a:solidFill>
              </a:rPr>
              <a:t>We can get a root shell with this input</a:t>
            </a:r>
          </a:p>
        </p:txBody>
      </p:sp>
      <p:cxnSp>
        <p:nvCxnSpPr>
          <p:cNvPr id="9" name="Straight Arrow Connector 8"/>
          <p:cNvCxnSpPr/>
          <p:nvPr/>
        </p:nvCxnSpPr>
        <p:spPr>
          <a:xfrm flipH="1">
            <a:off x="5219264" y="4375905"/>
            <a:ext cx="1934305" cy="668215"/>
          </a:xfrm>
          <a:prstGeom prst="straightConnector1">
            <a:avLst/>
          </a:prstGeom>
          <a:ln w="28575">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07693" y="5219967"/>
            <a:ext cx="155916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302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8617-F423-497B-862D-7D8E62A85769}"/>
              </a:ext>
            </a:extLst>
          </p:cNvPr>
          <p:cNvSpPr>
            <a:spLocks noGrp="1"/>
          </p:cNvSpPr>
          <p:nvPr>
            <p:ph type="title"/>
          </p:nvPr>
        </p:nvSpPr>
        <p:spPr/>
        <p:txBody>
          <a:bodyPr/>
          <a:lstStyle/>
          <a:p>
            <a:r>
              <a:rPr lang="en-US" dirty="0"/>
              <a:t>Explanations for Previous Slide</a:t>
            </a:r>
            <a:endParaRPr lang="en-SE" dirty="0"/>
          </a:p>
        </p:txBody>
      </p:sp>
      <p:sp>
        <p:nvSpPr>
          <p:cNvPr id="3" name="Content Placeholder 2">
            <a:extLst>
              <a:ext uri="{FF2B5EF4-FFF2-40B4-BE49-F238E27FC236}">
                <a16:creationId xmlns:a16="http://schemas.microsoft.com/office/drawing/2014/main" id="{0416C818-27D1-47AC-96A3-2025DDCDD78B}"/>
              </a:ext>
            </a:extLst>
          </p:cNvPr>
          <p:cNvSpPr>
            <a:spLocks noGrp="1"/>
          </p:cNvSpPr>
          <p:nvPr>
            <p:ph idx="1"/>
          </p:nvPr>
        </p:nvSpPr>
        <p:spPr>
          <a:xfrm>
            <a:off x="838200" y="1825625"/>
            <a:ext cx="7308273" cy="4351338"/>
          </a:xfrm>
        </p:spPr>
        <p:txBody>
          <a:bodyPr>
            <a:normAutofit fontScale="92500" lnSpcReduction="20000"/>
          </a:bodyPr>
          <a:lstStyle/>
          <a:p>
            <a:r>
              <a:rPr lang="en-US" dirty="0"/>
              <a:t>Run: </a:t>
            </a:r>
            <a:r>
              <a:rPr lang="en-US" dirty="0" err="1"/>
              <a:t>catall</a:t>
            </a:r>
            <a:r>
              <a:rPr lang="en-US" dirty="0"/>
              <a:t> “aa; /bin/</a:t>
            </a:r>
            <a:r>
              <a:rPr lang="en-US" dirty="0" err="1"/>
              <a:t>sh</a:t>
            </a:r>
            <a:r>
              <a:rPr lang="en-US" dirty="0"/>
              <a:t>”. </a:t>
            </a:r>
          </a:p>
          <a:p>
            <a:pPr lvl="1"/>
            <a:r>
              <a:rPr lang="en-US" dirty="0"/>
              <a:t>This line is split into 2 commands: </a:t>
            </a:r>
          </a:p>
          <a:p>
            <a:pPr lvl="1"/>
            <a:r>
              <a:rPr lang="en-US" dirty="0"/>
              <a:t>/bin/cat aa</a:t>
            </a:r>
          </a:p>
          <a:p>
            <a:pPr lvl="1"/>
            <a:r>
              <a:rPr lang="en-US" dirty="0"/>
              <a:t>/bin/</a:t>
            </a:r>
            <a:r>
              <a:rPr lang="en-US" dirty="0" err="1"/>
              <a:t>sh</a:t>
            </a:r>
            <a:endParaRPr lang="en-US" dirty="0"/>
          </a:p>
          <a:p>
            <a:pPr lvl="1"/>
            <a:r>
              <a:rPr lang="en-US" dirty="0"/>
              <a:t>Both commands are run by </a:t>
            </a:r>
            <a:r>
              <a:rPr lang="en-US" dirty="0" err="1"/>
              <a:t>catall</a:t>
            </a:r>
            <a:r>
              <a:rPr lang="en-US" dirty="0"/>
              <a:t>, a root-owned Set-UID program, hence both commands are run with root privileges. cat command exists, but you get a root shell from /bin/</a:t>
            </a:r>
            <a:r>
              <a:rPr lang="en-US" dirty="0" err="1"/>
              <a:t>sh</a:t>
            </a:r>
            <a:r>
              <a:rPr lang="en-US" dirty="0"/>
              <a:t> (shell prompt # sign denotes root shell).</a:t>
            </a:r>
            <a:endParaRPr lang="en-SE" dirty="0"/>
          </a:p>
          <a:p>
            <a:r>
              <a:rPr lang="en-US" dirty="0"/>
              <a:t>If you run: </a:t>
            </a:r>
            <a:r>
              <a:rPr lang="en-US" dirty="0" err="1"/>
              <a:t>catall</a:t>
            </a:r>
            <a:r>
              <a:rPr lang="en-US" dirty="0"/>
              <a:t> aa; /bin/sh. </a:t>
            </a:r>
          </a:p>
          <a:p>
            <a:pPr lvl="1"/>
            <a:r>
              <a:rPr lang="en-US" dirty="0"/>
              <a:t>This line is split into 2 commands: </a:t>
            </a:r>
          </a:p>
          <a:p>
            <a:pPr lvl="1"/>
            <a:r>
              <a:rPr lang="en-US" dirty="0"/>
              <a:t>/bin/cat aa (this is run by </a:t>
            </a:r>
            <a:r>
              <a:rPr lang="en-US" dirty="0" err="1"/>
              <a:t>catall</a:t>
            </a:r>
            <a:r>
              <a:rPr lang="en-US" dirty="0"/>
              <a:t>, a Set-UID program, hence it is run with root privileges)</a:t>
            </a:r>
          </a:p>
          <a:p>
            <a:pPr lvl="1"/>
            <a:r>
              <a:rPr lang="en-US" dirty="0"/>
              <a:t>/bin/</a:t>
            </a:r>
            <a:r>
              <a:rPr lang="en-US" dirty="0" err="1"/>
              <a:t>sh</a:t>
            </a:r>
            <a:r>
              <a:rPr lang="en-US" dirty="0"/>
              <a:t> (this is run by user’s normal shell, not a Set-UID program, hence it starts a new shell with user privileges)</a:t>
            </a:r>
          </a:p>
        </p:txBody>
      </p:sp>
      <p:sp>
        <p:nvSpPr>
          <p:cNvPr id="4" name="Rectangle 3">
            <a:extLst>
              <a:ext uri="{FF2B5EF4-FFF2-40B4-BE49-F238E27FC236}">
                <a16:creationId xmlns:a16="http://schemas.microsoft.com/office/drawing/2014/main" id="{D2C5A1D4-FE7F-4118-983F-7C5B9A36663B}"/>
              </a:ext>
            </a:extLst>
          </p:cNvPr>
          <p:cNvSpPr/>
          <p:nvPr/>
        </p:nvSpPr>
        <p:spPr>
          <a:xfrm>
            <a:off x="9162473" y="1459345"/>
            <a:ext cx="914400" cy="517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t>catall</a:t>
            </a:r>
            <a:endParaRPr lang="en-SE" sz="2400" dirty="0"/>
          </a:p>
        </p:txBody>
      </p:sp>
      <p:sp>
        <p:nvSpPr>
          <p:cNvPr id="5" name="Rectangle 4">
            <a:extLst>
              <a:ext uri="{FF2B5EF4-FFF2-40B4-BE49-F238E27FC236}">
                <a16:creationId xmlns:a16="http://schemas.microsoft.com/office/drawing/2014/main" id="{4A9F339D-8ED1-4652-A26F-A590D5B65452}"/>
              </a:ext>
            </a:extLst>
          </p:cNvPr>
          <p:cNvSpPr/>
          <p:nvPr/>
        </p:nvSpPr>
        <p:spPr>
          <a:xfrm>
            <a:off x="8908473" y="702397"/>
            <a:ext cx="1422400" cy="517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User shell</a:t>
            </a:r>
            <a:endParaRPr lang="en-SE" sz="2400" dirty="0"/>
          </a:p>
        </p:txBody>
      </p:sp>
      <p:sp>
        <p:nvSpPr>
          <p:cNvPr id="8" name="Rectangle 7">
            <a:extLst>
              <a:ext uri="{FF2B5EF4-FFF2-40B4-BE49-F238E27FC236}">
                <a16:creationId xmlns:a16="http://schemas.microsoft.com/office/drawing/2014/main" id="{CCD44D47-FEDC-47C6-B6FC-3F4AA0BD7C86}"/>
              </a:ext>
            </a:extLst>
          </p:cNvPr>
          <p:cNvSpPr/>
          <p:nvPr/>
        </p:nvSpPr>
        <p:spPr>
          <a:xfrm>
            <a:off x="9162473" y="2235199"/>
            <a:ext cx="914400" cy="517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aa</a:t>
            </a:r>
            <a:endParaRPr lang="en-SE" sz="2400" dirty="0"/>
          </a:p>
        </p:txBody>
      </p:sp>
      <p:sp>
        <p:nvSpPr>
          <p:cNvPr id="9" name="Rectangle 8">
            <a:extLst>
              <a:ext uri="{FF2B5EF4-FFF2-40B4-BE49-F238E27FC236}">
                <a16:creationId xmlns:a16="http://schemas.microsoft.com/office/drawing/2014/main" id="{5BDF5B90-57C1-4CE7-9629-ACA16CDFA2B0}"/>
              </a:ext>
            </a:extLst>
          </p:cNvPr>
          <p:cNvSpPr/>
          <p:nvPr/>
        </p:nvSpPr>
        <p:spPr>
          <a:xfrm>
            <a:off x="10330873" y="2216293"/>
            <a:ext cx="1099127" cy="517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/bin/</a:t>
            </a:r>
            <a:r>
              <a:rPr lang="en-US" sz="2400" dirty="0" err="1"/>
              <a:t>sh</a:t>
            </a:r>
            <a:endParaRPr lang="en-SE" sz="2400" dirty="0"/>
          </a:p>
        </p:txBody>
      </p:sp>
      <p:cxnSp>
        <p:nvCxnSpPr>
          <p:cNvPr id="11" name="Straight Arrow Connector 10">
            <a:extLst>
              <a:ext uri="{FF2B5EF4-FFF2-40B4-BE49-F238E27FC236}">
                <a16:creationId xmlns:a16="http://schemas.microsoft.com/office/drawing/2014/main" id="{988EF9F2-684A-4941-867A-1A0F6253B0D5}"/>
              </a:ext>
            </a:extLst>
          </p:cNvPr>
          <p:cNvCxnSpPr>
            <a:endCxn id="4" idx="0"/>
          </p:cNvCxnSpPr>
          <p:nvPr/>
        </p:nvCxnSpPr>
        <p:spPr>
          <a:xfrm>
            <a:off x="9619673" y="1219633"/>
            <a:ext cx="0" cy="239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8370D16-85DC-44DC-AD10-F989127931DD}"/>
              </a:ext>
            </a:extLst>
          </p:cNvPr>
          <p:cNvCxnSpPr/>
          <p:nvPr/>
        </p:nvCxnSpPr>
        <p:spPr>
          <a:xfrm>
            <a:off x="9624291" y="1976581"/>
            <a:ext cx="0" cy="239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3836567-1A54-41A0-A07C-1B6D58EAE425}"/>
              </a:ext>
            </a:extLst>
          </p:cNvPr>
          <p:cNvCxnSpPr>
            <a:cxnSpLocks/>
            <a:endCxn id="9" idx="0"/>
          </p:cNvCxnSpPr>
          <p:nvPr/>
        </p:nvCxnSpPr>
        <p:spPr>
          <a:xfrm>
            <a:off x="9781309" y="1976581"/>
            <a:ext cx="1099128" cy="239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82D9B95-F053-4E0B-8901-7AAC40B11DF4}"/>
              </a:ext>
            </a:extLst>
          </p:cNvPr>
          <p:cNvSpPr/>
          <p:nvPr/>
        </p:nvSpPr>
        <p:spPr>
          <a:xfrm>
            <a:off x="9162473" y="4738255"/>
            <a:ext cx="914400" cy="517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t>catall</a:t>
            </a:r>
            <a:endParaRPr lang="en-SE" sz="2400" dirty="0"/>
          </a:p>
        </p:txBody>
      </p:sp>
      <p:sp>
        <p:nvSpPr>
          <p:cNvPr id="20" name="Rectangle 19">
            <a:extLst>
              <a:ext uri="{FF2B5EF4-FFF2-40B4-BE49-F238E27FC236}">
                <a16:creationId xmlns:a16="http://schemas.microsoft.com/office/drawing/2014/main" id="{BFD39395-8664-4520-8981-90C686A60DD4}"/>
              </a:ext>
            </a:extLst>
          </p:cNvPr>
          <p:cNvSpPr/>
          <p:nvPr/>
        </p:nvSpPr>
        <p:spPr>
          <a:xfrm>
            <a:off x="8908473" y="3981307"/>
            <a:ext cx="1422400" cy="517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User shell</a:t>
            </a:r>
            <a:endParaRPr lang="en-SE" sz="2400" dirty="0"/>
          </a:p>
        </p:txBody>
      </p:sp>
      <p:sp>
        <p:nvSpPr>
          <p:cNvPr id="21" name="Rectangle 20">
            <a:extLst>
              <a:ext uri="{FF2B5EF4-FFF2-40B4-BE49-F238E27FC236}">
                <a16:creationId xmlns:a16="http://schemas.microsoft.com/office/drawing/2014/main" id="{6DD5E6DD-7B58-4ADD-920A-ACD6A6C4E7F7}"/>
              </a:ext>
            </a:extLst>
          </p:cNvPr>
          <p:cNvSpPr/>
          <p:nvPr/>
        </p:nvSpPr>
        <p:spPr>
          <a:xfrm>
            <a:off x="9162473" y="5514109"/>
            <a:ext cx="914400" cy="517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aa</a:t>
            </a:r>
            <a:endParaRPr lang="en-SE" sz="2400" dirty="0"/>
          </a:p>
        </p:txBody>
      </p:sp>
      <p:sp>
        <p:nvSpPr>
          <p:cNvPr id="22" name="Rectangle 21">
            <a:extLst>
              <a:ext uri="{FF2B5EF4-FFF2-40B4-BE49-F238E27FC236}">
                <a16:creationId xmlns:a16="http://schemas.microsoft.com/office/drawing/2014/main" id="{30B4D99F-3115-4D1C-9822-113F182801F8}"/>
              </a:ext>
            </a:extLst>
          </p:cNvPr>
          <p:cNvSpPr/>
          <p:nvPr/>
        </p:nvSpPr>
        <p:spPr>
          <a:xfrm>
            <a:off x="10330873" y="5495203"/>
            <a:ext cx="1099127" cy="517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/bin/</a:t>
            </a:r>
            <a:r>
              <a:rPr lang="en-US" sz="2400" dirty="0" err="1"/>
              <a:t>sh</a:t>
            </a:r>
            <a:endParaRPr lang="en-SE" sz="2400" dirty="0"/>
          </a:p>
        </p:txBody>
      </p:sp>
      <p:cxnSp>
        <p:nvCxnSpPr>
          <p:cNvPr id="23" name="Straight Arrow Connector 22">
            <a:extLst>
              <a:ext uri="{FF2B5EF4-FFF2-40B4-BE49-F238E27FC236}">
                <a16:creationId xmlns:a16="http://schemas.microsoft.com/office/drawing/2014/main" id="{17E8F958-7694-486C-87BA-8DC717414347}"/>
              </a:ext>
            </a:extLst>
          </p:cNvPr>
          <p:cNvCxnSpPr>
            <a:endCxn id="19" idx="0"/>
          </p:cNvCxnSpPr>
          <p:nvPr/>
        </p:nvCxnSpPr>
        <p:spPr>
          <a:xfrm>
            <a:off x="9619673" y="4498543"/>
            <a:ext cx="0" cy="239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4D37B39-310B-4B3F-83D9-E21898D56DDE}"/>
              </a:ext>
            </a:extLst>
          </p:cNvPr>
          <p:cNvCxnSpPr/>
          <p:nvPr/>
        </p:nvCxnSpPr>
        <p:spPr>
          <a:xfrm>
            <a:off x="9624291" y="5255491"/>
            <a:ext cx="0" cy="239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499D59C-EE4B-469F-9326-D55D893D835A}"/>
              </a:ext>
            </a:extLst>
          </p:cNvPr>
          <p:cNvCxnSpPr>
            <a:cxnSpLocks/>
            <a:endCxn id="22" idx="0"/>
          </p:cNvCxnSpPr>
          <p:nvPr/>
        </p:nvCxnSpPr>
        <p:spPr>
          <a:xfrm>
            <a:off x="10076873" y="4507996"/>
            <a:ext cx="803564" cy="9872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7A1CA8E-6FE2-4141-8CD6-3BD5E12D7EB4}"/>
              </a:ext>
            </a:extLst>
          </p:cNvPr>
          <p:cNvSpPr/>
          <p:nvPr/>
        </p:nvSpPr>
        <p:spPr>
          <a:xfrm>
            <a:off x="8908473" y="2903330"/>
            <a:ext cx="2515304" cy="461665"/>
          </a:xfrm>
          <a:prstGeom prst="rect">
            <a:avLst/>
          </a:prstGeom>
        </p:spPr>
        <p:txBody>
          <a:bodyPr wrap="none">
            <a:spAutoFit/>
          </a:bodyPr>
          <a:lstStyle/>
          <a:p>
            <a:r>
              <a:rPr lang="en-US" sz="2400" dirty="0" err="1"/>
              <a:t>catall</a:t>
            </a:r>
            <a:r>
              <a:rPr lang="en-US" sz="2400" dirty="0"/>
              <a:t> “aa; /bin/</a:t>
            </a:r>
            <a:r>
              <a:rPr lang="en-US" sz="2400" dirty="0" err="1"/>
              <a:t>sh</a:t>
            </a:r>
            <a:r>
              <a:rPr lang="en-US" sz="2400" dirty="0"/>
              <a:t>”</a:t>
            </a:r>
            <a:endParaRPr lang="en-SE" sz="2400" dirty="0"/>
          </a:p>
        </p:txBody>
      </p:sp>
      <p:sp>
        <p:nvSpPr>
          <p:cNvPr id="28" name="Rectangle 27">
            <a:extLst>
              <a:ext uri="{FF2B5EF4-FFF2-40B4-BE49-F238E27FC236}">
                <a16:creationId xmlns:a16="http://schemas.microsoft.com/office/drawing/2014/main" id="{7994201F-C05B-4849-9B70-78F6E6AB1EC9}"/>
              </a:ext>
            </a:extLst>
          </p:cNvPr>
          <p:cNvSpPr/>
          <p:nvPr/>
        </p:nvSpPr>
        <p:spPr>
          <a:xfrm>
            <a:off x="9197710" y="6242698"/>
            <a:ext cx="2266326" cy="461665"/>
          </a:xfrm>
          <a:prstGeom prst="rect">
            <a:avLst/>
          </a:prstGeom>
        </p:spPr>
        <p:txBody>
          <a:bodyPr wrap="none">
            <a:spAutoFit/>
          </a:bodyPr>
          <a:lstStyle/>
          <a:p>
            <a:r>
              <a:rPr lang="en-US" sz="2400" dirty="0" err="1"/>
              <a:t>catall</a:t>
            </a:r>
            <a:r>
              <a:rPr lang="en-US" sz="2400" dirty="0"/>
              <a:t> aa; /bin/</a:t>
            </a:r>
            <a:r>
              <a:rPr lang="en-US" sz="2400" dirty="0" err="1"/>
              <a:t>sh</a:t>
            </a:r>
            <a:endParaRPr lang="en-SE" sz="2400" dirty="0"/>
          </a:p>
        </p:txBody>
      </p:sp>
    </p:spTree>
    <p:extLst>
      <p:ext uri="{BB962C8B-B14F-4D97-AF65-F5344CB8AC3E}">
        <p14:creationId xmlns:p14="http://schemas.microsoft.com/office/powerpoint/2010/main" val="1472839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Circumventing the countermeasure by dash shell</a:t>
            </a:r>
          </a:p>
        </p:txBody>
      </p:sp>
      <p:sp>
        <p:nvSpPr>
          <p:cNvPr id="3" name="Content Placeholder 2"/>
          <p:cNvSpPr>
            <a:spLocks noGrp="1"/>
          </p:cNvSpPr>
          <p:nvPr>
            <p:ph idx="1"/>
          </p:nvPr>
        </p:nvSpPr>
        <p:spPr>
          <a:xfrm>
            <a:off x="838200" y="1825625"/>
            <a:ext cx="10515600" cy="2715895"/>
          </a:xfrm>
        </p:spPr>
        <p:txBody>
          <a:bodyPr/>
          <a:lstStyle/>
          <a:p>
            <a:r>
              <a:rPr lang="en-US" dirty="0"/>
              <a:t>In both Ubuntu 12.04 and Ubuntu 16.04, /bin/</a:t>
            </a:r>
            <a:r>
              <a:rPr lang="en-US" dirty="0" err="1"/>
              <a:t>sh</a:t>
            </a:r>
            <a:r>
              <a:rPr lang="en-US" dirty="0"/>
              <a:t> is actually a symbolic link pointing to the /bin/dash shell.</a:t>
            </a:r>
          </a:p>
          <a:p>
            <a:r>
              <a:rPr lang="en-US" dirty="0"/>
              <a:t>In Ubuntu 16.04, if dash detects that it is executed in a Set-UID process, it immediately changes the effective user ID to the process’s real user ID, essentially dropping the privilege.</a:t>
            </a:r>
          </a:p>
          <a:p>
            <a:r>
              <a:rPr lang="en-US" dirty="0"/>
              <a:t>Do the following to remove the countermeasure</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298" y="4676457"/>
            <a:ext cx="6687483" cy="1457528"/>
          </a:xfrm>
          <a:prstGeom prst="rect">
            <a:avLst/>
          </a:prstGeom>
        </p:spPr>
      </p:pic>
    </p:spTree>
    <p:extLst>
      <p:ext uri="{BB962C8B-B14F-4D97-AF65-F5344CB8AC3E}">
        <p14:creationId xmlns:p14="http://schemas.microsoft.com/office/powerpoint/2010/main" val="3736669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16" y="1325643"/>
            <a:ext cx="5364722" cy="3255293"/>
          </a:xfrm>
          <a:prstGeom prst="rect">
            <a:avLst/>
          </a:prstGeom>
        </p:spPr>
      </p:pic>
      <p:sp>
        <p:nvSpPr>
          <p:cNvPr id="2" name="Title 1"/>
          <p:cNvSpPr>
            <a:spLocks noGrp="1"/>
          </p:cNvSpPr>
          <p:nvPr>
            <p:ph type="title"/>
          </p:nvPr>
        </p:nvSpPr>
        <p:spPr>
          <a:xfrm>
            <a:off x="467591" y="342565"/>
            <a:ext cx="10515600" cy="1020978"/>
          </a:xfrm>
        </p:spPr>
        <p:txBody>
          <a:bodyPr>
            <a:normAutofit/>
          </a:bodyPr>
          <a:lstStyle/>
          <a:p>
            <a:r>
              <a:rPr lang="en-US" sz="4000" dirty="0"/>
              <a:t>Invoking Programs Safely: using </a:t>
            </a:r>
            <a:r>
              <a:rPr lang="en-US" sz="4000" b="1" dirty="0">
                <a:latin typeface="Courier New" panose="02070309020205020404" pitchFamily="49" charset="0"/>
                <a:cs typeface="Courier New" panose="02070309020205020404" pitchFamily="49" charset="0"/>
              </a:rPr>
              <a:t>execve()</a:t>
            </a:r>
          </a:p>
        </p:txBody>
      </p:sp>
      <p:sp>
        <p:nvSpPr>
          <p:cNvPr id="10" name="Rectangle 9"/>
          <p:cNvSpPr/>
          <p:nvPr/>
        </p:nvSpPr>
        <p:spPr>
          <a:xfrm>
            <a:off x="561517" y="3347052"/>
            <a:ext cx="5364722" cy="5425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735581" y="2558132"/>
            <a:ext cx="4386506" cy="2022804"/>
            <a:chOff x="6596685" y="3541423"/>
            <a:chExt cx="4386506" cy="2022804"/>
          </a:xfrm>
        </p:grpSpPr>
        <p:sp>
          <p:nvSpPr>
            <p:cNvPr id="5" name="TextBox 4"/>
            <p:cNvSpPr txBox="1"/>
            <p:nvPr/>
          </p:nvSpPr>
          <p:spPr>
            <a:xfrm>
              <a:off x="6596685" y="4548564"/>
              <a:ext cx="2095904" cy="1015663"/>
            </a:xfrm>
            <a:prstGeom prst="rect">
              <a:avLst/>
            </a:prstGeom>
            <a:noFill/>
            <a:ln>
              <a:solidFill>
                <a:schemeClr val="tx1"/>
              </a:solidFill>
            </a:ln>
          </p:spPr>
          <p:txBody>
            <a:bodyPr wrap="square" rtlCol="0">
              <a:spAutoFit/>
            </a:bodyPr>
            <a:lstStyle/>
            <a:p>
              <a:r>
                <a:rPr lang="en-US" sz="2000" dirty="0"/>
                <a:t>Command name is provided here (by the program)</a:t>
              </a:r>
            </a:p>
          </p:txBody>
        </p:sp>
        <p:sp>
          <p:nvSpPr>
            <p:cNvPr id="11" name="TextBox 10"/>
            <p:cNvSpPr txBox="1"/>
            <p:nvPr/>
          </p:nvSpPr>
          <p:spPr>
            <a:xfrm>
              <a:off x="6596685" y="3541423"/>
              <a:ext cx="4051109" cy="523220"/>
            </a:xfrm>
            <a:prstGeom prst="rect">
              <a:avLst/>
            </a:prstGeom>
            <a:noFill/>
          </p:spPr>
          <p:txBody>
            <a:bodyPr wrap="none" rtlCol="0">
              <a:spAutoFit/>
            </a:bodyPr>
            <a:lstStyle/>
            <a:p>
              <a:r>
                <a:rPr lang="en-US" sz="2800" dirty="0">
                  <a:latin typeface="Courier New" panose="02070309020205020404" pitchFamily="49" charset="0"/>
                  <a:cs typeface="Courier New" panose="02070309020205020404" pitchFamily="49" charset="0"/>
                </a:rPr>
                <a:t>execve(v[0], v, 0)</a:t>
              </a:r>
            </a:p>
          </p:txBody>
        </p:sp>
        <p:sp>
          <p:nvSpPr>
            <p:cNvPr id="13" name="TextBox 12"/>
            <p:cNvSpPr txBox="1"/>
            <p:nvPr/>
          </p:nvSpPr>
          <p:spPr>
            <a:xfrm>
              <a:off x="8887287" y="4548563"/>
              <a:ext cx="2095904" cy="1015663"/>
            </a:xfrm>
            <a:prstGeom prst="rect">
              <a:avLst/>
            </a:prstGeom>
            <a:noFill/>
            <a:ln>
              <a:solidFill>
                <a:schemeClr val="tx1"/>
              </a:solidFill>
            </a:ln>
          </p:spPr>
          <p:txBody>
            <a:bodyPr wrap="square" rtlCol="0">
              <a:spAutoFit/>
            </a:bodyPr>
            <a:lstStyle/>
            <a:p>
              <a:r>
                <a:rPr lang="en-US" sz="2000" dirty="0"/>
                <a:t>Input data are provided here (can be by user)</a:t>
              </a:r>
            </a:p>
          </p:txBody>
        </p:sp>
        <p:cxnSp>
          <p:nvCxnSpPr>
            <p:cNvPr id="15" name="Straight Arrow Connector 14"/>
            <p:cNvCxnSpPr/>
            <p:nvPr/>
          </p:nvCxnSpPr>
          <p:spPr>
            <a:xfrm flipV="1">
              <a:off x="7908784" y="4178461"/>
              <a:ext cx="599212" cy="370103"/>
            </a:xfrm>
            <a:prstGeom prst="straightConnector1">
              <a:avLst/>
            </a:prstGeom>
            <a:ln w="34925">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9619447" y="4064642"/>
              <a:ext cx="385241" cy="483921"/>
            </a:xfrm>
            <a:prstGeom prst="straightConnector1">
              <a:avLst/>
            </a:prstGeom>
            <a:ln w="34925">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90726" y="4064642"/>
              <a:ext cx="76301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9430558" y="4027027"/>
              <a:ext cx="323042" cy="67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Content Placeholder 2">
            <a:extLst>
              <a:ext uri="{FF2B5EF4-FFF2-40B4-BE49-F238E27FC236}">
                <a16:creationId xmlns:a16="http://schemas.microsoft.com/office/drawing/2014/main" id="{AD509AC7-7F9C-405E-820B-DB2DD0140EB3}"/>
              </a:ext>
            </a:extLst>
          </p:cNvPr>
          <p:cNvSpPr>
            <a:spLocks noGrp="1"/>
          </p:cNvSpPr>
          <p:nvPr>
            <p:ph idx="1"/>
          </p:nvPr>
        </p:nvSpPr>
        <p:spPr>
          <a:xfrm>
            <a:off x="467591" y="4580935"/>
            <a:ext cx="11162893" cy="2201725"/>
          </a:xfrm>
        </p:spPr>
        <p:txBody>
          <a:bodyPr>
            <a:normAutofit fontScale="85000" lnSpcReduction="20000"/>
          </a:bodyPr>
          <a:lstStyle/>
          <a:p>
            <a:r>
              <a:rPr lang="en-US" dirty="0"/>
              <a:t>system() relies on /bin/</a:t>
            </a:r>
            <a:r>
              <a:rPr lang="en-US" dirty="0" err="1"/>
              <a:t>sh</a:t>
            </a:r>
            <a:r>
              <a:rPr lang="en-US" dirty="0"/>
              <a:t> to run external programs, so some part of the data becomes code (command name), increasing the attack surface. </a:t>
            </a:r>
          </a:p>
          <a:p>
            <a:r>
              <a:rPr lang="en-US" dirty="0"/>
              <a:t>int </a:t>
            </a:r>
            <a:r>
              <a:rPr lang="en-US" dirty="0" err="1"/>
              <a:t>execve</a:t>
            </a:r>
            <a:r>
              <a:rPr lang="en-US" dirty="0"/>
              <a:t>(const char *pathname, char *const </a:t>
            </a:r>
            <a:r>
              <a:rPr lang="en-US" dirty="0" err="1"/>
              <a:t>argv</a:t>
            </a:r>
            <a:r>
              <a:rPr lang="en-US" dirty="0"/>
              <a:t>[], char *const </a:t>
            </a:r>
            <a:r>
              <a:rPr lang="en-US" dirty="0" err="1"/>
              <a:t>envp</a:t>
            </a:r>
            <a:r>
              <a:rPr lang="en-US" dirty="0"/>
              <a:t>[])</a:t>
            </a:r>
          </a:p>
          <a:p>
            <a:pPr lvl="1"/>
            <a:r>
              <a:rPr lang="en-US" dirty="0"/>
              <a:t>1</a:t>
            </a:r>
            <a:r>
              <a:rPr lang="en-US" baseline="30000" dirty="0"/>
              <a:t>st</a:t>
            </a:r>
            <a:r>
              <a:rPr lang="en-US" dirty="0"/>
              <a:t> argument is command; 2</a:t>
            </a:r>
            <a:r>
              <a:rPr lang="en-US" baseline="30000" dirty="0"/>
              <a:t>nd</a:t>
            </a:r>
            <a:r>
              <a:rPr lang="en-US" dirty="0"/>
              <a:t> argument is input arguments; 3</a:t>
            </a:r>
            <a:r>
              <a:rPr lang="en-US" baseline="30000" dirty="0"/>
              <a:t>rd</a:t>
            </a:r>
            <a:r>
              <a:rPr lang="en-US" dirty="0"/>
              <a:t> argument is env variables</a:t>
            </a:r>
          </a:p>
          <a:p>
            <a:pPr lvl="1"/>
            <a:r>
              <a:rPr lang="en-US" dirty="0" err="1"/>
              <a:t>execve</a:t>
            </a:r>
            <a:r>
              <a:rPr lang="en-US" dirty="0"/>
              <a:t>() does not invoke shell, and thus is not affected by environment variables</a:t>
            </a:r>
          </a:p>
          <a:p>
            <a:pPr lvl="1"/>
            <a:r>
              <a:rPr lang="en-US" dirty="0"/>
              <a:t>Code (command name) and data are clearly separated; there is no way for user data to become code. When invoking external programs in privileged programs, we should use </a:t>
            </a:r>
            <a:r>
              <a:rPr lang="en-US" dirty="0" err="1"/>
              <a:t>execve</a:t>
            </a:r>
            <a:r>
              <a:rPr lang="en-US" dirty="0"/>
              <a:t>().</a:t>
            </a:r>
          </a:p>
        </p:txBody>
      </p:sp>
    </p:spTree>
    <p:extLst>
      <p:ext uri="{BB962C8B-B14F-4D97-AF65-F5344CB8AC3E}">
        <p14:creationId xmlns:p14="http://schemas.microsoft.com/office/powerpoint/2010/main" val="224970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1" y="319892"/>
            <a:ext cx="10515600" cy="1020978"/>
          </a:xfrm>
        </p:spPr>
        <p:txBody>
          <a:bodyPr>
            <a:normAutofit/>
          </a:bodyPr>
          <a:lstStyle/>
          <a:p>
            <a:r>
              <a:rPr lang="en-US" dirty="0"/>
              <a:t>Invoking Programs Safely (Continued)</a:t>
            </a:r>
          </a:p>
        </p:txBody>
      </p:sp>
      <p:sp>
        <p:nvSpPr>
          <p:cNvPr id="3" name="Content Placeholder 2"/>
          <p:cNvSpPr>
            <a:spLocks noGrp="1"/>
          </p:cNvSpPr>
          <p:nvPr>
            <p:ph idx="1"/>
          </p:nvPr>
        </p:nvSpPr>
        <p:spPr>
          <a:xfrm>
            <a:off x="467591" y="1184564"/>
            <a:ext cx="10886209" cy="5477493"/>
          </a:xfrm>
        </p:spPr>
        <p:txBody>
          <a:bodyP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77" y="1682370"/>
            <a:ext cx="8757213" cy="3405583"/>
          </a:xfrm>
          <a:prstGeom prst="rect">
            <a:avLst/>
          </a:prstGeom>
        </p:spPr>
      </p:pic>
      <p:sp>
        <p:nvSpPr>
          <p:cNvPr id="7" name="Rectangle 6"/>
          <p:cNvSpPr/>
          <p:nvPr/>
        </p:nvSpPr>
        <p:spPr>
          <a:xfrm>
            <a:off x="1881031" y="4826643"/>
            <a:ext cx="1406179" cy="2613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3825DDF9-4673-4BDC-81B8-7F1F21E2D873}"/>
              </a:ext>
            </a:extLst>
          </p:cNvPr>
          <p:cNvSpPr txBox="1">
            <a:spLocks/>
          </p:cNvSpPr>
          <p:nvPr/>
        </p:nvSpPr>
        <p:spPr>
          <a:xfrm>
            <a:off x="467591" y="5175630"/>
            <a:ext cx="11302378" cy="14864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Using </a:t>
            </a:r>
            <a:r>
              <a:rPr lang="en-US" dirty="0" err="1"/>
              <a:t>execve</a:t>
            </a:r>
            <a:r>
              <a:rPr lang="en-US" dirty="0"/>
              <a:t>(), command </a:t>
            </a:r>
            <a:r>
              <a:rPr lang="en-US" dirty="0" err="1"/>
              <a:t>safecatall</a:t>
            </a:r>
            <a:r>
              <a:rPr lang="en-US" dirty="0"/>
              <a:t> “aa; /bin/</a:t>
            </a:r>
            <a:r>
              <a:rPr lang="en-US" dirty="0" err="1"/>
              <a:t>sh</a:t>
            </a:r>
            <a:r>
              <a:rPr lang="en-US" dirty="0"/>
              <a:t>” treats the entire string “aa; /bin/</a:t>
            </a:r>
            <a:r>
              <a:rPr lang="en-US" dirty="0" err="1"/>
              <a:t>sh</a:t>
            </a:r>
            <a:r>
              <a:rPr lang="en-US" dirty="0"/>
              <a:t>” as argument, and returns error msg “no such file or directory”.</a:t>
            </a:r>
          </a:p>
          <a:p>
            <a:r>
              <a:rPr lang="en-US" dirty="0"/>
              <a:t>The data is still treated as data, not code.</a:t>
            </a:r>
          </a:p>
        </p:txBody>
      </p:sp>
    </p:spTree>
    <p:extLst>
      <p:ext uri="{BB962C8B-B14F-4D97-AF65-F5344CB8AC3E}">
        <p14:creationId xmlns:p14="http://schemas.microsoft.com/office/powerpoint/2010/main" val="1584267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1" y="163586"/>
            <a:ext cx="10515600" cy="1020978"/>
          </a:xfrm>
        </p:spPr>
        <p:txBody>
          <a:bodyPr>
            <a:normAutofit fontScale="90000"/>
          </a:bodyPr>
          <a:lstStyle/>
          <a:p>
            <a:r>
              <a:rPr lang="en-US" dirty="0"/>
              <a:t>Invoking External Commands in Other Languages</a:t>
            </a:r>
          </a:p>
        </p:txBody>
      </p:sp>
      <p:sp>
        <p:nvSpPr>
          <p:cNvPr id="3" name="Content Placeholder 2"/>
          <p:cNvSpPr>
            <a:spLocks noGrp="1"/>
          </p:cNvSpPr>
          <p:nvPr>
            <p:ph idx="1"/>
          </p:nvPr>
        </p:nvSpPr>
        <p:spPr>
          <a:xfrm>
            <a:off x="467591" y="1184564"/>
            <a:ext cx="10886209" cy="5477493"/>
          </a:xfrm>
        </p:spPr>
        <p:txBody>
          <a:bodyPr>
            <a:normAutofit/>
          </a:bodyPr>
          <a:lstStyle/>
          <a:p>
            <a:r>
              <a:rPr lang="en-US" sz="2400" dirty="0"/>
              <a:t>Risk of invoking external commands is not limited to C programs</a:t>
            </a:r>
          </a:p>
          <a:p>
            <a:r>
              <a:rPr lang="en-US" sz="2400" dirty="0"/>
              <a:t>We should avoid problems similar to those caused by the system() functions</a:t>
            </a:r>
          </a:p>
          <a:p>
            <a:r>
              <a:rPr lang="en-US" sz="2400" dirty="0"/>
              <a:t>Examples:</a:t>
            </a:r>
          </a:p>
          <a:p>
            <a:pPr lvl="1"/>
            <a:r>
              <a:rPr lang="en-US" sz="2000" dirty="0"/>
              <a:t>Perl: open() function can run commands, but it does so through a shell</a:t>
            </a:r>
          </a:p>
          <a:p>
            <a:pPr lvl="1"/>
            <a:r>
              <a:rPr lang="en-US" sz="2000" dirty="0"/>
              <a:t>PHP: system() function</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457200" lvl="1" indent="0">
              <a:buNone/>
            </a:pPr>
            <a:endParaRPr lang="en-US" sz="1000" dirty="0"/>
          </a:p>
          <a:p>
            <a:pPr lvl="1"/>
            <a:r>
              <a:rPr lang="en-US" sz="2000" dirty="0"/>
              <a:t>Attack: </a:t>
            </a:r>
          </a:p>
          <a:p>
            <a:pPr lvl="2"/>
            <a:r>
              <a:rPr lang="en-US" dirty="0">
                <a:latin typeface="Courier New" panose="02070309020205020404" pitchFamily="49" charset="0"/>
                <a:cs typeface="Courier New" panose="02070309020205020404" pitchFamily="49" charset="0"/>
              </a:rPr>
              <a:t>http://localhost/list.php?dir=.;date</a:t>
            </a:r>
          </a:p>
          <a:p>
            <a:pPr lvl="2"/>
            <a:r>
              <a:rPr lang="en-US" dirty="0"/>
              <a:t>Command executed on server : </a:t>
            </a:r>
            <a:r>
              <a:rPr lang="en-US" dirty="0">
                <a:cs typeface="Courier New" panose="02070309020205020404" pitchFamily="49" charset="0"/>
              </a:rPr>
              <a:t>“</a:t>
            </a:r>
            <a:r>
              <a:rPr lang="en-US" dirty="0">
                <a:latin typeface="Courier New" panose="02070309020205020404" pitchFamily="49" charset="0"/>
                <a:cs typeface="Courier New" panose="02070309020205020404" pitchFamily="49" charset="0"/>
              </a:rPr>
              <a:t>/bin/ls .;date</a:t>
            </a:r>
            <a:r>
              <a:rPr lang="en-US" dirty="0"/>
              <a:t>”</a:t>
            </a:r>
          </a:p>
          <a:p>
            <a:pPr lvl="1"/>
            <a:endParaRPr lang="en-US" sz="2000" dirty="0"/>
          </a:p>
          <a:p>
            <a:pPr lvl="1"/>
            <a:endParaRPr lang="en-US" sz="2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9E1F1D7-30C0-45BA-86A1-D7FA7D104953}"/>
              </a:ext>
            </a:extLst>
          </p:cNvPr>
          <p:cNvPicPr>
            <a:picLocks noChangeAspect="1"/>
          </p:cNvPicPr>
          <p:nvPr/>
        </p:nvPicPr>
        <p:blipFill rotWithShape="1">
          <a:blip r:embed="rId2"/>
          <a:srcRect l="29860" t="32160" r="18156" b="50953"/>
          <a:stretch/>
        </p:blipFill>
        <p:spPr>
          <a:xfrm>
            <a:off x="935004" y="3266177"/>
            <a:ext cx="8867371" cy="1800401"/>
          </a:xfrm>
          <a:prstGeom prst="rect">
            <a:avLst/>
          </a:prstGeom>
        </p:spPr>
      </p:pic>
    </p:spTree>
    <p:extLst>
      <p:ext uri="{BB962C8B-B14F-4D97-AF65-F5344CB8AC3E}">
        <p14:creationId xmlns:p14="http://schemas.microsoft.com/office/powerpoint/2010/main" val="2878243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 Surfaces of Set-UID Programs</a:t>
            </a:r>
          </a:p>
        </p:txBody>
      </p:sp>
      <p:pic>
        <p:nvPicPr>
          <p:cNvPr id="4" name="Picture 3">
            <a:extLst>
              <a:ext uri="{FF2B5EF4-FFF2-40B4-BE49-F238E27FC236}">
                <a16:creationId xmlns:a16="http://schemas.microsoft.com/office/drawing/2014/main" id="{C10151F5-8679-4026-8CDF-D30FFD5B5C4E}"/>
              </a:ext>
            </a:extLst>
          </p:cNvPr>
          <p:cNvPicPr>
            <a:picLocks noChangeAspect="1"/>
          </p:cNvPicPr>
          <p:nvPr/>
        </p:nvPicPr>
        <p:blipFill rotWithShape="1">
          <a:blip r:embed="rId3"/>
          <a:srcRect l="13102" t="27679" r="25380" b="29283"/>
          <a:stretch/>
        </p:blipFill>
        <p:spPr>
          <a:xfrm>
            <a:off x="1098631" y="2924886"/>
            <a:ext cx="9994737" cy="3933114"/>
          </a:xfrm>
          <a:prstGeom prst="rect">
            <a:avLst/>
          </a:prstGeom>
        </p:spPr>
      </p:pic>
      <p:sp>
        <p:nvSpPr>
          <p:cNvPr id="5" name="Content Placeholder 2">
            <a:extLst>
              <a:ext uri="{FF2B5EF4-FFF2-40B4-BE49-F238E27FC236}">
                <a16:creationId xmlns:a16="http://schemas.microsoft.com/office/drawing/2014/main" id="{687D53E3-76A2-48E9-A221-07E764683A64}"/>
              </a:ext>
            </a:extLst>
          </p:cNvPr>
          <p:cNvSpPr>
            <a:spLocks noGrp="1"/>
          </p:cNvSpPr>
          <p:nvPr>
            <p:ph idx="1"/>
          </p:nvPr>
        </p:nvSpPr>
        <p:spPr>
          <a:xfrm>
            <a:off x="838200" y="1273216"/>
            <a:ext cx="10515600" cy="1802493"/>
          </a:xfrm>
        </p:spPr>
        <p:txBody>
          <a:bodyPr>
            <a:normAutofit fontScale="85000" lnSpcReduction="20000"/>
          </a:bodyPr>
          <a:lstStyle/>
          <a:p>
            <a:r>
              <a:rPr lang="en-US" dirty="0"/>
              <a:t>1. User inputs/External Programs</a:t>
            </a:r>
          </a:p>
          <a:p>
            <a:r>
              <a:rPr lang="en-US" dirty="0"/>
              <a:t>2. System inputs: race Conditions (e.g., with symbolic link to privileged file from an unprivileged file)</a:t>
            </a:r>
          </a:p>
          <a:p>
            <a:r>
              <a:rPr lang="en-US" dirty="0"/>
              <a:t>3. Environment variables</a:t>
            </a:r>
          </a:p>
          <a:p>
            <a:r>
              <a:rPr lang="en-US" dirty="0"/>
              <a:t>4. </a:t>
            </a:r>
            <a:r>
              <a:rPr lang="en-US" dirty="0">
                <a:solidFill>
                  <a:srgbClr val="C00000"/>
                </a:solidFill>
              </a:rPr>
              <a:t>Non-privileged process controlled by user: capability leaking</a:t>
            </a:r>
            <a:endParaRPr lang="en-SE" dirty="0">
              <a:solidFill>
                <a:srgbClr val="C00000"/>
              </a:solidFill>
            </a:endParaRPr>
          </a:p>
        </p:txBody>
      </p:sp>
    </p:spTree>
    <p:extLst>
      <p:ext uri="{BB962C8B-B14F-4D97-AF65-F5344CB8AC3E}">
        <p14:creationId xmlns:p14="http://schemas.microsoft.com/office/powerpoint/2010/main" val="2474396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751C-7F91-4372-A824-F30EA6338116}"/>
              </a:ext>
            </a:extLst>
          </p:cNvPr>
          <p:cNvSpPr>
            <a:spLocks noGrp="1"/>
          </p:cNvSpPr>
          <p:nvPr>
            <p:ph type="title"/>
          </p:nvPr>
        </p:nvSpPr>
        <p:spPr/>
        <p:txBody>
          <a:bodyPr/>
          <a:lstStyle/>
          <a:p>
            <a:r>
              <a:rPr lang="en-US" dirty="0"/>
              <a:t>Task 9: Capability Leaking</a:t>
            </a:r>
          </a:p>
        </p:txBody>
      </p:sp>
      <p:sp>
        <p:nvSpPr>
          <p:cNvPr id="3" name="Content Placeholder 2">
            <a:extLst>
              <a:ext uri="{FF2B5EF4-FFF2-40B4-BE49-F238E27FC236}">
                <a16:creationId xmlns:a16="http://schemas.microsoft.com/office/drawing/2014/main" id="{A5DE652E-09DE-4D34-910C-4609FD22135A}"/>
              </a:ext>
            </a:extLst>
          </p:cNvPr>
          <p:cNvSpPr>
            <a:spLocks noGrp="1"/>
          </p:cNvSpPr>
          <p:nvPr>
            <p:ph idx="1"/>
          </p:nvPr>
        </p:nvSpPr>
        <p:spPr/>
        <p:txBody>
          <a:bodyPr/>
          <a:lstStyle/>
          <a:p>
            <a:r>
              <a:rPr lang="en-US" dirty="0"/>
              <a:t>To follow the Principle of Least Privilege, Privileged programs downgrade themselves during execution</a:t>
            </a:r>
          </a:p>
          <a:p>
            <a:r>
              <a:rPr lang="en-US" dirty="0"/>
              <a:t>Example: The </a:t>
            </a:r>
            <a:r>
              <a:rPr lang="en-US" dirty="0" err="1">
                <a:latin typeface="Courier New" panose="02070309020205020404" pitchFamily="49" charset="0"/>
                <a:cs typeface="Courier New" panose="02070309020205020404" pitchFamily="49" charset="0"/>
              </a:rPr>
              <a:t>su</a:t>
            </a:r>
            <a:r>
              <a:rPr lang="en-US" dirty="0"/>
              <a:t> program</a:t>
            </a:r>
          </a:p>
          <a:p>
            <a:pPr lvl="1"/>
            <a:r>
              <a:rPr lang="en-US" dirty="0"/>
              <a:t>This is a privileged Set-UID program</a:t>
            </a:r>
          </a:p>
          <a:p>
            <a:pPr lvl="1"/>
            <a:r>
              <a:rPr lang="en-US" dirty="0"/>
              <a:t>Allows one user to switch to another user ( say user1 to user2 )</a:t>
            </a:r>
          </a:p>
          <a:p>
            <a:pPr lvl="1"/>
            <a:r>
              <a:rPr lang="en-US" dirty="0"/>
              <a:t>Program starts with EUID as root and RUID as user1</a:t>
            </a:r>
          </a:p>
          <a:p>
            <a:pPr lvl="1"/>
            <a:r>
              <a:rPr lang="en-US" dirty="0"/>
              <a:t>After password verification, both EUID and RUID become user2’s (via privilege downgrading)</a:t>
            </a:r>
          </a:p>
          <a:p>
            <a:r>
              <a:rPr lang="en-US" dirty="0"/>
              <a:t>Such programs may lead to capability leaking</a:t>
            </a:r>
          </a:p>
          <a:p>
            <a:pPr lvl="1"/>
            <a:r>
              <a:rPr lang="en-US" dirty="0"/>
              <a:t>Programs may not clean up privileged capabilities before downgrading</a:t>
            </a:r>
          </a:p>
          <a:p>
            <a:endParaRPr lang="en-US" u="sng" dirty="0"/>
          </a:p>
        </p:txBody>
      </p:sp>
    </p:spTree>
    <p:extLst>
      <p:ext uri="{BB962C8B-B14F-4D97-AF65-F5344CB8AC3E}">
        <p14:creationId xmlns:p14="http://schemas.microsoft.com/office/powerpoint/2010/main" val="210157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31" y="141818"/>
            <a:ext cx="10515600" cy="934306"/>
          </a:xfrm>
        </p:spPr>
        <p:txBody>
          <a:bodyPr/>
          <a:lstStyle/>
          <a:p>
            <a:r>
              <a:rPr lang="en-US" dirty="0"/>
              <a:t>Superman Analogy</a:t>
            </a:r>
          </a:p>
        </p:txBody>
      </p:sp>
      <p:sp>
        <p:nvSpPr>
          <p:cNvPr id="5" name="Content Placeholder 4">
            <a:extLst>
              <a:ext uri="{FF2B5EF4-FFF2-40B4-BE49-F238E27FC236}">
                <a16:creationId xmlns:a16="http://schemas.microsoft.com/office/drawing/2014/main" id="{30D65547-1C8E-4CA4-B891-C691BA5EE26C}"/>
              </a:ext>
            </a:extLst>
          </p:cNvPr>
          <p:cNvSpPr>
            <a:spLocks noGrp="1"/>
          </p:cNvSpPr>
          <p:nvPr>
            <p:ph idx="1"/>
          </p:nvPr>
        </p:nvSpPr>
        <p:spPr>
          <a:xfrm>
            <a:off x="500743" y="1360714"/>
            <a:ext cx="8226162" cy="5050972"/>
          </a:xfrm>
        </p:spPr>
        <p:txBody>
          <a:bodyPr>
            <a:normAutofit/>
          </a:bodyPr>
          <a:lstStyle/>
          <a:p>
            <a:r>
              <a:rPr lang="en-US" dirty="0"/>
              <a:t>Superman (root user) wants to delegate superpower to a normal (non-root) user temporarily, by giving her a Power Suit that grants her the superpower for a specific task (e.g., setting her own password by modifying the /</a:t>
            </a:r>
            <a:r>
              <a:rPr lang="en-US" dirty="0" err="1"/>
              <a:t>etc</a:t>
            </a:r>
            <a:r>
              <a:rPr lang="en-US" dirty="0"/>
              <a:t>/shadow file), but </a:t>
            </a:r>
            <a:r>
              <a:rPr lang="en-US"/>
              <a:t>the she </a:t>
            </a:r>
            <a:r>
              <a:rPr lang="en-US" dirty="0"/>
              <a:t>cannot deviate from the specific  task and do anything else.</a:t>
            </a:r>
          </a:p>
          <a:p>
            <a:endParaRPr lang="en-US" dirty="0"/>
          </a:p>
          <a:p>
            <a:r>
              <a:rPr lang="en-US" dirty="0"/>
              <a:t>Set-UID mechanism: A Power Suit mechanism implemented in Linux.</a:t>
            </a:r>
          </a:p>
          <a:p>
            <a:pPr marL="0" indent="0">
              <a:buNone/>
            </a:pP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187" y="446314"/>
            <a:ext cx="5511409" cy="551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739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Capability Leaking: An Example</a:t>
            </a:r>
          </a:p>
        </p:txBody>
      </p:sp>
      <p:sp>
        <p:nvSpPr>
          <p:cNvPr id="3" name="Content Placeholder 2"/>
          <p:cNvSpPr>
            <a:spLocks noGrp="1"/>
          </p:cNvSpPr>
          <p:nvPr>
            <p:ph idx="1"/>
          </p:nvPr>
        </p:nvSpPr>
        <p:spPr>
          <a:xfrm>
            <a:off x="86320" y="1261741"/>
            <a:ext cx="3469873" cy="833139"/>
          </a:xfrm>
        </p:spPr>
        <p:txBody>
          <a:bodyPr>
            <a:normAutofit lnSpcReduction="10000"/>
          </a:bodyPr>
          <a:lstStyle/>
          <a:p>
            <a:pPr marL="0" indent="0">
              <a:buNone/>
            </a:pPr>
            <a:r>
              <a:rPr lang="en-US" dirty="0"/>
              <a:t>/etc/</a:t>
            </a:r>
            <a:r>
              <a:rPr lang="en-US" dirty="0" err="1"/>
              <a:t>zzz</a:t>
            </a:r>
            <a:r>
              <a:rPr lang="en-US" dirty="0"/>
              <a:t> file is only writable by root </a:t>
            </a:r>
          </a:p>
        </p:txBody>
      </p:sp>
      <p:cxnSp>
        <p:nvCxnSpPr>
          <p:cNvPr id="7" name="Straight Arrow Connector 6">
            <a:extLst>
              <a:ext uri="{FF2B5EF4-FFF2-40B4-BE49-F238E27FC236}">
                <a16:creationId xmlns:a16="http://schemas.microsoft.com/office/drawing/2014/main" id="{6F3CC445-AB10-434C-AA71-311C8630E02D}"/>
              </a:ext>
            </a:extLst>
          </p:cNvPr>
          <p:cNvCxnSpPr>
            <a:cxnSpLocks/>
          </p:cNvCxnSpPr>
          <p:nvPr/>
        </p:nvCxnSpPr>
        <p:spPr>
          <a:xfrm flipH="1" flipV="1">
            <a:off x="4022278" y="5238044"/>
            <a:ext cx="445496" cy="869246"/>
          </a:xfrm>
          <a:prstGeom prst="straightConnector1">
            <a:avLst/>
          </a:prstGeom>
          <a:ln w="190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877EADDE-6368-49A9-A16E-E24B46E9FA6D}"/>
              </a:ext>
            </a:extLst>
          </p:cNvPr>
          <p:cNvCxnSpPr>
            <a:cxnSpLocks/>
          </p:cNvCxnSpPr>
          <p:nvPr/>
        </p:nvCxnSpPr>
        <p:spPr>
          <a:xfrm flipH="1" flipV="1">
            <a:off x="3834899" y="4395071"/>
            <a:ext cx="586850" cy="631883"/>
          </a:xfrm>
          <a:prstGeom prst="straightConnector1">
            <a:avLst/>
          </a:prstGeom>
          <a:ln w="190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F5FDC95A-7670-4884-B06D-750835F278B1}"/>
              </a:ext>
            </a:extLst>
          </p:cNvPr>
          <p:cNvCxnSpPr/>
          <p:nvPr/>
        </p:nvCxnSpPr>
        <p:spPr>
          <a:xfrm flipH="1">
            <a:off x="2379785" y="1932290"/>
            <a:ext cx="2041964" cy="592995"/>
          </a:xfrm>
          <a:prstGeom prst="straightConnector1">
            <a:avLst/>
          </a:prstGeom>
          <a:ln>
            <a:solidFill>
              <a:schemeClr val="accent1"/>
            </a:solidFill>
            <a:tailEnd type="triangle"/>
          </a:ln>
        </p:spPr>
        <p:style>
          <a:lnRef idx="3">
            <a:schemeClr val="accent2"/>
          </a:lnRef>
          <a:fillRef idx="0">
            <a:schemeClr val="accent2"/>
          </a:fillRef>
          <a:effectRef idx="2">
            <a:schemeClr val="accent2"/>
          </a:effectRef>
          <a:fontRef idx="minor">
            <a:schemeClr val="tx1"/>
          </a:fontRef>
        </p:style>
      </p:cxn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774" y="1714712"/>
            <a:ext cx="7540328" cy="4768149"/>
          </a:xfrm>
          <a:prstGeom prst="rect">
            <a:avLst/>
          </a:prstGeom>
        </p:spPr>
      </p:pic>
      <p:sp>
        <p:nvSpPr>
          <p:cNvPr id="8" name="Rectangle 7"/>
          <p:cNvSpPr/>
          <p:nvPr/>
        </p:nvSpPr>
        <p:spPr>
          <a:xfrm>
            <a:off x="86319" y="2356722"/>
            <a:ext cx="4045883" cy="1200329"/>
          </a:xfrm>
          <a:prstGeom prst="rect">
            <a:avLst/>
          </a:prstGeom>
        </p:spPr>
        <p:txBody>
          <a:bodyPr wrap="square">
            <a:spAutoFit/>
          </a:bodyPr>
          <a:lstStyle/>
          <a:p>
            <a:r>
              <a:rPr lang="en-US" sz="2400" dirty="0"/>
              <a:t>File descriptor </a:t>
            </a:r>
            <a:r>
              <a:rPr lang="en-US" sz="2400" dirty="0" err="1"/>
              <a:t>fd</a:t>
            </a:r>
            <a:r>
              <a:rPr lang="en-US" sz="2400" dirty="0"/>
              <a:t> is created, since the program is a root-owned Set-UID program)</a:t>
            </a:r>
          </a:p>
        </p:txBody>
      </p:sp>
      <p:sp>
        <p:nvSpPr>
          <p:cNvPr id="11" name="Rectangle 10"/>
          <p:cNvSpPr/>
          <p:nvPr/>
        </p:nvSpPr>
        <p:spPr>
          <a:xfrm>
            <a:off x="86320" y="3550063"/>
            <a:ext cx="4091907" cy="1200329"/>
          </a:xfrm>
          <a:prstGeom prst="rect">
            <a:avLst/>
          </a:prstGeom>
        </p:spPr>
        <p:txBody>
          <a:bodyPr wrap="square">
            <a:spAutoFit/>
          </a:bodyPr>
          <a:lstStyle/>
          <a:p>
            <a:r>
              <a:rPr lang="en-US" sz="2400" dirty="0"/>
              <a:t>Privilege is downgraded by setting EUID=RUID, no longer root</a:t>
            </a:r>
          </a:p>
        </p:txBody>
      </p:sp>
      <p:sp>
        <p:nvSpPr>
          <p:cNvPr id="12" name="Rectangle 11"/>
          <p:cNvSpPr/>
          <p:nvPr/>
        </p:nvSpPr>
        <p:spPr>
          <a:xfrm>
            <a:off x="86320" y="4662187"/>
            <a:ext cx="4335429" cy="2308324"/>
          </a:xfrm>
          <a:prstGeom prst="rect">
            <a:avLst/>
          </a:prstGeom>
        </p:spPr>
        <p:txBody>
          <a:bodyPr wrap="square">
            <a:spAutoFit/>
          </a:bodyPr>
          <a:lstStyle/>
          <a:p>
            <a:r>
              <a:rPr lang="en-US" sz="2400" dirty="0"/>
              <a:t>Start a shell as child process with normal user privileges; </a:t>
            </a:r>
            <a:r>
              <a:rPr lang="en-US" sz="2400" dirty="0" err="1"/>
              <a:t>fd</a:t>
            </a:r>
            <a:r>
              <a:rPr lang="en-US" sz="2400" dirty="0"/>
              <a:t> is passed to it automatically (otherwise the original program will finish, and </a:t>
            </a:r>
            <a:r>
              <a:rPr lang="en-US" sz="2400" dirty="0" err="1"/>
              <a:t>fd</a:t>
            </a:r>
            <a:r>
              <a:rPr lang="en-US" sz="2400" dirty="0"/>
              <a:t> will be closed automatically)	</a:t>
            </a:r>
          </a:p>
        </p:txBody>
      </p:sp>
      <p:cxnSp>
        <p:nvCxnSpPr>
          <p:cNvPr id="21" name="Straight Arrow Connector 20"/>
          <p:cNvCxnSpPr/>
          <p:nvPr/>
        </p:nvCxnSpPr>
        <p:spPr>
          <a:xfrm flipV="1">
            <a:off x="3718857" y="1273216"/>
            <a:ext cx="2752281" cy="192169"/>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71138" y="1273216"/>
            <a:ext cx="117231" cy="4228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926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Attacks via Capability Leaking (Continued)	</a:t>
            </a:r>
          </a:p>
        </p:txBody>
      </p:sp>
      <p:sp>
        <p:nvSpPr>
          <p:cNvPr id="3" name="Content Placeholder 2"/>
          <p:cNvSpPr>
            <a:spLocks noGrp="1"/>
          </p:cNvSpPr>
          <p:nvPr>
            <p:ph idx="1"/>
          </p:nvPr>
        </p:nvSpPr>
        <p:spPr>
          <a:xfrm>
            <a:off x="152401" y="1292713"/>
            <a:ext cx="3176953" cy="4618560"/>
          </a:xfrm>
        </p:spPr>
        <p:txBody>
          <a:bodyPr>
            <a:normAutofit fontScale="77500" lnSpcReduction="20000"/>
          </a:bodyPr>
          <a:lstStyle/>
          <a:p>
            <a:pPr marL="0" indent="0">
              <a:buNone/>
            </a:pPr>
            <a:r>
              <a:rPr lang="en-US" sz="3200" dirty="0"/>
              <a:t>The program forgets to close the file, so the file descriptor </a:t>
            </a:r>
            <a:r>
              <a:rPr lang="en-US" sz="3200" dirty="0" err="1"/>
              <a:t>fd</a:t>
            </a:r>
            <a:r>
              <a:rPr lang="en-US" sz="3200" dirty="0"/>
              <a:t> is still valid in the new shell /bin/sh.</a:t>
            </a:r>
          </a:p>
          <a:p>
            <a:pPr marL="0" indent="0">
              <a:buNone/>
            </a:pPr>
            <a:r>
              <a:rPr lang="en-US" sz="3200" dirty="0"/>
              <a:t>“echo string &gt;&amp; 3” writes string to file descriptor 3 successfully.</a:t>
            </a:r>
          </a:p>
          <a:p>
            <a:pPr marL="0" indent="0">
              <a:buNone/>
            </a:pPr>
            <a:r>
              <a:rPr lang="en-US" dirty="0"/>
              <a:t>echo is not a Set-UID program, hence it is run with user privileges; yet it can write to </a:t>
            </a:r>
            <a:r>
              <a:rPr lang="en-US" dirty="0" err="1"/>
              <a:t>fd</a:t>
            </a:r>
            <a:r>
              <a:rPr lang="en-US" dirty="0"/>
              <a:t> due to leaked capability from calling open() by a Set-UID program.</a:t>
            </a:r>
          </a:p>
          <a:p>
            <a:pPr marL="457200" lvl="1" indent="0">
              <a:buNone/>
            </a:pPr>
            <a:endParaRPr lang="en-US" dirty="0"/>
          </a:p>
        </p:txBody>
      </p:sp>
      <p:pic>
        <p:nvPicPr>
          <p:cNvPr id="5" name="Picture 4">
            <a:extLst>
              <a:ext uri="{FF2B5EF4-FFF2-40B4-BE49-F238E27FC236}">
                <a16:creationId xmlns:a16="http://schemas.microsoft.com/office/drawing/2014/main" id="{064CF9C5-1C5A-4AB8-9051-06F598092093}"/>
              </a:ext>
            </a:extLst>
          </p:cNvPr>
          <p:cNvPicPr>
            <a:picLocks noChangeAspect="1"/>
          </p:cNvPicPr>
          <p:nvPr/>
        </p:nvPicPr>
        <p:blipFill rotWithShape="1">
          <a:blip r:embed="rId3"/>
          <a:srcRect l="32738" t="35555" r="22619" b="29841"/>
          <a:stretch/>
        </p:blipFill>
        <p:spPr>
          <a:xfrm>
            <a:off x="3481754" y="1292713"/>
            <a:ext cx="8454945" cy="4095953"/>
          </a:xfrm>
          <a:prstGeom prst="rect">
            <a:avLst/>
          </a:prstGeom>
        </p:spPr>
      </p:pic>
      <p:sp>
        <p:nvSpPr>
          <p:cNvPr id="4" name="Rectangle 3"/>
          <p:cNvSpPr/>
          <p:nvPr/>
        </p:nvSpPr>
        <p:spPr>
          <a:xfrm>
            <a:off x="152401" y="5549227"/>
            <a:ext cx="11784298" cy="954107"/>
          </a:xfrm>
          <a:prstGeom prst="rect">
            <a:avLst/>
          </a:prstGeom>
        </p:spPr>
        <p:txBody>
          <a:bodyPr wrap="square">
            <a:spAutoFit/>
          </a:bodyPr>
          <a:lstStyle/>
          <a:p>
            <a:pPr lvl="1"/>
            <a:r>
              <a:rPr lang="en-US" sz="2800" dirty="0">
                <a:solidFill>
                  <a:srgbClr val="C00000"/>
                </a:solidFill>
              </a:rPr>
              <a:t>How to fix the program? </a:t>
            </a:r>
          </a:p>
          <a:p>
            <a:pPr lvl="1"/>
            <a:r>
              <a:rPr lang="en-US" sz="2800" dirty="0"/>
              <a:t>Close the file descriptor </a:t>
            </a:r>
            <a:r>
              <a:rPr lang="en-US" sz="2800" dirty="0" err="1"/>
              <a:t>fd</a:t>
            </a:r>
            <a:r>
              <a:rPr lang="en-US" sz="2800" dirty="0"/>
              <a:t> before downgrading the privilege</a:t>
            </a:r>
          </a:p>
        </p:txBody>
      </p:sp>
    </p:spTree>
    <p:extLst>
      <p:ext uri="{BB962C8B-B14F-4D97-AF65-F5344CB8AC3E}">
        <p14:creationId xmlns:p14="http://schemas.microsoft.com/office/powerpoint/2010/main" val="2350994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B998-C4B5-4345-90DC-51CEC6791D2C}"/>
              </a:ext>
            </a:extLst>
          </p:cNvPr>
          <p:cNvSpPr>
            <a:spLocks noGrp="1"/>
          </p:cNvSpPr>
          <p:nvPr>
            <p:ph type="title"/>
          </p:nvPr>
        </p:nvSpPr>
        <p:spPr/>
        <p:txBody>
          <a:bodyPr/>
          <a:lstStyle/>
          <a:p>
            <a:r>
              <a:rPr lang="en-US" dirty="0"/>
              <a:t>fork() is used instead of /bin/</a:t>
            </a:r>
            <a:r>
              <a:rPr lang="en-US" dirty="0" err="1"/>
              <a:t>sh</a:t>
            </a:r>
            <a:endParaRPr lang="en-SE" dirty="0"/>
          </a:p>
        </p:txBody>
      </p:sp>
      <p:sp>
        <p:nvSpPr>
          <p:cNvPr id="3" name="Content Placeholder 2">
            <a:extLst>
              <a:ext uri="{FF2B5EF4-FFF2-40B4-BE49-F238E27FC236}">
                <a16:creationId xmlns:a16="http://schemas.microsoft.com/office/drawing/2014/main" id="{9DC8F258-04D0-4349-B201-DEF7785DF60E}"/>
              </a:ext>
            </a:extLst>
          </p:cNvPr>
          <p:cNvSpPr>
            <a:spLocks noGrp="1"/>
          </p:cNvSpPr>
          <p:nvPr>
            <p:ph idx="1"/>
          </p:nvPr>
        </p:nvSpPr>
        <p:spPr/>
        <p:txBody>
          <a:bodyPr/>
          <a:lstStyle/>
          <a:p>
            <a:r>
              <a:rPr lang="en-US" dirty="0"/>
              <a:t>In the program in your assignment, </a:t>
            </a:r>
            <a:r>
              <a:rPr lang="en-US" dirty="0" err="1"/>
              <a:t>fd</a:t>
            </a:r>
            <a:r>
              <a:rPr lang="en-US" dirty="0"/>
              <a:t> is passed to the child process created by fork() automatically.</a:t>
            </a:r>
            <a:endParaRPr lang="en-SE" dirty="0"/>
          </a:p>
        </p:txBody>
      </p:sp>
      <p:pic>
        <p:nvPicPr>
          <p:cNvPr id="4" name="Picture 3">
            <a:extLst>
              <a:ext uri="{FF2B5EF4-FFF2-40B4-BE49-F238E27FC236}">
                <a16:creationId xmlns:a16="http://schemas.microsoft.com/office/drawing/2014/main" id="{9BAD2696-F105-485C-A66D-C172A8364FD3}"/>
              </a:ext>
            </a:extLst>
          </p:cNvPr>
          <p:cNvPicPr>
            <a:picLocks noChangeAspect="1"/>
          </p:cNvPicPr>
          <p:nvPr/>
        </p:nvPicPr>
        <p:blipFill>
          <a:blip r:embed="rId2"/>
          <a:stretch>
            <a:fillRect/>
          </a:stretch>
        </p:blipFill>
        <p:spPr>
          <a:xfrm>
            <a:off x="838200" y="2759597"/>
            <a:ext cx="11091623" cy="3733278"/>
          </a:xfrm>
          <a:prstGeom prst="rect">
            <a:avLst/>
          </a:prstGeom>
        </p:spPr>
      </p:pic>
    </p:spTree>
    <p:extLst>
      <p:ext uri="{BB962C8B-B14F-4D97-AF65-F5344CB8AC3E}">
        <p14:creationId xmlns:p14="http://schemas.microsoft.com/office/powerpoint/2010/main" val="3265551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Principle of Isolation</a:t>
            </a:r>
          </a:p>
        </p:txBody>
      </p:sp>
      <p:sp>
        <p:nvSpPr>
          <p:cNvPr id="3" name="Content Placeholder 2"/>
          <p:cNvSpPr>
            <a:spLocks noGrp="1"/>
          </p:cNvSpPr>
          <p:nvPr>
            <p:ph idx="1"/>
          </p:nvPr>
        </p:nvSpPr>
        <p:spPr>
          <a:xfrm>
            <a:off x="838200" y="1435261"/>
            <a:ext cx="10515600" cy="4741702"/>
          </a:xfrm>
        </p:spPr>
        <p:txBody>
          <a:bodyPr/>
          <a:lstStyle/>
          <a:p>
            <a:pPr marL="0" indent="0">
              <a:buNone/>
            </a:pPr>
            <a:r>
              <a:rPr lang="en-US" dirty="0"/>
              <a:t>Principle: </a:t>
            </a:r>
            <a:r>
              <a:rPr lang="en-US" dirty="0">
                <a:solidFill>
                  <a:srgbClr val="C00000"/>
                </a:solidFill>
              </a:rPr>
              <a:t>Don’t mix code and data. </a:t>
            </a:r>
          </a:p>
          <a:p>
            <a:pPr marL="0" indent="0">
              <a:buNone/>
            </a:pPr>
            <a:endParaRPr lang="en-US" dirty="0"/>
          </a:p>
          <a:p>
            <a:pPr marL="0" indent="0">
              <a:buNone/>
            </a:pPr>
            <a:r>
              <a:rPr lang="en-US" dirty="0"/>
              <a:t>Attacks due to violation of this principle :</a:t>
            </a:r>
          </a:p>
          <a:p>
            <a:pPr lvl="1"/>
            <a:r>
              <a:rPr lang="en-US" dirty="0"/>
              <a:t>system()  code execution</a:t>
            </a:r>
          </a:p>
          <a:p>
            <a:pPr lvl="1"/>
            <a:r>
              <a:rPr lang="en-US" dirty="0"/>
              <a:t>Cross site scripting </a:t>
            </a:r>
          </a:p>
          <a:p>
            <a:pPr lvl="1"/>
            <a:r>
              <a:rPr lang="en-US" dirty="0"/>
              <a:t>SQL injection</a:t>
            </a:r>
          </a:p>
          <a:p>
            <a:pPr lvl="1"/>
            <a:r>
              <a:rPr lang="en-US" dirty="0"/>
              <a:t>Buffer overflow attacks</a:t>
            </a:r>
          </a:p>
        </p:txBody>
      </p:sp>
    </p:spTree>
    <p:extLst>
      <p:ext uri="{BB962C8B-B14F-4D97-AF65-F5344CB8AC3E}">
        <p14:creationId xmlns:p14="http://schemas.microsoft.com/office/powerpoint/2010/main" val="2290102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8"/>
            <a:ext cx="10515600" cy="1020978"/>
          </a:xfrm>
        </p:spPr>
        <p:txBody>
          <a:bodyPr/>
          <a:lstStyle/>
          <a:p>
            <a:r>
              <a:rPr lang="en-US" dirty="0"/>
              <a:t>Principle of Least Privilege</a:t>
            </a:r>
          </a:p>
        </p:txBody>
      </p:sp>
      <p:sp>
        <p:nvSpPr>
          <p:cNvPr id="3" name="Content Placeholder 2"/>
          <p:cNvSpPr>
            <a:spLocks noGrp="1"/>
          </p:cNvSpPr>
          <p:nvPr>
            <p:ph idx="1"/>
          </p:nvPr>
        </p:nvSpPr>
        <p:spPr>
          <a:xfrm>
            <a:off x="838200" y="1435261"/>
            <a:ext cx="10515600" cy="4741702"/>
          </a:xfrm>
        </p:spPr>
        <p:txBody>
          <a:bodyPr>
            <a:normAutofit/>
          </a:bodyPr>
          <a:lstStyle/>
          <a:p>
            <a:r>
              <a:rPr lang="en-US" dirty="0"/>
              <a:t>A privileged program should be given the power which is required to perform it’s tasks.</a:t>
            </a:r>
          </a:p>
          <a:p>
            <a:r>
              <a:rPr lang="en-US" dirty="0"/>
              <a:t>Disable the privileges (temporarily or permanently) when a privileged program doesn’t need those.</a:t>
            </a:r>
          </a:p>
          <a:p>
            <a:r>
              <a:rPr lang="en-US" dirty="0"/>
              <a:t>In Linux, </a:t>
            </a:r>
            <a:r>
              <a:rPr lang="en-US" dirty="0" err="1"/>
              <a:t>seteuid</a:t>
            </a:r>
            <a:r>
              <a:rPr lang="en-US" dirty="0"/>
              <a:t>() and Set-UID() can be used to disable/discard privileges.</a:t>
            </a:r>
          </a:p>
          <a:p>
            <a:r>
              <a:rPr lang="en-US" dirty="0"/>
              <a:t>Different </a:t>
            </a:r>
            <a:r>
              <a:rPr lang="en-US" dirty="0" err="1"/>
              <a:t>OSes</a:t>
            </a:r>
            <a:r>
              <a:rPr lang="en-US" dirty="0"/>
              <a:t> have different ways to do that.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1331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32"/>
            <a:ext cx="10515600" cy="1020978"/>
          </a:xfrm>
        </p:spPr>
        <p:txBody>
          <a:bodyPr>
            <a:normAutofit/>
          </a:bodyPr>
          <a:lstStyle/>
          <a:p>
            <a:r>
              <a:rPr lang="en-US" dirty="0"/>
              <a:t>Set-UID Approach VS Service Approach</a:t>
            </a:r>
          </a:p>
        </p:txBody>
      </p:sp>
      <p:sp>
        <p:nvSpPr>
          <p:cNvPr id="3" name="Content Placeholder 2"/>
          <p:cNvSpPr>
            <a:spLocks noGrp="1"/>
          </p:cNvSpPr>
          <p:nvPr>
            <p:ph idx="1"/>
          </p:nvPr>
        </p:nvSpPr>
        <p:spPr>
          <a:xfrm>
            <a:off x="758190" y="1133240"/>
            <a:ext cx="10515600" cy="5198980"/>
          </a:xfrm>
        </p:spPr>
        <p:txBody>
          <a:bodyPr>
            <a:noAutofit/>
          </a:bodyPr>
          <a:lstStyle/>
          <a:p>
            <a:r>
              <a:rPr lang="en-US" sz="2400" dirty="0"/>
              <a:t>Most </a:t>
            </a:r>
            <a:r>
              <a:rPr lang="en-US" sz="2400" dirty="0" err="1"/>
              <a:t>Oses</a:t>
            </a:r>
            <a:r>
              <a:rPr lang="en-US" sz="2400" dirty="0"/>
              <a:t> follow two approaches to allow normal users to perform privileged operations</a:t>
            </a:r>
          </a:p>
          <a:p>
            <a:pPr lvl="1"/>
            <a:r>
              <a:rPr lang="en-US" sz="2000" dirty="0"/>
              <a:t>Set-UID approach: Normal users run a Set-UID program to gain root privileges temporarily</a:t>
            </a:r>
          </a:p>
          <a:p>
            <a:pPr lvl="1"/>
            <a:r>
              <a:rPr lang="en-US" sz="2000" dirty="0"/>
              <a:t>Service approach w. daemons (fig below): Normal users request a privileged process to perform the actions on their behalf. </a:t>
            </a:r>
          </a:p>
          <a:p>
            <a:r>
              <a:rPr lang="en-US" sz="2400" dirty="0"/>
              <a:t>Set-UID has a much broader attack surface, since environment variables are set by the normal user</a:t>
            </a:r>
          </a:p>
          <a:p>
            <a:pPr lvl="1"/>
            <a:r>
              <a:rPr lang="en-US" sz="2000" dirty="0"/>
              <a:t>Environment variables are never set by the user in the service approach</a:t>
            </a:r>
          </a:p>
          <a:p>
            <a:r>
              <a:rPr lang="en-US" sz="2400" dirty="0"/>
              <a:t>Due to this reason, Android completely removed the Set-UID and Set-GID mechanism</a:t>
            </a:r>
          </a:p>
          <a:p>
            <a:pPr marL="457200" lvl="1" indent="0">
              <a:buNone/>
            </a:pPr>
            <a:endParaRPr lang="en-US" dirty="0"/>
          </a:p>
          <a:p>
            <a:endParaRPr lang="en-US" dirty="0"/>
          </a:p>
        </p:txBody>
      </p:sp>
      <p:sp>
        <p:nvSpPr>
          <p:cNvPr id="4" name="TextBox 3">
            <a:extLst>
              <a:ext uri="{FF2B5EF4-FFF2-40B4-BE49-F238E27FC236}">
                <a16:creationId xmlns:a16="http://schemas.microsoft.com/office/drawing/2014/main" id="{D9297CEB-5E61-4C22-8620-0135EAF71AC5}"/>
              </a:ext>
            </a:extLst>
          </p:cNvPr>
          <p:cNvSpPr txBox="1"/>
          <p:nvPr/>
        </p:nvSpPr>
        <p:spPr>
          <a:xfrm>
            <a:off x="2340592" y="5185613"/>
            <a:ext cx="4083877" cy="1200329"/>
          </a:xfrm>
          <a:prstGeom prst="rect">
            <a:avLst/>
          </a:prstGeom>
          <a:noFill/>
          <a:ln>
            <a:solidFill>
              <a:schemeClr val="tx1"/>
            </a:solidFill>
          </a:ln>
        </p:spPr>
        <p:txBody>
          <a:bodyPr wrap="square" rtlCol="0">
            <a:spAutoFit/>
          </a:bodyPr>
          <a:lstStyle/>
          <a:p>
            <a:pPr algn="ctr"/>
            <a:r>
              <a:rPr lang="en-US" sz="2400" b="1" dirty="0"/>
              <a:t>Privileged Process</a:t>
            </a:r>
          </a:p>
          <a:p>
            <a:pPr algn="ctr"/>
            <a:r>
              <a:rPr lang="en-US" sz="2400" dirty="0"/>
              <a:t>(Conduct privileged operations</a:t>
            </a:r>
          </a:p>
          <a:p>
            <a:pPr algn="ctr"/>
            <a:r>
              <a:rPr lang="en-US" sz="2400" dirty="0"/>
              <a:t> for users)</a:t>
            </a:r>
          </a:p>
        </p:txBody>
      </p:sp>
      <p:sp>
        <p:nvSpPr>
          <p:cNvPr id="5" name="TextBox 4">
            <a:extLst>
              <a:ext uri="{FF2B5EF4-FFF2-40B4-BE49-F238E27FC236}">
                <a16:creationId xmlns:a16="http://schemas.microsoft.com/office/drawing/2014/main" id="{E9B091DF-2700-4422-9584-F812D503B6E2}"/>
              </a:ext>
            </a:extLst>
          </p:cNvPr>
          <p:cNvSpPr txBox="1"/>
          <p:nvPr/>
        </p:nvSpPr>
        <p:spPr>
          <a:xfrm>
            <a:off x="7095498" y="5347658"/>
            <a:ext cx="1816101" cy="830997"/>
          </a:xfrm>
          <a:prstGeom prst="rect">
            <a:avLst/>
          </a:prstGeom>
          <a:noFill/>
          <a:ln>
            <a:solidFill>
              <a:schemeClr val="tx1"/>
            </a:solidFill>
          </a:ln>
        </p:spPr>
        <p:txBody>
          <a:bodyPr wrap="square" rtlCol="0">
            <a:spAutoFit/>
          </a:bodyPr>
          <a:lstStyle/>
          <a:p>
            <a:pPr algn="ctr"/>
            <a:r>
              <a:rPr lang="en-US" sz="2400" b="1" dirty="0"/>
              <a:t>Normal User Process</a:t>
            </a:r>
          </a:p>
        </p:txBody>
      </p:sp>
      <p:cxnSp>
        <p:nvCxnSpPr>
          <p:cNvPr id="6" name="Straight Arrow Connector 5">
            <a:extLst>
              <a:ext uri="{FF2B5EF4-FFF2-40B4-BE49-F238E27FC236}">
                <a16:creationId xmlns:a16="http://schemas.microsoft.com/office/drawing/2014/main" id="{38DFBBD6-BEB2-477A-88E8-FD2934331141}"/>
              </a:ext>
            </a:extLst>
          </p:cNvPr>
          <p:cNvCxnSpPr>
            <a:cxnSpLocks/>
            <a:stCxn id="5" idx="1"/>
          </p:cNvCxnSpPr>
          <p:nvPr/>
        </p:nvCxnSpPr>
        <p:spPr>
          <a:xfrm flipH="1">
            <a:off x="6424470" y="5763157"/>
            <a:ext cx="671028" cy="695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FDE738F7-D425-4751-9E3D-D430ABA07F57}"/>
              </a:ext>
            </a:extLst>
          </p:cNvPr>
          <p:cNvSpPr txBox="1"/>
          <p:nvPr/>
        </p:nvSpPr>
        <p:spPr>
          <a:xfrm>
            <a:off x="6103269" y="4558750"/>
            <a:ext cx="1518699" cy="707886"/>
          </a:xfrm>
          <a:prstGeom prst="rect">
            <a:avLst/>
          </a:prstGeom>
          <a:noFill/>
          <a:ln>
            <a:noFill/>
          </a:ln>
        </p:spPr>
        <p:txBody>
          <a:bodyPr wrap="square" rtlCol="0">
            <a:spAutoFit/>
          </a:bodyPr>
          <a:lstStyle/>
          <a:p>
            <a:pPr algn="ctr"/>
            <a:r>
              <a:rPr lang="en-US" sz="2000" dirty="0"/>
              <a:t>Request for service</a:t>
            </a:r>
          </a:p>
        </p:txBody>
      </p:sp>
    </p:spTree>
    <p:extLst>
      <p:ext uri="{BB962C8B-B14F-4D97-AF65-F5344CB8AC3E}">
        <p14:creationId xmlns:p14="http://schemas.microsoft.com/office/powerpoint/2010/main" val="1004273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The need for privileged programs</a:t>
            </a:r>
          </a:p>
          <a:p>
            <a:r>
              <a:rPr lang="en-US" dirty="0"/>
              <a:t>How the Set-UID mechanism works</a:t>
            </a:r>
          </a:p>
          <a:p>
            <a:r>
              <a:rPr lang="en-US" dirty="0"/>
              <a:t>Security flaws in privileged Set-UID programs</a:t>
            </a:r>
          </a:p>
          <a:p>
            <a:r>
              <a:rPr lang="en-US" dirty="0"/>
              <a:t>Attack surface</a:t>
            </a:r>
          </a:p>
          <a:p>
            <a:r>
              <a:rPr lang="en-US" dirty="0"/>
              <a:t>How to improve the security of privileged programs</a:t>
            </a:r>
          </a:p>
        </p:txBody>
      </p:sp>
    </p:spTree>
    <p:extLst>
      <p:ext uri="{BB962C8B-B14F-4D97-AF65-F5344CB8AC3E}">
        <p14:creationId xmlns:p14="http://schemas.microsoft.com/office/powerpoint/2010/main" val="360371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86A4-33F3-4D63-8BD5-88104D7B4A6F}"/>
              </a:ext>
            </a:extLst>
          </p:cNvPr>
          <p:cNvSpPr>
            <a:spLocks noGrp="1"/>
          </p:cNvSpPr>
          <p:nvPr>
            <p:ph type="title"/>
          </p:nvPr>
        </p:nvSpPr>
        <p:spPr>
          <a:xfrm>
            <a:off x="838200" y="365125"/>
            <a:ext cx="4487944" cy="1325563"/>
          </a:xfrm>
        </p:spPr>
        <p:txBody>
          <a:bodyPr/>
          <a:lstStyle/>
          <a:p>
            <a:r>
              <a:rPr lang="en-US" dirty="0"/>
              <a:t>Why user “seed” can run </a:t>
            </a:r>
            <a:r>
              <a:rPr lang="en-US" dirty="0" err="1"/>
              <a:t>sudo</a:t>
            </a:r>
            <a:endParaRPr lang="en-SE" dirty="0"/>
          </a:p>
        </p:txBody>
      </p:sp>
      <p:sp>
        <p:nvSpPr>
          <p:cNvPr id="3" name="Content Placeholder 2">
            <a:extLst>
              <a:ext uri="{FF2B5EF4-FFF2-40B4-BE49-F238E27FC236}">
                <a16:creationId xmlns:a16="http://schemas.microsoft.com/office/drawing/2014/main" id="{2FF6D8B2-A8B8-423B-96A0-057A25142EC7}"/>
              </a:ext>
            </a:extLst>
          </p:cNvPr>
          <p:cNvSpPr>
            <a:spLocks noGrp="1"/>
          </p:cNvSpPr>
          <p:nvPr>
            <p:ph idx="1"/>
          </p:nvPr>
        </p:nvSpPr>
        <p:spPr>
          <a:xfrm>
            <a:off x="838200" y="1825625"/>
            <a:ext cx="4629347" cy="4351338"/>
          </a:xfrm>
        </p:spPr>
        <p:txBody>
          <a:bodyPr/>
          <a:lstStyle/>
          <a:p>
            <a:r>
              <a:rPr lang="en-US" dirty="0"/>
              <a:t>/</a:t>
            </a:r>
            <a:r>
              <a:rPr lang="en-US" dirty="0" err="1"/>
              <a:t>etc</a:t>
            </a:r>
            <a:r>
              <a:rPr lang="en-US" dirty="0"/>
              <a:t>/</a:t>
            </a:r>
            <a:r>
              <a:rPr lang="en-US" dirty="0" err="1"/>
              <a:t>sudoer</a:t>
            </a:r>
            <a:r>
              <a:rPr lang="en-US" dirty="0"/>
              <a:t> specifies that </a:t>
            </a:r>
            <a:r>
              <a:rPr lang="en-US" dirty="0" err="1"/>
              <a:t>sudo</a:t>
            </a:r>
            <a:r>
              <a:rPr lang="en-US" dirty="0"/>
              <a:t> can execute any command</a:t>
            </a:r>
          </a:p>
          <a:p>
            <a:r>
              <a:rPr lang="en-US" dirty="0"/>
              <a:t>User “seed” is configured to be part of group “</a:t>
            </a:r>
            <a:r>
              <a:rPr lang="en-US" dirty="0" err="1"/>
              <a:t>sudo</a:t>
            </a:r>
            <a:r>
              <a:rPr lang="en-US" dirty="0"/>
              <a:t>”, hence you can run </a:t>
            </a:r>
            <a:r>
              <a:rPr lang="en-US" dirty="0" err="1"/>
              <a:t>sudo</a:t>
            </a:r>
            <a:r>
              <a:rPr lang="en-US" dirty="0"/>
              <a:t> when logged in as seed.</a:t>
            </a:r>
            <a:endParaRPr lang="en-SE" dirty="0"/>
          </a:p>
        </p:txBody>
      </p:sp>
      <p:pic>
        <p:nvPicPr>
          <p:cNvPr id="5" name="Picture 4">
            <a:extLst>
              <a:ext uri="{FF2B5EF4-FFF2-40B4-BE49-F238E27FC236}">
                <a16:creationId xmlns:a16="http://schemas.microsoft.com/office/drawing/2014/main" id="{C2BF3EB4-B28D-4B60-9FC2-BA8A6C9FF1A0}"/>
              </a:ext>
            </a:extLst>
          </p:cNvPr>
          <p:cNvPicPr>
            <a:picLocks noChangeAspect="1"/>
          </p:cNvPicPr>
          <p:nvPr/>
        </p:nvPicPr>
        <p:blipFill>
          <a:blip r:embed="rId2"/>
          <a:stretch>
            <a:fillRect/>
          </a:stretch>
        </p:blipFill>
        <p:spPr>
          <a:xfrm>
            <a:off x="5467547" y="365125"/>
            <a:ext cx="6636570" cy="6352572"/>
          </a:xfrm>
          <a:prstGeom prst="rect">
            <a:avLst/>
          </a:prstGeom>
        </p:spPr>
      </p:pic>
      <p:cxnSp>
        <p:nvCxnSpPr>
          <p:cNvPr id="7" name="Straight Connector 6">
            <a:extLst>
              <a:ext uri="{FF2B5EF4-FFF2-40B4-BE49-F238E27FC236}">
                <a16:creationId xmlns:a16="http://schemas.microsoft.com/office/drawing/2014/main" id="{C8CBA9BC-80C8-4131-B04A-5D0CF95E0B3A}"/>
              </a:ext>
            </a:extLst>
          </p:cNvPr>
          <p:cNvCxnSpPr>
            <a:cxnSpLocks/>
          </p:cNvCxnSpPr>
          <p:nvPr/>
        </p:nvCxnSpPr>
        <p:spPr>
          <a:xfrm>
            <a:off x="5552388" y="3429000"/>
            <a:ext cx="312969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119170-0B99-4E04-B869-D7D09CE50AE0}"/>
              </a:ext>
            </a:extLst>
          </p:cNvPr>
          <p:cNvCxnSpPr>
            <a:cxnSpLocks/>
          </p:cNvCxnSpPr>
          <p:nvPr/>
        </p:nvCxnSpPr>
        <p:spPr>
          <a:xfrm>
            <a:off x="5561814" y="5540604"/>
            <a:ext cx="176281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90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Set-UID Concept</a:t>
            </a:r>
          </a:p>
        </p:txBody>
      </p:sp>
      <p:sp>
        <p:nvSpPr>
          <p:cNvPr id="3" name="Content Placeholder 2"/>
          <p:cNvSpPr>
            <a:spLocks noGrp="1"/>
          </p:cNvSpPr>
          <p:nvPr>
            <p:ph idx="1"/>
          </p:nvPr>
        </p:nvSpPr>
        <p:spPr>
          <a:xfrm>
            <a:off x="838199" y="1456169"/>
            <a:ext cx="10639097" cy="3073789"/>
          </a:xfrm>
        </p:spPr>
        <p:txBody>
          <a:bodyPr>
            <a:normAutofit fontScale="77500" lnSpcReduction="20000"/>
          </a:bodyPr>
          <a:lstStyle/>
          <a:p>
            <a:pPr marL="685800" indent="-457200">
              <a:lnSpc>
                <a:spcPct val="100000"/>
              </a:lnSpc>
              <a:spcBef>
                <a:spcPts val="0"/>
              </a:spcBef>
              <a:spcAft>
                <a:spcPts val="1200"/>
              </a:spcAft>
            </a:pPr>
            <a:r>
              <a:rPr lang="en-US" dirty="0"/>
              <a:t>Every process has two User IDs: </a:t>
            </a:r>
            <a:r>
              <a:rPr lang="en-US" b="1" dirty="0"/>
              <a:t>Real UID (RUID)</a:t>
            </a:r>
            <a:r>
              <a:rPr lang="en-US" dirty="0"/>
              <a:t>: Identifies </a:t>
            </a:r>
            <a:r>
              <a:rPr lang="en-US" i="1" dirty="0"/>
              <a:t>real owner </a:t>
            </a:r>
            <a:r>
              <a:rPr lang="en-US" dirty="0"/>
              <a:t>of process; </a:t>
            </a:r>
            <a:r>
              <a:rPr lang="en-US" b="1" dirty="0"/>
              <a:t>Effective UID (EUID)</a:t>
            </a:r>
            <a:r>
              <a:rPr lang="en-US" dirty="0"/>
              <a:t>: Identifies </a:t>
            </a:r>
            <a:r>
              <a:rPr lang="en-US" i="1" dirty="0"/>
              <a:t>privileges</a:t>
            </a:r>
            <a:r>
              <a:rPr lang="en-US" dirty="0"/>
              <a:t> of a process; access control is based on EUID</a:t>
            </a:r>
          </a:p>
          <a:p>
            <a:pPr marL="685800" indent="-457200">
              <a:lnSpc>
                <a:spcPct val="100000"/>
              </a:lnSpc>
              <a:spcBef>
                <a:spcPts val="0"/>
              </a:spcBef>
              <a:spcAft>
                <a:spcPts val="1200"/>
              </a:spcAft>
            </a:pPr>
            <a:r>
              <a:rPr lang="en-US" dirty="0"/>
              <a:t>When a normal program is executed, </a:t>
            </a:r>
            <a:r>
              <a:rPr lang="en-US" dirty="0">
                <a:solidFill>
                  <a:srgbClr val="C00000"/>
                </a:solidFill>
              </a:rPr>
              <a:t>RUID = EUID</a:t>
            </a:r>
            <a:r>
              <a:rPr lang="en-US" dirty="0"/>
              <a:t>, both equal to the ID of the user who runs the program. </a:t>
            </a:r>
          </a:p>
          <a:p>
            <a:pPr marL="685800" indent="-457200">
              <a:lnSpc>
                <a:spcPct val="100000"/>
              </a:lnSpc>
              <a:spcBef>
                <a:spcPts val="0"/>
              </a:spcBef>
              <a:spcAft>
                <a:spcPts val="1200"/>
              </a:spcAft>
            </a:pPr>
            <a:r>
              <a:rPr lang="en-US" sz="2900" dirty="0"/>
              <a:t>Command “</a:t>
            </a:r>
            <a:r>
              <a:rPr lang="en-US" sz="2900" dirty="0" err="1"/>
              <a:t>chmod</a:t>
            </a:r>
            <a:r>
              <a:rPr lang="en-US" sz="2900" dirty="0"/>
              <a:t> 4755” </a:t>
            </a:r>
            <a:r>
              <a:rPr lang="en-US" dirty="0"/>
              <a:t>sets </a:t>
            </a:r>
            <a:r>
              <a:rPr lang="en-US" dirty="0" err="1"/>
              <a:t>setuid</a:t>
            </a:r>
            <a:r>
              <a:rPr lang="en-US" dirty="0"/>
              <a:t>=1 (4 corresponds to binary 100)</a:t>
            </a:r>
          </a:p>
          <a:p>
            <a:pPr marL="685800" indent="-457200">
              <a:lnSpc>
                <a:spcPct val="100000"/>
              </a:lnSpc>
              <a:spcBef>
                <a:spcPts val="0"/>
              </a:spcBef>
              <a:spcAft>
                <a:spcPts val="1200"/>
              </a:spcAft>
            </a:pPr>
            <a:r>
              <a:rPr lang="en-US" dirty="0"/>
              <a:t>When a Set-UID program (with </a:t>
            </a:r>
            <a:r>
              <a:rPr lang="en-US" dirty="0" err="1"/>
              <a:t>setuid</a:t>
            </a:r>
            <a:r>
              <a:rPr lang="en-US" dirty="0"/>
              <a:t>=1) is executed, </a:t>
            </a:r>
            <a:r>
              <a:rPr lang="en-US" dirty="0">
                <a:solidFill>
                  <a:srgbClr val="C00000"/>
                </a:solidFill>
              </a:rPr>
              <a:t>RUID ≠ EUID</a:t>
            </a:r>
            <a:r>
              <a:rPr lang="en-US" dirty="0"/>
              <a:t>. RUID is still the user’s ID, but EUID is now the program </a:t>
            </a:r>
            <a:r>
              <a:rPr lang="en-US" b="1" dirty="0"/>
              <a:t>owner</a:t>
            </a:r>
            <a:r>
              <a:rPr lang="en-US" dirty="0"/>
              <a:t>’s ID. This allows the user to run the program with temporarily elevated privileges (root privileges if owner is root), in order to perform a specific task that requires root privileges </a:t>
            </a:r>
          </a:p>
        </p:txBody>
      </p:sp>
      <p:pic>
        <p:nvPicPr>
          <p:cNvPr id="4" name="Picture 3">
            <a:extLst>
              <a:ext uri="{FF2B5EF4-FFF2-40B4-BE49-F238E27FC236}">
                <a16:creationId xmlns:a16="http://schemas.microsoft.com/office/drawing/2014/main" id="{392EC4E9-92AA-45D8-96C7-3B6B4C91DAC4}"/>
              </a:ext>
            </a:extLst>
          </p:cNvPr>
          <p:cNvPicPr>
            <a:picLocks noChangeAspect="1"/>
          </p:cNvPicPr>
          <p:nvPr/>
        </p:nvPicPr>
        <p:blipFill rotWithShape="1">
          <a:blip r:embed="rId3"/>
          <a:srcRect l="14146" t="33587" r="23481" b="50548"/>
          <a:stretch/>
        </p:blipFill>
        <p:spPr>
          <a:xfrm>
            <a:off x="44450" y="4755541"/>
            <a:ext cx="8161295" cy="1167674"/>
          </a:xfrm>
          <a:prstGeom prst="rect">
            <a:avLst/>
          </a:prstGeom>
        </p:spPr>
      </p:pic>
      <p:pic>
        <p:nvPicPr>
          <p:cNvPr id="5" name="Picture 4">
            <a:extLst>
              <a:ext uri="{FF2B5EF4-FFF2-40B4-BE49-F238E27FC236}">
                <a16:creationId xmlns:a16="http://schemas.microsoft.com/office/drawing/2014/main" id="{52CF2856-9922-4C26-BDEE-D71EC7729980}"/>
              </a:ext>
            </a:extLst>
          </p:cNvPr>
          <p:cNvPicPr>
            <a:picLocks noChangeAspect="1"/>
          </p:cNvPicPr>
          <p:nvPr/>
        </p:nvPicPr>
        <p:blipFill rotWithShape="1">
          <a:blip r:embed="rId4"/>
          <a:srcRect l="6875" t="38481" r="15031" b="49564"/>
          <a:stretch/>
        </p:blipFill>
        <p:spPr>
          <a:xfrm>
            <a:off x="0" y="5923215"/>
            <a:ext cx="9521142" cy="819843"/>
          </a:xfrm>
          <a:prstGeom prst="rect">
            <a:avLst/>
          </a:prstGeom>
        </p:spPr>
      </p:pic>
      <p:pic>
        <p:nvPicPr>
          <p:cNvPr id="6" name="Picture 2" descr="Image">
            <a:extLst>
              <a:ext uri="{FF2B5EF4-FFF2-40B4-BE49-F238E27FC236}">
                <a16:creationId xmlns:a16="http://schemas.microsoft.com/office/drawing/2014/main" id="{8656ED75-074A-4D2C-AA58-B286DFFAD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7464" y="4456981"/>
            <a:ext cx="4800086" cy="232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33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4CA1-55A0-4E44-9473-6DCF77C17AEF}"/>
              </a:ext>
            </a:extLst>
          </p:cNvPr>
          <p:cNvSpPr>
            <a:spLocks noGrp="1"/>
          </p:cNvSpPr>
          <p:nvPr>
            <p:ph type="title"/>
          </p:nvPr>
        </p:nvSpPr>
        <p:spPr/>
        <p:txBody>
          <a:bodyPr/>
          <a:lstStyle/>
          <a:p>
            <a:r>
              <a:rPr lang="en-US" dirty="0"/>
              <a:t>Set-UID Example</a:t>
            </a:r>
            <a:endParaRPr lang="en-SE" dirty="0"/>
          </a:p>
        </p:txBody>
      </p:sp>
      <p:sp>
        <p:nvSpPr>
          <p:cNvPr id="3" name="Content Placeholder 2">
            <a:extLst>
              <a:ext uri="{FF2B5EF4-FFF2-40B4-BE49-F238E27FC236}">
                <a16:creationId xmlns:a16="http://schemas.microsoft.com/office/drawing/2014/main" id="{BC3F6372-1C8E-4CDB-A001-A87B87176389}"/>
              </a:ext>
            </a:extLst>
          </p:cNvPr>
          <p:cNvSpPr>
            <a:spLocks noGrp="1"/>
          </p:cNvSpPr>
          <p:nvPr>
            <p:ph idx="1"/>
          </p:nvPr>
        </p:nvSpPr>
        <p:spPr>
          <a:xfrm>
            <a:off x="838200" y="1825624"/>
            <a:ext cx="10515600" cy="4890485"/>
          </a:xfrm>
        </p:spPr>
        <p:txBody>
          <a:bodyPr>
            <a:normAutofit fontScale="92500"/>
          </a:bodyPr>
          <a:lstStyle/>
          <a:p>
            <a:r>
              <a:rPr lang="en-US" dirty="0"/>
              <a:t>The “passwd” program has root as its owner (EUID = root), and the bit </a:t>
            </a:r>
            <a:r>
              <a:rPr lang="en-US" dirty="0" err="1"/>
              <a:t>setuid</a:t>
            </a:r>
            <a:r>
              <a:rPr lang="en-US" dirty="0"/>
              <a:t>=1 (denoted as owner permission bits “</a:t>
            </a:r>
            <a:r>
              <a:rPr lang="en-US" dirty="0" err="1"/>
              <a:t>rws</a:t>
            </a:r>
            <a:r>
              <a:rPr lang="en-US" dirty="0"/>
              <a:t>”, using ‘s’ to replace ‘x’). </a:t>
            </a:r>
          </a:p>
          <a:p>
            <a:pPr marL="457200" lvl="0" indent="0">
              <a:lnSpc>
                <a:spcPct val="100000"/>
              </a:lnSpc>
              <a:spcBef>
                <a:spcPts val="0"/>
              </a:spcBef>
              <a:spcAft>
                <a:spcPts val="1000"/>
              </a:spcAft>
              <a:buNone/>
            </a:pPr>
            <a:r>
              <a:rPr lang="en" sz="2400" dirty="0">
                <a:latin typeface="Consolas"/>
                <a:ea typeface="Consolas"/>
                <a:cs typeface="Consolas"/>
                <a:sym typeface="Consolas"/>
              </a:rPr>
              <a:t>$ ls -l /usr/bin/passwd</a:t>
            </a:r>
          </a:p>
          <a:p>
            <a:pPr marL="457200" lvl="0" indent="0">
              <a:lnSpc>
                <a:spcPct val="100000"/>
              </a:lnSpc>
              <a:spcBef>
                <a:spcPts val="0"/>
              </a:spcBef>
              <a:spcAft>
                <a:spcPts val="1000"/>
              </a:spcAft>
              <a:buNone/>
            </a:pPr>
            <a:r>
              <a:rPr lang="en" sz="2400" dirty="0">
                <a:latin typeface="Consolas"/>
                <a:ea typeface="Consolas"/>
                <a:cs typeface="Consolas"/>
                <a:sym typeface="Consolas"/>
              </a:rPr>
              <a:t>	-rw</a:t>
            </a:r>
            <a:r>
              <a:rPr lang="en" sz="2400" b="1" dirty="0">
                <a:solidFill>
                  <a:srgbClr val="FF0000"/>
                </a:solidFill>
                <a:latin typeface="Consolas"/>
                <a:ea typeface="Consolas"/>
                <a:cs typeface="Consolas"/>
                <a:sym typeface="Consolas"/>
              </a:rPr>
              <a:t>s</a:t>
            </a:r>
            <a:r>
              <a:rPr lang="en" sz="2400" dirty="0">
                <a:latin typeface="Consolas"/>
                <a:ea typeface="Consolas"/>
                <a:cs typeface="Consolas"/>
                <a:sym typeface="Consolas"/>
              </a:rPr>
              <a:t>r-xr-x 1 </a:t>
            </a:r>
            <a:r>
              <a:rPr lang="en" sz="2400" b="1" dirty="0">
                <a:solidFill>
                  <a:srgbClr val="FF0000"/>
                </a:solidFill>
                <a:latin typeface="Consolas"/>
                <a:ea typeface="Consolas"/>
                <a:cs typeface="Consolas"/>
                <a:sym typeface="Consolas"/>
              </a:rPr>
              <a:t>root</a:t>
            </a:r>
            <a:r>
              <a:rPr lang="en" sz="2400" dirty="0">
                <a:latin typeface="Consolas"/>
                <a:ea typeface="Consolas"/>
                <a:cs typeface="Consolas"/>
                <a:sym typeface="Consolas"/>
              </a:rPr>
              <a:t> root 41284 Sep 12  2012 </a:t>
            </a:r>
            <a:r>
              <a:rPr lang="en" sz="2400" b="1" dirty="0">
                <a:solidFill>
                  <a:srgbClr val="FF0000"/>
                </a:solidFill>
                <a:latin typeface="Consolas"/>
                <a:ea typeface="Consolas"/>
                <a:cs typeface="Consolas"/>
                <a:sym typeface="Consolas"/>
              </a:rPr>
              <a:t>/usr/bin/passwd</a:t>
            </a:r>
            <a:endParaRPr lang="en-US" sz="5200" dirty="0"/>
          </a:p>
          <a:p>
            <a:r>
              <a:rPr lang="en-US" dirty="0"/>
              <a:t>When a normal user executes the “passwd” program, it temporarily assumes root privileges (EUID = root) during execution of “passwd”, so she can change her own password by modifying /</a:t>
            </a:r>
            <a:r>
              <a:rPr lang="en-US" dirty="0" err="1"/>
              <a:t>etc</a:t>
            </a:r>
            <a:r>
              <a:rPr lang="en-US" dirty="0"/>
              <a:t>/shadow (or /</a:t>
            </a:r>
            <a:r>
              <a:rPr lang="en-US" dirty="0" err="1"/>
              <a:t>etc</a:t>
            </a:r>
            <a:r>
              <a:rPr lang="en-US" dirty="0"/>
              <a:t>/password) file. The “passwd” program checks the real user ID (RUID) and only allows change to RUID’s password (unless RUID = root)</a:t>
            </a:r>
          </a:p>
          <a:p>
            <a:r>
              <a:rPr lang="en-US" dirty="0"/>
              <a:t>“Set group ID”(</a:t>
            </a:r>
            <a:r>
              <a:rPr lang="en-US" dirty="0" err="1"/>
              <a:t>setgid</a:t>
            </a:r>
            <a:r>
              <a:rPr lang="en-US" dirty="0"/>
              <a:t>) is similar, but for group privileges instead of owner. </a:t>
            </a:r>
          </a:p>
          <a:p>
            <a:endParaRPr lang="en-SE" dirty="0"/>
          </a:p>
        </p:txBody>
      </p:sp>
    </p:spTree>
    <p:extLst>
      <p:ext uri="{BB962C8B-B14F-4D97-AF65-F5344CB8AC3E}">
        <p14:creationId xmlns:p14="http://schemas.microsoft.com/office/powerpoint/2010/main" val="267922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dirty="0"/>
              <a:t>Turn a Program into a Set-UID Program</a:t>
            </a:r>
          </a:p>
        </p:txBody>
      </p:sp>
      <p:sp>
        <p:nvSpPr>
          <p:cNvPr id="3" name="Content Placeholder 2"/>
          <p:cNvSpPr>
            <a:spLocks noGrp="1"/>
          </p:cNvSpPr>
          <p:nvPr>
            <p:ph idx="1"/>
          </p:nvPr>
        </p:nvSpPr>
        <p:spPr>
          <a:xfrm>
            <a:off x="674078" y="1494356"/>
            <a:ext cx="3300046" cy="4351338"/>
          </a:xfrm>
        </p:spPr>
        <p:txBody>
          <a:bodyPr>
            <a:normAutofit fontScale="92500" lnSpcReduction="10000"/>
          </a:bodyPr>
          <a:lstStyle/>
          <a:p>
            <a:r>
              <a:rPr lang="en-US" dirty="0"/>
              <a:t>Change the owner of a file to root :</a:t>
            </a:r>
          </a:p>
          <a:p>
            <a:pPr marL="0" indent="0">
              <a:buNone/>
            </a:pPr>
            <a:endParaRPr lang="en-US" dirty="0"/>
          </a:p>
          <a:p>
            <a:pPr marL="0" indent="0">
              <a:buNone/>
            </a:pPr>
            <a:endParaRPr lang="en-US" dirty="0"/>
          </a:p>
          <a:p>
            <a:r>
              <a:rPr lang="en-US" dirty="0"/>
              <a:t>Before Enabling Set-UID bit:</a:t>
            </a:r>
          </a:p>
          <a:p>
            <a:pPr marL="0" indent="0">
              <a:buNone/>
            </a:pPr>
            <a:endParaRPr lang="en-US" dirty="0"/>
          </a:p>
          <a:p>
            <a:pPr marL="0" indent="0">
              <a:buNone/>
            </a:pPr>
            <a:endParaRPr lang="en-US" dirty="0"/>
          </a:p>
          <a:p>
            <a:r>
              <a:rPr lang="en-US" dirty="0"/>
              <a:t>After Enabling the Set-UID bit:</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FFA23F8F-0EF5-42C9-83C1-B504B1FBB4A1}"/>
              </a:ext>
            </a:extLst>
          </p:cNvPr>
          <p:cNvPicPr>
            <a:picLocks noChangeAspect="1"/>
          </p:cNvPicPr>
          <p:nvPr/>
        </p:nvPicPr>
        <p:blipFill rotWithShape="1">
          <a:blip r:embed="rId3"/>
          <a:srcRect l="28175" t="18730" r="45833" b="72222"/>
          <a:stretch/>
        </p:blipFill>
        <p:spPr>
          <a:xfrm>
            <a:off x="4189312" y="1439261"/>
            <a:ext cx="6479532" cy="1409670"/>
          </a:xfrm>
          <a:prstGeom prst="rect">
            <a:avLst/>
          </a:prstGeom>
        </p:spPr>
      </p:pic>
      <p:pic>
        <p:nvPicPr>
          <p:cNvPr id="8" name="Picture 7">
            <a:extLst>
              <a:ext uri="{FF2B5EF4-FFF2-40B4-BE49-F238E27FC236}">
                <a16:creationId xmlns:a16="http://schemas.microsoft.com/office/drawing/2014/main" id="{94DB3C6B-76B4-4E02-9A8B-65E7C524B88A}"/>
              </a:ext>
            </a:extLst>
          </p:cNvPr>
          <p:cNvPicPr>
            <a:picLocks noChangeAspect="1"/>
          </p:cNvPicPr>
          <p:nvPr/>
        </p:nvPicPr>
        <p:blipFill rotWithShape="1">
          <a:blip r:embed="rId4"/>
          <a:srcRect l="28075" t="18889" r="51290" b="75714"/>
          <a:stretch/>
        </p:blipFill>
        <p:spPr>
          <a:xfrm>
            <a:off x="4189312" y="3135555"/>
            <a:ext cx="4977289" cy="813594"/>
          </a:xfrm>
          <a:prstGeom prst="rect">
            <a:avLst/>
          </a:prstGeom>
        </p:spPr>
      </p:pic>
      <p:pic>
        <p:nvPicPr>
          <p:cNvPr id="9" name="Picture 8">
            <a:extLst>
              <a:ext uri="{FF2B5EF4-FFF2-40B4-BE49-F238E27FC236}">
                <a16:creationId xmlns:a16="http://schemas.microsoft.com/office/drawing/2014/main" id="{62787623-C6CF-40CA-A95C-2652C77BD041}"/>
              </a:ext>
            </a:extLst>
          </p:cNvPr>
          <p:cNvPicPr>
            <a:picLocks noChangeAspect="1"/>
          </p:cNvPicPr>
          <p:nvPr/>
        </p:nvPicPr>
        <p:blipFill rotWithShape="1">
          <a:blip r:embed="rId5"/>
          <a:srcRect l="27976" t="20159" r="49207" b="67506"/>
          <a:stretch/>
        </p:blipFill>
        <p:spPr>
          <a:xfrm>
            <a:off x="4222395" y="4235773"/>
            <a:ext cx="6413366" cy="2166988"/>
          </a:xfrm>
          <a:prstGeom prst="rect">
            <a:avLst/>
          </a:prstGeom>
        </p:spPr>
      </p:pic>
    </p:spTree>
    <p:extLst>
      <p:ext uri="{BB962C8B-B14F-4D97-AF65-F5344CB8AC3E}">
        <p14:creationId xmlns:p14="http://schemas.microsoft.com/office/powerpoint/2010/main" val="35017952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2883</TotalTime>
  <Words>6339</Words>
  <Application>Microsoft Office PowerPoint</Application>
  <PresentationFormat>Widescreen</PresentationFormat>
  <Paragraphs>689</Paragraphs>
  <Slides>56</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Adobe Gothic Std B</vt:lpstr>
      <vt:lpstr>Arial</vt:lpstr>
      <vt:lpstr>Calibri</vt:lpstr>
      <vt:lpstr>Calibri Light</vt:lpstr>
      <vt:lpstr>Consolas</vt:lpstr>
      <vt:lpstr>Courier New</vt:lpstr>
      <vt:lpstr>Office Theme</vt:lpstr>
      <vt:lpstr>Set-UID Privileged Programs</vt:lpstr>
      <vt:lpstr>Need for Privileged Programs</vt:lpstr>
      <vt:lpstr>Two-Tier Approach</vt:lpstr>
      <vt:lpstr>Types of Privileged Programs</vt:lpstr>
      <vt:lpstr>Superman Analogy</vt:lpstr>
      <vt:lpstr>Why user “seed” can run sudo</vt:lpstr>
      <vt:lpstr>Set-UID Concept</vt:lpstr>
      <vt:lpstr>Set-UID Example</vt:lpstr>
      <vt:lpstr>Turn a Program into a Set-UID Program</vt:lpstr>
      <vt:lpstr>Example of Set UID</vt:lpstr>
      <vt:lpstr>How is Set-UID Secure?</vt:lpstr>
      <vt:lpstr>Set-UID Quiz</vt:lpstr>
      <vt:lpstr>Attacks on Superman</vt:lpstr>
      <vt:lpstr>Attack Surfaces of Set-UID Programs</vt:lpstr>
      <vt:lpstr>Environment Variables</vt:lpstr>
      <vt:lpstr>How to Access Environment Variables</vt:lpstr>
      <vt:lpstr>How Does a process get Environment Variables?</vt:lpstr>
      <vt:lpstr>execve() and Environment variables</vt:lpstr>
      <vt:lpstr>execve() and Environment variables</vt:lpstr>
      <vt:lpstr>Memory Location for Environment Variables</vt:lpstr>
      <vt:lpstr>Shell Variables &amp; Environment Variables</vt:lpstr>
      <vt:lpstr>Side Note on The /proc File System</vt:lpstr>
      <vt:lpstr>Shell Variables &amp; Environment Variables</vt:lpstr>
      <vt:lpstr>Shell Variables &amp; Environment Variables</vt:lpstr>
      <vt:lpstr>Shell Variables &amp; Environment Variables</vt:lpstr>
      <vt:lpstr>Attack Surface on Environment Variables</vt:lpstr>
      <vt:lpstr>Task 6: The PATH Environment Variable and Set-UID Programs</vt:lpstr>
      <vt:lpstr>IFS Attack</vt:lpstr>
      <vt:lpstr>Attacks via Dynamic Linker</vt:lpstr>
      <vt:lpstr>Attacks via Dynamic Linker</vt:lpstr>
      <vt:lpstr>Attacks via Dynamic Linker</vt:lpstr>
      <vt:lpstr>Attacks via Dynamic Linker</vt:lpstr>
      <vt:lpstr>Attacks via Dynamic Linker: the Risk</vt:lpstr>
      <vt:lpstr>Attacks via Dynamic Linker: Case Study 1</vt:lpstr>
      <vt:lpstr>Attacks via Dynamic Linker: Case Study 1</vt:lpstr>
      <vt:lpstr>Attacks via Dynamic Linker: Case Study 1</vt:lpstr>
      <vt:lpstr>Attacks via Dynamic Linker: Case Study</vt:lpstr>
      <vt:lpstr>Attacks via Dynamic Linker</vt:lpstr>
      <vt:lpstr>Attack Surfaces of Set-UID Programs</vt:lpstr>
      <vt:lpstr>Attacks via External Program</vt:lpstr>
      <vt:lpstr>Task 8: Invoking External Programs Using system() vs. execve()</vt:lpstr>
      <vt:lpstr>Invoking Programs : Unsafe Approach (Continued)</vt:lpstr>
      <vt:lpstr>Explanations for Previous Slide</vt:lpstr>
      <vt:lpstr>Circumventing the countermeasure by dash shell</vt:lpstr>
      <vt:lpstr>Invoking Programs Safely: using execve()</vt:lpstr>
      <vt:lpstr>Invoking Programs Safely (Continued)</vt:lpstr>
      <vt:lpstr>Invoking External Commands in Other Languages</vt:lpstr>
      <vt:lpstr>Attack Surfaces of Set-UID Programs</vt:lpstr>
      <vt:lpstr>Task 9: Capability Leaking</vt:lpstr>
      <vt:lpstr>Attacks via Capability Leaking: An Example</vt:lpstr>
      <vt:lpstr>Attacks via Capability Leaking (Continued) </vt:lpstr>
      <vt:lpstr>fork() is used instead of /bin/sh</vt:lpstr>
      <vt:lpstr>Principle of Isolation</vt:lpstr>
      <vt:lpstr>Principle of Least Privilege</vt:lpstr>
      <vt:lpstr>Set-UID Approach VS Service Approach</vt:lpstr>
      <vt:lpstr>Summary</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Zonghua Gu</cp:lastModifiedBy>
  <cp:revision>155</cp:revision>
  <dcterms:created xsi:type="dcterms:W3CDTF">2017-10-29T00:53:57Z</dcterms:created>
  <dcterms:modified xsi:type="dcterms:W3CDTF">2020-04-30T06:22:25Z</dcterms:modified>
</cp:coreProperties>
</file>