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35"/>
  </p:notesMasterIdLst>
  <p:handoutMasterIdLst>
    <p:handoutMasterId r:id="rId36"/>
  </p:handoutMasterIdLst>
  <p:sldIdLst>
    <p:sldId id="384" r:id="rId2"/>
    <p:sldId id="450" r:id="rId3"/>
    <p:sldId id="433" r:id="rId4"/>
    <p:sldId id="434" r:id="rId5"/>
    <p:sldId id="435" r:id="rId6"/>
    <p:sldId id="449" r:id="rId7"/>
    <p:sldId id="451" r:id="rId8"/>
    <p:sldId id="436" r:id="rId9"/>
    <p:sldId id="367" r:id="rId10"/>
    <p:sldId id="409" r:id="rId11"/>
    <p:sldId id="437" r:id="rId12"/>
    <p:sldId id="431" r:id="rId13"/>
    <p:sldId id="438" r:id="rId14"/>
    <p:sldId id="439" r:id="rId15"/>
    <p:sldId id="440" r:id="rId16"/>
    <p:sldId id="424" r:id="rId17"/>
    <p:sldId id="452" r:id="rId18"/>
    <p:sldId id="446" r:id="rId19"/>
    <p:sldId id="447" r:id="rId20"/>
    <p:sldId id="448" r:id="rId21"/>
    <p:sldId id="453" r:id="rId22"/>
    <p:sldId id="441" r:id="rId23"/>
    <p:sldId id="442" r:id="rId24"/>
    <p:sldId id="380" r:id="rId25"/>
    <p:sldId id="416" r:id="rId26"/>
    <p:sldId id="443" r:id="rId27"/>
    <p:sldId id="454" r:id="rId28"/>
    <p:sldId id="444" r:id="rId29"/>
    <p:sldId id="415" r:id="rId30"/>
    <p:sldId id="417" r:id="rId31"/>
    <p:sldId id="418" r:id="rId32"/>
    <p:sldId id="421" r:id="rId33"/>
    <p:sldId id="445" r:id="rId3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07" charset="0"/>
        <a:ea typeface="+mn-ea"/>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p:defaultTextStyle>
  <p:extLst>
    <p:ext uri="{521415D9-36F7-43E2-AB2F-B90AF26B5E84}">
      <p14:sectionLst xmlns:p14="http://schemas.microsoft.com/office/powerpoint/2010/main">
        <p14:section name="Default Section" id="{98C710E1-5338-4C4D-944C-9DF3E14EF5DF}">
          <p14:sldIdLst>
            <p14:sldId id="384"/>
            <p14:sldId id="450"/>
            <p14:sldId id="433"/>
            <p14:sldId id="434"/>
            <p14:sldId id="435"/>
            <p14:sldId id="449"/>
            <p14:sldId id="451"/>
            <p14:sldId id="436"/>
            <p14:sldId id="367"/>
            <p14:sldId id="409"/>
            <p14:sldId id="437"/>
            <p14:sldId id="431"/>
            <p14:sldId id="438"/>
            <p14:sldId id="439"/>
            <p14:sldId id="440"/>
            <p14:sldId id="424"/>
            <p14:sldId id="452"/>
            <p14:sldId id="446"/>
            <p14:sldId id="447"/>
            <p14:sldId id="448"/>
            <p14:sldId id="453"/>
            <p14:sldId id="441"/>
            <p14:sldId id="442"/>
            <p14:sldId id="380"/>
            <p14:sldId id="416"/>
            <p14:sldId id="443"/>
            <p14:sldId id="454"/>
            <p14:sldId id="444"/>
            <p14:sldId id="415"/>
            <p14:sldId id="417"/>
            <p14:sldId id="418"/>
            <p14:sldId id="421"/>
            <p14:sldId id="4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nghua Gu" initials="ZG" lastIdx="1" clrIdx="0">
    <p:extLst>
      <p:ext uri="{19B8F6BF-5375-455C-9EA6-DF929625EA0E}">
        <p15:presenceInfo xmlns:p15="http://schemas.microsoft.com/office/powerpoint/2012/main" userId="S::zogu0002@ad.umu.se::1b36911e-7552-492e-883b-bf3bc3e0ca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064"/>
    <a:srgbClr val="E3A988"/>
    <a:srgbClr val="E39891"/>
    <a:srgbClr val="4E5174"/>
    <a:srgbClr val="354415"/>
    <a:srgbClr val="0A442F"/>
    <a:srgbClr val="9998FF"/>
    <a:srgbClr val="0000FF"/>
    <a:srgbClr val="FF6666"/>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0021" autoAdjust="0"/>
  </p:normalViewPr>
  <p:slideViewPr>
    <p:cSldViewPr>
      <p:cViewPr varScale="1">
        <p:scale>
          <a:sx n="104" d="100"/>
          <a:sy n="104" d="100"/>
        </p:scale>
        <p:origin x="1602" y="102"/>
      </p:cViewPr>
      <p:guideLst>
        <p:guide orient="horz" pos="2160"/>
        <p:guide pos="2880"/>
      </p:guideLst>
    </p:cSldViewPr>
  </p:slideViewPr>
  <p:outlineViewPr>
    <p:cViewPr>
      <p:scale>
        <a:sx n="33" d="100"/>
        <a:sy n="33" d="100"/>
      </p:scale>
      <p:origin x="0" y="-1929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5" d="100"/>
          <a:sy n="115" d="100"/>
        </p:scale>
        <p:origin x="-18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DDEF9-8F79-3F4A-8C1A-CB2E900DCD92}" type="datetimeFigureOut">
              <a:rPr lang="en-US" smtClean="0"/>
              <a:pPr/>
              <a:t>3/27/2022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E06BC-6ADC-E14E-A693-35C906D05F34}" type="slidenum">
              <a:rPr lang="en-US" smtClean="0"/>
              <a:pPr/>
              <a:t>‹#›</a:t>
            </a:fld>
            <a:endParaRPr lang="en-US"/>
          </a:p>
        </p:txBody>
      </p:sp>
    </p:spTree>
    <p:extLst>
      <p:ext uri="{BB962C8B-B14F-4D97-AF65-F5344CB8AC3E}">
        <p14:creationId xmlns:p14="http://schemas.microsoft.com/office/powerpoint/2010/main" val="77842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560DBF-F109-8946-ADF0-EE66B221E988}" type="slidenum">
              <a:rPr lang="en-AU"/>
              <a:pPr/>
              <a:t>‹#›</a:t>
            </a:fld>
            <a:endParaRPr lang="en-AU" dirty="0"/>
          </a:p>
        </p:txBody>
      </p:sp>
    </p:spTree>
    <p:extLst>
      <p:ext uri="{BB962C8B-B14F-4D97-AF65-F5344CB8AC3E}">
        <p14:creationId xmlns:p14="http://schemas.microsoft.com/office/powerpoint/2010/main" val="34779082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7" charset="0"/>
        <a:ea typeface="+mn-ea"/>
        <a:cs typeface="+mn-cs"/>
      </a:defRPr>
    </a:lvl1pPr>
    <a:lvl2pPr marL="4572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fontAlgn="base">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a:solidFill>
                  <a:schemeClr val="tx1"/>
                </a:solidFill>
                <a:latin typeface="Arial" pitchFamily="-107" charset="0"/>
                <a:ea typeface="+mn-ea"/>
                <a:cs typeface="+mn-cs"/>
              </a:rPr>
              <a:t>This chapter provides an overview of computer security. We begin with a discussion</a:t>
            </a:r>
          </a:p>
          <a:p>
            <a:r>
              <a:rPr lang="en-US" sz="1200" b="0" i="0" u="none" strike="noStrike" kern="1200" baseline="0" dirty="0">
                <a:solidFill>
                  <a:schemeClr val="tx1"/>
                </a:solidFill>
                <a:latin typeface="Arial" pitchFamily="-107" charset="0"/>
                <a:ea typeface="+mn-ea"/>
                <a:cs typeface="+mn-cs"/>
              </a:rPr>
              <a:t>of what we mean by computer security. In essence, computer security deals</a:t>
            </a:r>
          </a:p>
          <a:p>
            <a:r>
              <a:rPr lang="en-US" sz="1200" b="0" i="0" u="none" strike="noStrike" kern="1200" baseline="0" dirty="0">
                <a:solidFill>
                  <a:schemeClr val="tx1"/>
                </a:solidFill>
                <a:latin typeface="Arial" pitchFamily="-107" charset="0"/>
                <a:ea typeface="+mn-ea"/>
                <a:cs typeface="+mn-cs"/>
              </a:rPr>
              <a:t>with computer-related assets that are subject to a variety of threats and for which</a:t>
            </a:r>
          </a:p>
          <a:p>
            <a:r>
              <a:rPr lang="en-US" sz="1200" b="0" i="0" u="none" strike="noStrike" kern="1200" baseline="0" dirty="0">
                <a:solidFill>
                  <a:schemeClr val="tx1"/>
                </a:solidFill>
                <a:latin typeface="Arial" pitchFamily="-107" charset="0"/>
                <a:ea typeface="+mn-ea"/>
                <a:cs typeface="+mn-cs"/>
              </a:rPr>
              <a:t>various measures are taken to protect those assets. Accordingly, the next section of</a:t>
            </a:r>
          </a:p>
          <a:p>
            <a:r>
              <a:rPr lang="en-US" sz="1200" b="0" i="0" u="none" strike="noStrike" kern="1200" baseline="0" dirty="0">
                <a:solidFill>
                  <a:schemeClr val="tx1"/>
                </a:solidFill>
                <a:latin typeface="Arial" pitchFamily="-107" charset="0"/>
                <a:ea typeface="+mn-ea"/>
                <a:cs typeface="+mn-cs"/>
              </a:rPr>
              <a:t>this chapter provides a brief overview of the categories of computer-related assets</a:t>
            </a:r>
          </a:p>
          <a:p>
            <a:r>
              <a:rPr lang="en-US" sz="1200" b="0" i="0" u="none" strike="noStrike" kern="1200" baseline="0" dirty="0">
                <a:solidFill>
                  <a:schemeClr val="tx1"/>
                </a:solidFill>
                <a:latin typeface="Arial" pitchFamily="-107" charset="0"/>
                <a:ea typeface="+mn-ea"/>
                <a:cs typeface="+mn-cs"/>
              </a:rPr>
              <a:t>that users and system managers wish to preserve and protect, and a look at the</a:t>
            </a:r>
          </a:p>
          <a:p>
            <a:r>
              <a:rPr lang="en-US" sz="1200" b="0" i="0" u="none" strike="noStrike" kern="1200" baseline="0" dirty="0">
                <a:solidFill>
                  <a:schemeClr val="tx1"/>
                </a:solidFill>
                <a:latin typeface="Arial" pitchFamily="-107" charset="0"/>
                <a:ea typeface="+mn-ea"/>
                <a:cs typeface="+mn-cs"/>
              </a:rPr>
              <a:t>various threats and attacks that can be made on those assets. Then, we survey the</a:t>
            </a:r>
          </a:p>
          <a:p>
            <a:r>
              <a:rPr lang="en-US" sz="1200" b="0" i="0" u="none" strike="noStrike" kern="1200" baseline="0" dirty="0">
                <a:solidFill>
                  <a:schemeClr val="tx1"/>
                </a:solidFill>
                <a:latin typeface="Arial" pitchFamily="-107" charset="0"/>
                <a:ea typeface="+mn-ea"/>
                <a:cs typeface="+mn-cs"/>
              </a:rPr>
              <a:t>measures that can be taken to deal with such threats and attacks. This we do from</a:t>
            </a:r>
          </a:p>
          <a:p>
            <a:r>
              <a:rPr lang="en-US" sz="1200" b="0" i="0" u="none" strike="noStrike" kern="1200" baseline="0" dirty="0">
                <a:solidFill>
                  <a:schemeClr val="tx1"/>
                </a:solidFill>
                <a:latin typeface="Arial" pitchFamily="-107" charset="0"/>
                <a:ea typeface="+mn-ea"/>
                <a:cs typeface="+mn-cs"/>
              </a:rPr>
              <a:t>three different viewpoints, in Sections 1.3 through 1.5. We then lay out in general</a:t>
            </a:r>
          </a:p>
          <a:p>
            <a:r>
              <a:rPr lang="en-US" sz="1200" b="0" i="0" u="none" strike="noStrike" kern="1200" baseline="0" dirty="0">
                <a:solidFill>
                  <a:schemeClr val="tx1"/>
                </a:solidFill>
                <a:latin typeface="Arial" pitchFamily="-107" charset="0"/>
                <a:ea typeface="+mn-ea"/>
                <a:cs typeface="+mn-cs"/>
              </a:rPr>
              <a:t>terms a computer security strategy.</a:t>
            </a:r>
          </a:p>
          <a:p>
            <a:endParaRPr lang="en-US" sz="120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focus of this chapter, and indeed this book, is on three fundamental</a:t>
            </a:r>
          </a:p>
          <a:p>
            <a:r>
              <a:rPr lang="en-US" sz="1200" b="0" kern="1200" baseline="0" dirty="0">
                <a:solidFill>
                  <a:schemeClr val="tx1"/>
                </a:solidFill>
                <a:latin typeface="Arial" pitchFamily="-107" charset="0"/>
                <a:ea typeface="+mn-ea"/>
                <a:cs typeface="+mn-cs"/>
              </a:rPr>
              <a:t>questions: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1. What assets do we need to protect?</a:t>
            </a:r>
          </a:p>
          <a:p>
            <a:r>
              <a:rPr lang="en-US" sz="1200" b="0" kern="1200" baseline="0" dirty="0">
                <a:solidFill>
                  <a:schemeClr val="tx1"/>
                </a:solidFill>
                <a:latin typeface="Arial" pitchFamily="-107" charset="0"/>
                <a:ea typeface="+mn-ea"/>
                <a:cs typeface="+mn-cs"/>
              </a:rPr>
              <a:t>2. How are those assets threatened?</a:t>
            </a:r>
          </a:p>
          <a:p>
            <a:r>
              <a:rPr lang="en-US" sz="1200" b="0" kern="1200" baseline="0" dirty="0">
                <a:solidFill>
                  <a:schemeClr val="tx1"/>
                </a:solidFill>
                <a:latin typeface="Arial" pitchFamily="-107" charset="0"/>
                <a:ea typeface="+mn-ea"/>
                <a:cs typeface="+mn-cs"/>
              </a:rPr>
              <a:t>3. What can we do to counter those threats?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1098889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EC19E9C-B69F-7445-B22B-164B4BA7C0F3}" type="slidenum">
              <a:rPr lang="en-AU"/>
              <a:pPr/>
              <a:t>12</a:t>
            </a:fld>
            <a:endParaRPr lang="en-AU"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a:latin typeface="Times New Roman" pitchFamily="-110" charset="0"/>
            </a:endParaRPr>
          </a:p>
        </p:txBody>
      </p:sp>
    </p:spTree>
    <p:extLst>
      <p:ext uri="{BB962C8B-B14F-4D97-AF65-F5344CB8AC3E}">
        <p14:creationId xmlns:p14="http://schemas.microsoft.com/office/powerpoint/2010/main" val="1360708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 widely used password security technique is the use of hashed passwords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salt value. This scheme is found on virtually all UNIX variants as well as 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number of other operating systems. The following procedure is employed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(Figure 3.2a). To load a new password into the system, the user selects or 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assigned a password. This password is combined with a fixed-length salt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value [MORR79]. In older implementations, this value is related to the time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which the password is assigned to the user. Newer implementations use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pseudorandom or random number. The password and salt serve as inputs to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hashing algorithm to produce a fixed-length hash code. The hash algorithm 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designed to be slow to execute in order to thwart attacks. The hashed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is then stored, together with a plaintext copy of the salt, in the password file for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corresponding user ID. The hashed password method has been shown to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secure against a variety of cryptanalytic attacks [WAGN00].</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When a user attempts to log on to a UNIX system, the user provides an ID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a password (Figure 3.2b). The operating system uses the ID to index into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password file and retrieve the plaintext salt and the encrypted password. The salt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user-supplied password are used as input to the encryption routine. If the result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matches the stored value, the password is accepted.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salt serves three purposes: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prevents duplicate passwords from being visible in the password file. Even if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two users choose the same password, those passwords will be assigned different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salt values. Hence, the hashed passwords of the two users will differ.</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greatly increases the difficulty of offline dictionary attacks. For a salt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length b bits, the number of possible passwords is increased by a factor of 2</a:t>
            </a:r>
            <a:r>
              <a:rPr lang="en-US" sz="1200" b="0" i="0" u="none" strike="noStrike" kern="1200" baseline="30000" dirty="0">
                <a:solidFill>
                  <a:schemeClr val="tx1"/>
                </a:solidFill>
                <a:latin typeface="Arial" pitchFamily="-110" charset="0"/>
                <a:ea typeface="ＭＳ Ｐゴシック" pitchFamily="-110" charset="-128"/>
                <a:cs typeface="ＭＳ Ｐゴシック" pitchFamily="-110" charset="-128"/>
              </a:rPr>
              <a:t>b</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increasing the difficulty of guessing a password in a dictionary attack.</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becomes nearly impossible to find out whether a person with passwords 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two or more systems has used the same password on all of them.</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see the second point, consider the way that an offline dictionary attack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would work. The attacker obtains a copy of the password file. Suppose first that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salt is not used. The attacker’s goal is to guess a single password. To that end,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attacker submits a large number of likely passwords to the hashing function.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If any of the guesses matches one of the hashes in the file, then the attacker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has found a password that is in the file. But faced with the UNIX scheme,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attacker must take each guess and submit it to the hash function once for each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salt value in the dictionary file, multiplying the number of guesses that must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checked.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There are two threats to the UNIX password scheme. First, a user can gain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access on a machine using a guest account or by some other means and then run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password guessing program, called a password cracker, on that machine.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attacker should be able to check many thousands of possible passwords with little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resource consumption. In addition, if an opponent is able to obtain a copy of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password file, then a cracker program can be run on another machine at leisure. This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enables the opponent to run through millions of possible passwords in a reasonable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period.</a:t>
            </a:r>
            <a:endParaRPr lang="en-US"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13</a:t>
            </a:fld>
            <a:endParaRPr lang="en-AU" dirty="0"/>
          </a:p>
        </p:txBody>
      </p:sp>
    </p:spTree>
    <p:extLst>
      <p:ext uri="{BB962C8B-B14F-4D97-AF65-F5344CB8AC3E}">
        <p14:creationId xmlns:p14="http://schemas.microsoft.com/office/powerpoint/2010/main" val="934741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Salt scheme is still important: for multi-server installations which use centralized password management systems to push password hashes to multiple systems, the root account on each individual system may be treated as less trusted than the administrators of the centralized password system, so the shadow password file may be exposed to attackers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Helps mitigate password attacks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 widely used password security technique is the use of hashed passwords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salt value. This scheme is found on virtually all UNIX variants as well as 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number of other operating systems. The following procedure is employed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(Figure 3.2a). To load a new password into the system, the user selects or 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assigned a password. This password is combined with a fixed-length salt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value [MORR79]. In older implementations, this value is related to the time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which the password is assigned to the user. Newer implementations use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pseudorandom or random number. The password and salt serve as inputs to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hashing algorithm to produce a fixed-length hash code. The hash algorithm 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designed to be slow to execute in order to thwart attacks. The hashed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is then stored, together with a plaintext copy of the salt, in the password file for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corresponding user ID. The hashed password method has been shown to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secure against a variety of cryptanalytic attacks [WAGN00].</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When a user attempts to log on to a UNIX system, the user provides an ID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a password (Figure 3.2b). The operating system uses the ID to index into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password file and retrieve the plaintext salt and the encrypted password. The salt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user-supplied password are used as input to the encryption routine. If the result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matches the stored value, the password is accepted.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salt serves three purposes: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prevents duplicate passwords from being visible in the password file. Even if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two users choose the same password, those passwords will be assigned different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salt values. Hence, the hashed passwords of the two users will differ.</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greatly increases the difficulty of offline dictionary attacks. For a salt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length b bits, the number of possible passwords is increased by a factor of 2</a:t>
            </a:r>
            <a:r>
              <a:rPr lang="en-US" sz="1200" b="0" i="0" u="none" strike="noStrike" kern="1200" baseline="30000" dirty="0">
                <a:solidFill>
                  <a:schemeClr val="tx1"/>
                </a:solidFill>
                <a:latin typeface="Arial" pitchFamily="-110" charset="0"/>
                <a:ea typeface="ＭＳ Ｐゴシック" pitchFamily="-110" charset="-128"/>
                <a:cs typeface="ＭＳ Ｐゴシック" pitchFamily="-110" charset="-128"/>
              </a:rPr>
              <a:t>b</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increasing the difficulty of guessing a password in a dictionary attack.</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becomes nearly impossible to find out whether a person with passwords 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two or more systems has used the same password on all of them.</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see the second point, consider the way that an offline dictionary attack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would work. The attacker obtains a copy of the password file. Suppose first that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salt is not used. The attacker’s goal is to guess a single password. To that end,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attacker submits a large number of likely passwords to the hashing function.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If any of the guesses matches one of the hashes in the file, then the attacker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has found a password that is in the file. But faced with the UNIX scheme,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attacker must take each guess and submit it to the hash function once for each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salt value in the dictionary file, multiplying the number of guesses that must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checked.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There are two threats to the UNIX password scheme. First, a user can gain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access on a machine using a guest account or by some other means and then run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password guessing program, called a password cracker, on that machine.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attacker should be able to check many thousands of possible passwords with little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resource consumption. In addition, if an opponent is able to obtain a copy of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password file, then a cracker program can be run on another machine at leisure. This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enables the opponent to run through millions of possible passwords in a reasonable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period.</a:t>
            </a:r>
            <a:endParaRPr lang="en-US"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14</a:t>
            </a:fld>
            <a:endParaRPr lang="en-AU" dirty="0"/>
          </a:p>
        </p:txBody>
      </p:sp>
    </p:spTree>
    <p:extLst>
      <p:ext uri="{BB962C8B-B14F-4D97-AF65-F5344CB8AC3E}">
        <p14:creationId xmlns:p14="http://schemas.microsoft.com/office/powerpoint/2010/main" val="122555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When not constrained, many users choose a password that is too short or too easy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guess. At the other extreme, if users are assigned passwords consisting of eight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randomly selected printable characters, password cracking is effectively impossible.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But it would be almost as impossible for most users to remember their passwords.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Fortunately, even if we limit the password universe to strings of characters that are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reasonably memorable, the size of the universe is still too large to permit practical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cracking. Our goal, then, is to eliminate guessable passwords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while allowing the user to select a password that is memorable. Four basic techniques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are in use:</a:t>
            </a:r>
          </a:p>
          <a:p>
            <a:r>
              <a:rPr lang="en-US" altLang="zh-CN" sz="2800" dirty="0"/>
              <a:t>Complex password policy</a:t>
            </a:r>
          </a:p>
          <a:p>
            <a:pPr lvl="1">
              <a:spcAft>
                <a:spcPts val="1200"/>
              </a:spcAft>
            </a:pPr>
            <a:r>
              <a:rPr lang="en-US" altLang="zh-CN" sz="1800" dirty="0"/>
              <a:t>Forcing users to pick stronger passwords</a:t>
            </a:r>
          </a:p>
          <a:p>
            <a:endParaRPr lang="en-US" dirty="0"/>
          </a:p>
          <a:p>
            <a:r>
              <a:rPr lang="en-US" dirty="0"/>
              <a:t>• User education</a:t>
            </a:r>
          </a:p>
          <a:p>
            <a:r>
              <a:rPr lang="en-US" dirty="0"/>
              <a:t>• Computer-generated passwords</a:t>
            </a:r>
          </a:p>
          <a:p>
            <a:r>
              <a:rPr lang="en-US" dirty="0"/>
              <a:t>• Reactive password checking</a:t>
            </a:r>
          </a:p>
          <a:p>
            <a:r>
              <a:rPr lang="en-US" dirty="0"/>
              <a:t>• Complex</a:t>
            </a:r>
            <a:r>
              <a:rPr lang="en-US" baseline="0" dirty="0"/>
              <a:t> password policy</a:t>
            </a:r>
            <a:endParaRPr lang="en-US" dirty="0"/>
          </a:p>
          <a:p>
            <a:endParaRPr lang="en-US" dirty="0"/>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Users can be told the importance of using hard-to-guess passwords and can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be provided with guidelines for selecting strong passwords. This user education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strategy is unlikely to succeed at most installations, particularly where there is a large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user population or a lot of turnover. Many users will simply ignore the guidelines.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Others may not be good judges of what is a strong password. For example, many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users (mistakenly) believe that reversing a word or capitalizing the last letter makes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password unguessable.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Nonetheless, it makes sense to provide users with guidelines on the selection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passwords. Perhaps the best approach is the following advice: A good technique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for choosing a password is to use the first letter of each word of a phrase. However,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do not pick a well-known phrase like “An apple a day keeps the doctor away”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Aaadktda</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Instead, pick something like “My dog’s first name is Rex”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MdfniR</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or “My sister Peg is 24 years old” (MsPi24yo). Studies have shown that users can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generally remember such passwords but that they are not susceptible to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guessing attacks based on commonly used passwords.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Computer-generated passwords  also have problems. If the passwords are quite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random in nature, users will not be able to remember them. Even if the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is pronounceable, the user may have difficulty remembering it and so be tempted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write it down. In general, computer-generated password schemes have a history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poor acceptance by users. FIPS 181 defines one of the best-designed automated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password generators. The standard includes not only a description of the approach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but also a complete listing of the C source code of the algorithm. The algorithm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generates words by forming pronounceable syllables and concatenating them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form a word. A random number generator produces a random stream of characters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used to construct the syllables and words.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reactive password checking  strategy is one in which the system periodically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runs its own password cracker to find guessable passwords. The system cancels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any passwords that are guessed and notifies the user. This tactic has a number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of drawbacks. First, it is resource intensive if the job is done right. Because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determined opponent who is able to steal a password file can devote full CPU</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time to the task for hours or even days, an effective reactive password checker 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a distinct disadvantage. Furthermore, any existing passwords remain vulnerable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until the reactive password checker finds them. A good example is the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openware</a:t>
            </a:r>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Jack the Ripper password cracker (openwall.com/john/pro/), which works on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variety of operating systems.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promising approach to improved password security is a complex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policy , or proactive password checker . In this scheme, a user is allowed to select his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or her own password. However, at the time of selection, the system checks to see if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password is allowable and, if not, rejects it. Such checkers are based on the philosophy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that, with sufficient guidance from the system, users can select memorable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passwords from a fairly large password space that are not likely to be guessed in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dictionary attack.</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The trick with a proactive password checker is to strike a balance between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user acceptability and strength. If the system rejects too many passwords, users will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complain that it is too hard to select a password. If the system uses some simple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algorithm to define what is acceptable, this provides guidance to password crackers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to refine their guessing technique. In the remainder of this subsection, we look 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possible approaches to proactive password checking.</a:t>
            </a:r>
            <a:endParaRPr lang="en-US"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15</a:t>
            </a:fld>
            <a:endParaRPr lang="en-AU" dirty="0"/>
          </a:p>
        </p:txBody>
      </p:sp>
    </p:spTree>
    <p:extLst>
      <p:ext uri="{BB962C8B-B14F-4D97-AF65-F5344CB8AC3E}">
        <p14:creationId xmlns:p14="http://schemas.microsoft.com/office/powerpoint/2010/main" val="936455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Memory cards can store but not process data. The most common such card is the</a:t>
            </a:r>
          </a:p>
          <a:p>
            <a:r>
              <a:rPr lang="en-US" b="0" dirty="0"/>
              <a:t>bank card with a magnetic stripe on the back. A magnetic stripe can store only a</a:t>
            </a:r>
          </a:p>
          <a:p>
            <a:r>
              <a:rPr lang="en-US" b="0" dirty="0"/>
              <a:t>simple security code, which can be read (and unfortunately reprogrammed) by</a:t>
            </a:r>
          </a:p>
          <a:p>
            <a:r>
              <a:rPr lang="en-US" b="0" dirty="0"/>
              <a:t>an inexpensive card reader. There are also memory cards that include an internal</a:t>
            </a:r>
          </a:p>
          <a:p>
            <a:r>
              <a:rPr lang="en-US" b="0" dirty="0"/>
              <a:t>electronic memory.</a:t>
            </a:r>
          </a:p>
          <a:p>
            <a:endParaRPr lang="en-US" b="0" dirty="0"/>
          </a:p>
          <a:p>
            <a:r>
              <a:rPr lang="en-US" b="0" dirty="0"/>
              <a:t>Memory cards can be used alone for physical access, such as a hotel room. For</a:t>
            </a:r>
          </a:p>
          <a:p>
            <a:r>
              <a:rPr lang="en-US" b="0" dirty="0"/>
              <a:t>computer user authentication, such cards are typically used with some form of password</a:t>
            </a:r>
          </a:p>
          <a:p>
            <a:r>
              <a:rPr lang="en-US" b="0" dirty="0"/>
              <a:t>or personal identification number (PIN). A typical application is an automatic</a:t>
            </a:r>
          </a:p>
          <a:p>
            <a:r>
              <a:rPr lang="en-US" b="0" dirty="0"/>
              <a:t>teller machine (ATM).</a:t>
            </a:r>
            <a:r>
              <a:rPr lang="en-US" b="0" baseline="0" dirty="0"/>
              <a:t> </a:t>
            </a:r>
            <a:r>
              <a:rPr lang="en-US" b="0" dirty="0"/>
              <a:t>The memory card, when combined with a PIN or password, provides significantly</a:t>
            </a:r>
          </a:p>
          <a:p>
            <a:r>
              <a:rPr lang="en-US" b="0" dirty="0"/>
              <a:t>greater security than a password alone. An adversary must gain physical</a:t>
            </a:r>
          </a:p>
          <a:p>
            <a:r>
              <a:rPr lang="en-US" b="0" dirty="0"/>
              <a:t>possession of the card (or be able to duplicate it) plus must gain knowledge of the</a:t>
            </a:r>
          </a:p>
          <a:p>
            <a:r>
              <a:rPr lang="en-US" b="0" dirty="0"/>
              <a:t>PIN. Among the potential drawbacks are the following [NIST95]:</a:t>
            </a:r>
          </a:p>
          <a:p>
            <a:endParaRPr lang="en-US" b="0" dirty="0"/>
          </a:p>
          <a:p>
            <a:r>
              <a:rPr lang="en-US" b="0" dirty="0"/>
              <a:t>• Requires special reader: This increases the cost of using the token and creates</a:t>
            </a:r>
          </a:p>
          <a:p>
            <a:r>
              <a:rPr lang="en-US" b="0" dirty="0"/>
              <a:t>the requirement to maintain the security of the reader’s hardware and software.</a:t>
            </a:r>
          </a:p>
          <a:p>
            <a:endParaRPr lang="en-US" b="0" dirty="0"/>
          </a:p>
          <a:p>
            <a:r>
              <a:rPr lang="en-US" b="0" dirty="0"/>
              <a:t>• Token loss: A lost token temporarily prevents its owner from gaining system</a:t>
            </a:r>
          </a:p>
          <a:p>
            <a:r>
              <a:rPr lang="en-US" b="0" dirty="0"/>
              <a:t>access. Thus there is an administrative cost in replacing the lost token. In addition,</a:t>
            </a:r>
          </a:p>
          <a:p>
            <a:r>
              <a:rPr lang="en-US" b="0" dirty="0"/>
              <a:t>if the token is found, stolen, or forged, then an adversary now need only</a:t>
            </a:r>
          </a:p>
          <a:p>
            <a:r>
              <a:rPr lang="en-US" b="0" dirty="0"/>
              <a:t>determine the PIN to gain unauthorized access.</a:t>
            </a:r>
          </a:p>
          <a:p>
            <a:endParaRPr lang="en-US" b="0" dirty="0"/>
          </a:p>
          <a:p>
            <a:r>
              <a:rPr lang="en-US" b="0" dirty="0"/>
              <a:t>• User dissatisfaction: Although users may have no difficulty in accepting the</a:t>
            </a:r>
          </a:p>
          <a:p>
            <a:r>
              <a:rPr lang="en-US" b="0" dirty="0"/>
              <a:t>use of a memory card for ATM access, its use for computer access may be</a:t>
            </a:r>
          </a:p>
          <a:p>
            <a:r>
              <a:rPr lang="en-US" b="0" dirty="0"/>
              <a:t>deemed inconvenient.</a:t>
            </a:r>
            <a:endParaRPr lang="en-US" b="0"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18</a:t>
            </a:fld>
            <a:endParaRPr lang="en-AU" dirty="0"/>
          </a:p>
        </p:txBody>
      </p:sp>
    </p:spTree>
    <p:extLst>
      <p:ext uri="{BB962C8B-B14F-4D97-AF65-F5344CB8AC3E}">
        <p14:creationId xmlns:p14="http://schemas.microsoft.com/office/powerpoint/2010/main" val="43526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Static: token authenticates the user to the computer.</a:t>
            </a:r>
          </a:p>
          <a:p>
            <a:pPr lvl="1"/>
            <a:r>
              <a:rPr lang="en-US" dirty="0"/>
              <a:t>Dynamic password generator: the token generates a unique password periodically (e.g., every minute).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For user authentication the most important category of smart token is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smart card, which has the appearance of a credit card, has an electronic interface,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may use any of the type of protocols just described. The remainder of this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section discusses smart cards.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smart card contains within it an entire microprocessor, including processor,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memory, and I/O ports. Some versions incorporate a special co-processing circuit for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cryptographic operation to speed the task of encoding and decoding messages or generating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digital signatures to validate the information transferred. In some cards,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I/O ports are directly accessible by a compatible reader by means of exposed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electrical contacts. Other cards rely instead on an embedded antenna for wireless communication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with the reader.</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typical smart card includes three types of memory. Read-only memory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(ROM) stores data that does not change during the card’s life, such as the card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number and the cardholder’s name. Electrically erasable programmable ROM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(EEPROM) holds application data and programs, such as the protocols that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card can execute. It also holds data that may vary with time. For example, in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telephone card, the EEPROM holds the talk time remaining. Random access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memory (RAM) holds temporary data generated when applications are executed.</a:t>
            </a:r>
            <a:endParaRPr lang="en-US" dirty="0">
              <a:latin typeface="Times New Roman" pitchFamily="-110" charset="0"/>
            </a:endParaRPr>
          </a:p>
          <a:p>
            <a:endParaRPr lang="en-US" b="0" dirty="0">
              <a:latin typeface="Times New Roman" pitchFamily="-110" charset="0"/>
            </a:endParaRPr>
          </a:p>
          <a:p>
            <a:endParaRPr lang="en-US" b="0" dirty="0"/>
          </a:p>
          <a:p>
            <a:endParaRPr lang="en-US" b="0" dirty="0"/>
          </a:p>
          <a:p>
            <a:r>
              <a:rPr lang="en-US" b="0" dirty="0"/>
              <a:t>A wide variety of devices qualify as smart tokens. These can be categorized along</a:t>
            </a:r>
          </a:p>
          <a:p>
            <a:r>
              <a:rPr lang="en-US" b="0" dirty="0"/>
              <a:t>three dimensions that are not mutually exclusive:</a:t>
            </a:r>
          </a:p>
          <a:p>
            <a:endParaRPr lang="en-US" b="0" dirty="0"/>
          </a:p>
          <a:p>
            <a:r>
              <a:rPr lang="en-US" b="0" dirty="0"/>
              <a:t>• Physical characteristics: Smart tokens include an embedded microprocessor.</a:t>
            </a:r>
          </a:p>
          <a:p>
            <a:r>
              <a:rPr lang="en-US" b="0" dirty="0"/>
              <a:t>A smart token that looks like a bank card is called a smart card. Other smart</a:t>
            </a:r>
          </a:p>
          <a:p>
            <a:r>
              <a:rPr lang="en-US" b="0" dirty="0"/>
              <a:t>tokens can look like calculators, keys, or other small portable objects.</a:t>
            </a:r>
          </a:p>
          <a:p>
            <a:endParaRPr lang="en-US" b="0" dirty="0"/>
          </a:p>
          <a:p>
            <a:r>
              <a:rPr lang="en-US" b="0" dirty="0"/>
              <a:t>• Interface: Manual interfaces include a keypad and display for human/token</a:t>
            </a:r>
          </a:p>
          <a:p>
            <a:r>
              <a:rPr lang="en-US" b="0" dirty="0"/>
              <a:t>interaction. Smart tokens with an electronic interface communicate with a</a:t>
            </a:r>
          </a:p>
          <a:p>
            <a:r>
              <a:rPr lang="en-US" b="0" dirty="0"/>
              <a:t>compatible reader/writer.</a:t>
            </a:r>
          </a:p>
          <a:p>
            <a:endParaRPr lang="en-US" b="0" dirty="0"/>
          </a:p>
          <a:p>
            <a:r>
              <a:rPr lang="en-US" b="0" dirty="0"/>
              <a:t>• Authentication protocol: The purpose of a smart token is to provide a means</a:t>
            </a:r>
          </a:p>
          <a:p>
            <a:r>
              <a:rPr lang="en-US" b="0" dirty="0"/>
              <a:t>for user authentication. We can classify the authentication protocols used with</a:t>
            </a:r>
          </a:p>
          <a:p>
            <a:r>
              <a:rPr lang="en-US" b="0" dirty="0"/>
              <a:t>smart tokens into three categories:</a:t>
            </a:r>
          </a:p>
          <a:p>
            <a:endParaRPr lang="en-US" b="0" dirty="0"/>
          </a:p>
          <a:p>
            <a:r>
              <a:rPr lang="en-US" b="0" dirty="0"/>
              <a:t>— Static: With a static protocol, the user authenticates himself or herself</a:t>
            </a:r>
          </a:p>
          <a:p>
            <a:r>
              <a:rPr lang="en-US" b="0" dirty="0"/>
              <a:t>to the token and then the token authenticates the user to the computer.</a:t>
            </a:r>
          </a:p>
          <a:p>
            <a:r>
              <a:rPr lang="en-US" b="0" dirty="0"/>
              <a:t>The latter half of this protocol is similar to the operation of a memory</a:t>
            </a:r>
          </a:p>
          <a:p>
            <a:r>
              <a:rPr lang="en-US" b="0" dirty="0"/>
              <a:t>token.</a:t>
            </a:r>
          </a:p>
          <a:p>
            <a:endParaRPr lang="en-US" b="0" dirty="0"/>
          </a:p>
          <a:p>
            <a:r>
              <a:rPr lang="en-US" b="0" dirty="0"/>
              <a:t>— Dynamic password generator: In this case, the token generates a unique</a:t>
            </a:r>
          </a:p>
          <a:p>
            <a:r>
              <a:rPr lang="en-US" b="0" dirty="0"/>
              <a:t>password periodically (e.g., every minute). This password is then entered</a:t>
            </a:r>
          </a:p>
          <a:p>
            <a:r>
              <a:rPr lang="en-US" b="0" dirty="0"/>
              <a:t>into the computer system for authentication, either manually by the user or</a:t>
            </a:r>
          </a:p>
          <a:p>
            <a:r>
              <a:rPr lang="en-US" b="0" dirty="0"/>
              <a:t>electronically via the token. The token and the computer system must be</a:t>
            </a:r>
          </a:p>
          <a:p>
            <a:r>
              <a:rPr lang="en-US" b="0" dirty="0"/>
              <a:t>initialized and kept synchronized so that the computer knows the password</a:t>
            </a:r>
          </a:p>
          <a:p>
            <a:r>
              <a:rPr lang="en-US" b="0" dirty="0"/>
              <a:t>that is current for this token.</a:t>
            </a:r>
          </a:p>
          <a:p>
            <a:endParaRPr lang="en-US" b="0" dirty="0"/>
          </a:p>
          <a:p>
            <a:r>
              <a:rPr lang="en-US" b="0" dirty="0"/>
              <a:t>— Challenge-response: In this case, the computer system generates a challenge,</a:t>
            </a:r>
          </a:p>
          <a:p>
            <a:r>
              <a:rPr lang="en-US" b="0" dirty="0"/>
              <a:t>such as a random string of numbers. The smart token generates a response</a:t>
            </a:r>
          </a:p>
          <a:p>
            <a:r>
              <a:rPr lang="en-US" b="0" dirty="0"/>
              <a:t>based on the challenge. For example, public-key cryptography could be used</a:t>
            </a:r>
          </a:p>
          <a:p>
            <a:r>
              <a:rPr lang="en-US" b="0" dirty="0"/>
              <a:t>and the token could encrypt the challenge string with the token’s private key.</a:t>
            </a:r>
            <a:endParaRPr lang="en-US" b="0"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19</a:t>
            </a:fld>
            <a:endParaRPr lang="en-AU" dirty="0"/>
          </a:p>
        </p:txBody>
      </p:sp>
    </p:spTree>
    <p:extLst>
      <p:ext uri="{BB962C8B-B14F-4D97-AF65-F5344CB8AC3E}">
        <p14:creationId xmlns:p14="http://schemas.microsoft.com/office/powerpoint/2010/main" val="1796918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card’s</a:t>
            </a:r>
          </a:p>
          <a:p>
            <a:r>
              <a:rPr lang="en-US" dirty="0"/>
              <a:t>PTS response confirms the protocols and parameters to be used. </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20</a:t>
            </a:fld>
            <a:endParaRPr lang="en-AU" dirty="0"/>
          </a:p>
        </p:txBody>
      </p:sp>
    </p:spTree>
    <p:extLst>
      <p:ext uri="{BB962C8B-B14F-4D97-AF65-F5344CB8AC3E}">
        <p14:creationId xmlns:p14="http://schemas.microsoft.com/office/powerpoint/2010/main" val="255708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A biometric authentication system attempts to authenticate an individual based on</a:t>
            </a:r>
          </a:p>
          <a:p>
            <a:pPr>
              <a:defRPr/>
            </a:pPr>
            <a:r>
              <a:rPr lang="en-US" b="0" dirty="0"/>
              <a:t>his or her unique physical characteristics. These include static characteristics, such</a:t>
            </a:r>
          </a:p>
          <a:p>
            <a:pPr>
              <a:defRPr/>
            </a:pPr>
            <a:r>
              <a:rPr lang="en-US" b="0" dirty="0"/>
              <a:t>as fingerprints, hand geometry, facial characteristics, and retinal and iris patterns;</a:t>
            </a:r>
          </a:p>
          <a:p>
            <a:pPr>
              <a:defRPr/>
            </a:pPr>
            <a:r>
              <a:rPr lang="en-US" b="0" dirty="0"/>
              <a:t>and dynamic characteristics, such as voiceprint and signature. In essence, biometrics</a:t>
            </a:r>
          </a:p>
          <a:p>
            <a:pPr>
              <a:defRPr/>
            </a:pPr>
            <a:r>
              <a:rPr lang="en-US" b="0" dirty="0"/>
              <a:t>is based on pattern recognition. Compared to passwords and tokens, biometric</a:t>
            </a:r>
          </a:p>
          <a:p>
            <a:pPr>
              <a:defRPr/>
            </a:pPr>
            <a:r>
              <a:rPr lang="en-US" b="0" dirty="0"/>
              <a:t>authentication is both technically complex and expensive. While it is used in a</a:t>
            </a:r>
          </a:p>
          <a:p>
            <a:pPr>
              <a:defRPr/>
            </a:pPr>
            <a:r>
              <a:rPr lang="en-US" b="0" dirty="0"/>
              <a:t>number of specific applications, biometrics has yet to mature as a standard tool for</a:t>
            </a:r>
          </a:p>
          <a:p>
            <a:pPr>
              <a:defRPr/>
            </a:pPr>
            <a:r>
              <a:rPr lang="en-US" b="0" dirty="0"/>
              <a:t>user authentication to computer systems.</a:t>
            </a:r>
          </a:p>
          <a:p>
            <a:pPr>
              <a:defRPr/>
            </a:pPr>
            <a:endParaRPr lang="en-US" b="0" dirty="0"/>
          </a:p>
          <a:p>
            <a:pPr>
              <a:defRPr/>
            </a:pPr>
            <a:r>
              <a:rPr lang="en-US" b="0" dirty="0"/>
              <a:t>A number of different types of physical characteristics are either in use or under</a:t>
            </a:r>
          </a:p>
          <a:p>
            <a:pPr>
              <a:defRPr/>
            </a:pPr>
            <a:r>
              <a:rPr lang="en-US" b="0" dirty="0"/>
              <a:t>study for user authentication. The most common are the following:</a:t>
            </a:r>
          </a:p>
          <a:p>
            <a:pPr>
              <a:defRPr/>
            </a:pPr>
            <a:endParaRPr lang="en-US" b="0" dirty="0"/>
          </a:p>
          <a:p>
            <a:pPr>
              <a:defRPr/>
            </a:pPr>
            <a:r>
              <a:rPr lang="en-US" b="0" dirty="0"/>
              <a:t>• Facial characteristics: Facial characteristics are the most common means</a:t>
            </a:r>
          </a:p>
          <a:p>
            <a:pPr>
              <a:defRPr/>
            </a:pPr>
            <a:r>
              <a:rPr lang="en-US" b="0" dirty="0"/>
              <a:t>of human-to-human identification; thus it is natural to consider them for</a:t>
            </a:r>
          </a:p>
          <a:p>
            <a:pPr>
              <a:defRPr/>
            </a:pPr>
            <a:r>
              <a:rPr lang="en-US" b="0" dirty="0"/>
              <a:t>identification by computer. The most common approach is to define characteristics</a:t>
            </a:r>
          </a:p>
          <a:p>
            <a:pPr>
              <a:defRPr/>
            </a:pPr>
            <a:r>
              <a:rPr lang="en-US" b="0" dirty="0"/>
              <a:t>based on relative location and shape of key facial features, such as</a:t>
            </a:r>
          </a:p>
          <a:p>
            <a:pPr>
              <a:defRPr/>
            </a:pPr>
            <a:r>
              <a:rPr lang="en-US" b="0" dirty="0"/>
              <a:t>eyes, eyebrows, nose, lips, and chin shape. An alternative approach is to use an</a:t>
            </a:r>
          </a:p>
          <a:p>
            <a:pPr>
              <a:defRPr/>
            </a:pPr>
            <a:r>
              <a:rPr lang="en-US" b="0" dirty="0"/>
              <a:t>infrared camera to produce a face thermogram that correlates with the underlying</a:t>
            </a:r>
          </a:p>
          <a:p>
            <a:pPr>
              <a:defRPr/>
            </a:pPr>
            <a:r>
              <a:rPr lang="en-US" b="0" dirty="0"/>
              <a:t>vascular system in the human face.</a:t>
            </a:r>
          </a:p>
          <a:p>
            <a:pPr>
              <a:defRPr/>
            </a:pPr>
            <a:endParaRPr lang="en-US" b="0" dirty="0"/>
          </a:p>
          <a:p>
            <a:pPr>
              <a:defRPr/>
            </a:pPr>
            <a:r>
              <a:rPr lang="en-US" b="0" dirty="0"/>
              <a:t>• Fingerprints: Fingerprints have been used as a means of identification for</a:t>
            </a:r>
          </a:p>
          <a:p>
            <a:pPr>
              <a:defRPr/>
            </a:pPr>
            <a:r>
              <a:rPr lang="en-US" b="0" dirty="0"/>
              <a:t>centuries, and the process has been systematized and automated particularly</a:t>
            </a:r>
          </a:p>
          <a:p>
            <a:pPr>
              <a:defRPr/>
            </a:pPr>
            <a:r>
              <a:rPr lang="en-US" b="0" dirty="0"/>
              <a:t>for law enforcement purposes. A fingerprint is the pattern of ridges and</a:t>
            </a:r>
          </a:p>
          <a:p>
            <a:pPr>
              <a:defRPr/>
            </a:pPr>
            <a:r>
              <a:rPr lang="en-US" b="0" dirty="0"/>
              <a:t>furrows on the surface of the fingertip. Fingerprints are believed to be unique</a:t>
            </a:r>
          </a:p>
          <a:p>
            <a:pPr>
              <a:defRPr/>
            </a:pPr>
            <a:r>
              <a:rPr lang="en-US" b="0" dirty="0"/>
              <a:t>across the entire human population. In practice, automated fingerprint recognition</a:t>
            </a:r>
          </a:p>
          <a:p>
            <a:pPr>
              <a:defRPr/>
            </a:pPr>
            <a:r>
              <a:rPr lang="en-US" b="0" dirty="0"/>
              <a:t>and matching system extract a number of features from the fingerprint</a:t>
            </a:r>
          </a:p>
          <a:p>
            <a:pPr>
              <a:defRPr/>
            </a:pPr>
            <a:r>
              <a:rPr lang="en-US" b="0" dirty="0"/>
              <a:t>for storage as a numerical surrogate for the full fingerprint pattern.</a:t>
            </a:r>
          </a:p>
          <a:p>
            <a:pPr>
              <a:defRPr/>
            </a:pPr>
            <a:endParaRPr lang="en-US" b="0" dirty="0"/>
          </a:p>
          <a:p>
            <a:pPr>
              <a:defRPr/>
            </a:pPr>
            <a:r>
              <a:rPr lang="en-US" b="0" dirty="0"/>
              <a:t>• Hand geometry: Hand geometry systems identify features of the hand,</a:t>
            </a:r>
          </a:p>
          <a:p>
            <a:pPr>
              <a:defRPr/>
            </a:pPr>
            <a:r>
              <a:rPr lang="en-US" b="0" dirty="0"/>
              <a:t>including shape, and lengths and widths of fingers.</a:t>
            </a:r>
          </a:p>
          <a:p>
            <a:pPr>
              <a:defRPr/>
            </a:pPr>
            <a:endParaRPr lang="en-US" b="0" dirty="0"/>
          </a:p>
          <a:p>
            <a:pPr>
              <a:defRPr/>
            </a:pPr>
            <a:r>
              <a:rPr lang="en-US" b="0" dirty="0"/>
              <a:t>• Retinal pattern: The pattern formed by veins beneath the retinal surface is</a:t>
            </a:r>
          </a:p>
          <a:p>
            <a:pPr>
              <a:defRPr/>
            </a:pPr>
            <a:r>
              <a:rPr lang="en-US" b="0" dirty="0"/>
              <a:t>unique and therefore suitable for identification. A retinal biometric system</a:t>
            </a:r>
          </a:p>
          <a:p>
            <a:pPr>
              <a:defRPr/>
            </a:pPr>
            <a:r>
              <a:rPr lang="en-US" b="0" dirty="0"/>
              <a:t>obtains a digital image of the retinal pattern by projecting a low-intensity</a:t>
            </a:r>
          </a:p>
          <a:p>
            <a:pPr>
              <a:defRPr/>
            </a:pPr>
            <a:r>
              <a:rPr lang="en-US" b="0" dirty="0"/>
              <a:t>beam of visual or infrared light into the eye.</a:t>
            </a:r>
          </a:p>
          <a:p>
            <a:pPr>
              <a:defRPr/>
            </a:pPr>
            <a:endParaRPr lang="en-US" b="0" dirty="0"/>
          </a:p>
          <a:p>
            <a:pPr>
              <a:defRPr/>
            </a:pPr>
            <a:r>
              <a:rPr lang="en-US" b="0" dirty="0"/>
              <a:t>• Iris: Another unique physical characteristic is the detailed structure of the iris.</a:t>
            </a:r>
          </a:p>
          <a:p>
            <a:pPr>
              <a:defRPr/>
            </a:pPr>
            <a:endParaRPr lang="en-US" b="0" dirty="0"/>
          </a:p>
          <a:p>
            <a:pPr>
              <a:defRPr/>
            </a:pPr>
            <a:r>
              <a:rPr lang="en-US" b="0" dirty="0"/>
              <a:t>• Signature: Each individual has a unique style of handwriting and this is</a:t>
            </a:r>
          </a:p>
          <a:p>
            <a:pPr>
              <a:defRPr/>
            </a:pPr>
            <a:r>
              <a:rPr lang="en-US" b="0" dirty="0"/>
              <a:t>reflected especially in the signature, which is typically a frequently written</a:t>
            </a:r>
          </a:p>
          <a:p>
            <a:pPr>
              <a:defRPr/>
            </a:pPr>
            <a:r>
              <a:rPr lang="en-US" b="0" dirty="0"/>
              <a:t>sequence. However, multiple signature samples from a single individual will</a:t>
            </a:r>
          </a:p>
          <a:p>
            <a:pPr>
              <a:defRPr/>
            </a:pPr>
            <a:r>
              <a:rPr lang="en-US" b="0" dirty="0"/>
              <a:t>not be identical. This complicates the task of developing a computer representation</a:t>
            </a:r>
          </a:p>
          <a:p>
            <a:pPr>
              <a:defRPr/>
            </a:pPr>
            <a:r>
              <a:rPr lang="en-US" b="0" dirty="0"/>
              <a:t>of the signature that can be matched to future samples.</a:t>
            </a:r>
          </a:p>
          <a:p>
            <a:pPr>
              <a:defRPr/>
            </a:pPr>
            <a:endParaRPr lang="en-US" b="0" dirty="0"/>
          </a:p>
          <a:p>
            <a:pPr>
              <a:defRPr/>
            </a:pPr>
            <a:r>
              <a:rPr lang="en-US" b="0" dirty="0"/>
              <a:t>• Voice: Whereas the signature style of an individual reflects not only the unique</a:t>
            </a:r>
          </a:p>
          <a:p>
            <a:pPr>
              <a:defRPr/>
            </a:pPr>
            <a:r>
              <a:rPr lang="en-US" b="0" dirty="0"/>
              <a:t>physical attributes of the writer but also the writing habit that has developed,</a:t>
            </a:r>
          </a:p>
          <a:p>
            <a:pPr>
              <a:defRPr/>
            </a:pPr>
            <a:r>
              <a:rPr lang="en-US" b="0" dirty="0"/>
              <a:t>voice patterns are more closely tied to the physical and anatomical characteristics</a:t>
            </a:r>
          </a:p>
          <a:p>
            <a:pPr>
              <a:defRPr/>
            </a:pPr>
            <a:r>
              <a:rPr lang="en-US" b="0" dirty="0"/>
              <a:t>of the speaker. Nevertheless, there is still a variation from sample to sample over</a:t>
            </a:r>
          </a:p>
          <a:p>
            <a:pPr>
              <a:defRPr/>
            </a:pPr>
            <a:r>
              <a:rPr lang="en-US" b="0" dirty="0"/>
              <a:t>time from the same speaker, complicating the biometric recognition task.</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22</a:t>
            </a:fld>
            <a:endParaRPr lang="en-AU" dirty="0"/>
          </a:p>
        </p:txBody>
      </p:sp>
    </p:spTree>
    <p:extLst>
      <p:ext uri="{BB962C8B-B14F-4D97-AF65-F5344CB8AC3E}">
        <p14:creationId xmlns:p14="http://schemas.microsoft.com/office/powerpoint/2010/main" val="70997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8B0D236-8C11-2D4D-BE3F-DDAF8362C130}" type="slidenum">
              <a:rPr lang="en-AU"/>
              <a:pPr/>
              <a:t>24</a:t>
            </a:fld>
            <a:endParaRPr lang="en-AU"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any biometric scheme, some physical characteristic of the individual is mapped into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digital representation. For each individual, a single digital representation, or template, 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stored in the computer. When the user is to be authenticated, the system</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compares the stored template to the presented template. Given the complexities of physical characteristics,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we cannot expect that there will be an exact match between the two templates.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Rather, the system uses an algorithm to generate a matching score (typically a single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number) that quantifies the similarity between the input and the stored template.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proceed with the discussion, we define the following terms. The false match rate is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frequency with which biometric samples from different sources are erroneously assessed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be from the same source. The false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nonmatch</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rate is the frequency with which samples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from the same source are erroneously assessed to be from different sources.</a:t>
            </a:r>
            <a:endParaRPr lang="en-US" dirty="0"/>
          </a:p>
          <a:p>
            <a:endParaRPr lang="en-US" dirty="0"/>
          </a:p>
          <a:p>
            <a:r>
              <a:rPr lang="en-US" dirty="0"/>
              <a:t>Figure 3.9 illustrates the dilemma posed to the system. If a single user is tested</a:t>
            </a:r>
          </a:p>
          <a:p>
            <a:r>
              <a:rPr lang="en-US" dirty="0"/>
              <a:t>by the system numerous times, the matching score </a:t>
            </a:r>
            <a:r>
              <a:rPr lang="en-US" i="1" dirty="0"/>
              <a:t>s will vary, with a probability</a:t>
            </a:r>
          </a:p>
          <a:p>
            <a:r>
              <a:rPr lang="en-US" dirty="0"/>
              <a:t>density function typically forming a bell curve, as shown. For example, in the case of</a:t>
            </a:r>
          </a:p>
          <a:p>
            <a:r>
              <a:rPr lang="en-US" dirty="0"/>
              <a:t>a fingerprint, results may vary due to sensor noise; changes in the print due to swelling,</a:t>
            </a:r>
          </a:p>
          <a:p>
            <a:r>
              <a:rPr lang="en-US" dirty="0"/>
              <a:t>dryness, and so on; finger placement; and so on. On average, any other individual</a:t>
            </a:r>
          </a:p>
          <a:p>
            <a:r>
              <a:rPr lang="en-US" dirty="0"/>
              <a:t>should have a much lower matching score but again will exhibit a bell-shaped probability</a:t>
            </a:r>
          </a:p>
          <a:p>
            <a:r>
              <a:rPr lang="en-US" dirty="0"/>
              <a:t>density function. The difficulty is that the range of matching scores produced</a:t>
            </a:r>
          </a:p>
          <a:p>
            <a:r>
              <a:rPr lang="en-US" dirty="0"/>
              <a:t>by two individuals, one genuine and one an imposter, compared to a given reference</a:t>
            </a:r>
          </a:p>
          <a:p>
            <a:r>
              <a:rPr lang="en-US" dirty="0"/>
              <a:t>template, are likely to overlap. In Figure 3.9 a threshold value is selected thus that if</a:t>
            </a:r>
          </a:p>
          <a:p>
            <a:r>
              <a:rPr lang="en-US" dirty="0"/>
              <a:t>the presented value s ≥ t a match is assumed, and for </a:t>
            </a:r>
            <a:r>
              <a:rPr lang="en-US" i="1" dirty="0"/>
              <a:t>s &lt;t, a mismatch is assumed.</a:t>
            </a:r>
          </a:p>
          <a:p>
            <a:r>
              <a:rPr lang="en-US" dirty="0"/>
              <a:t>The shaded part to the right of </a:t>
            </a:r>
            <a:r>
              <a:rPr lang="en-US" i="1" dirty="0"/>
              <a:t>t indicates a range of values for which a false match is</a:t>
            </a:r>
          </a:p>
          <a:p>
            <a:r>
              <a:rPr lang="en-US" dirty="0"/>
              <a:t>possible, and the shaded part to the left indicates a range of values for which a false</a:t>
            </a:r>
          </a:p>
          <a:p>
            <a:r>
              <a:rPr lang="en-US" dirty="0"/>
              <a:t>nonmatch is possible. The area of each shaded part represents the probability of a</a:t>
            </a:r>
          </a:p>
          <a:p>
            <a:r>
              <a:rPr lang="en-US" dirty="0"/>
              <a:t>false match or nonmatch, respectively. By moving the threshold, left or right, the</a:t>
            </a:r>
          </a:p>
          <a:p>
            <a:r>
              <a:rPr lang="en-US" dirty="0"/>
              <a:t>probabilities can be altered, but note that a decrease in false match rate necessarily</a:t>
            </a:r>
          </a:p>
          <a:p>
            <a:r>
              <a:rPr lang="en-US" dirty="0"/>
              <a:t>results in an increase in false nonmatch rate, and vice versa.</a:t>
            </a:r>
          </a:p>
          <a:p>
            <a:endParaRPr lang="en-US" dirty="0">
              <a:latin typeface="Times New Roman" pitchFamily="-110" charset="0"/>
            </a:endParaRPr>
          </a:p>
        </p:txBody>
      </p:sp>
    </p:spTree>
    <p:extLst>
      <p:ext uri="{BB962C8B-B14F-4D97-AF65-F5344CB8AC3E}">
        <p14:creationId xmlns:p14="http://schemas.microsoft.com/office/powerpoint/2010/main" val="2103439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simplest form of user authentication is local authentication, in which a user</a:t>
            </a:r>
          </a:p>
          <a:p>
            <a:r>
              <a:rPr lang="en-US" dirty="0"/>
              <a:t>attempts to access a system that is locally present, such as a stand-alone office PC or</a:t>
            </a:r>
          </a:p>
          <a:p>
            <a:r>
              <a:rPr lang="en-US" dirty="0"/>
              <a:t>an ATM machine. The more complex case is that of remote user authentication,</a:t>
            </a:r>
          </a:p>
          <a:p>
            <a:r>
              <a:rPr lang="en-US" dirty="0"/>
              <a:t>which takes place over the Internet, a network, or a communications link. Remote</a:t>
            </a:r>
          </a:p>
          <a:p>
            <a:r>
              <a:rPr lang="en-US" dirty="0"/>
              <a:t>user authentication raises additional security threats, such as an eavesdropper being</a:t>
            </a:r>
          </a:p>
          <a:p>
            <a:r>
              <a:rPr lang="en-US" dirty="0"/>
              <a:t>able to capture a password, or an adversary replaying an authentication sequence</a:t>
            </a:r>
          </a:p>
          <a:p>
            <a:r>
              <a:rPr lang="en-US" dirty="0"/>
              <a:t>that has been observed.</a:t>
            </a:r>
          </a:p>
          <a:p>
            <a:endParaRPr lang="en-US" dirty="0"/>
          </a:p>
          <a:p>
            <a:r>
              <a:rPr lang="en-US" dirty="0"/>
              <a:t>To counter threats to remote user authentication, systems generally rely on some</a:t>
            </a:r>
          </a:p>
          <a:p>
            <a:r>
              <a:rPr lang="en-US" dirty="0"/>
              <a:t>form of challenge-response protocol. In this section, we present the basic elements of</a:t>
            </a:r>
          </a:p>
          <a:p>
            <a:r>
              <a:rPr lang="en-US" dirty="0"/>
              <a:t>such protocols for each of the types of authenticators discussed in this chapter.</a:t>
            </a:r>
            <a:endParaRPr lang="en-US"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28</a:t>
            </a:fld>
            <a:endParaRPr lang="en-AU" dirty="0"/>
          </a:p>
        </p:txBody>
      </p:sp>
    </p:spTree>
    <p:extLst>
      <p:ext uri="{BB962C8B-B14F-4D97-AF65-F5344CB8AC3E}">
        <p14:creationId xmlns:p14="http://schemas.microsoft.com/office/powerpoint/2010/main" val="25664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An authentication process consists of two steps:</a:t>
            </a:r>
          </a:p>
          <a:p>
            <a:pPr eaLnBrk="1" hangingPunct="1"/>
            <a:endParaRPr lang="en-US" dirty="0"/>
          </a:p>
          <a:p>
            <a:pPr eaLnBrk="1" hangingPunct="1"/>
            <a:r>
              <a:rPr lang="en-US" dirty="0"/>
              <a:t> </a:t>
            </a:r>
            <a:r>
              <a:rPr lang="en-US" b="0" dirty="0"/>
              <a:t>Identification step: Presenting an identifier to the security system. (Identifiers</a:t>
            </a:r>
          </a:p>
          <a:p>
            <a:pPr eaLnBrk="1" hangingPunct="1"/>
            <a:r>
              <a:rPr lang="en-US" b="0" dirty="0"/>
              <a:t>should be assigned carefully, because authenticated identities are the basis for</a:t>
            </a:r>
          </a:p>
          <a:p>
            <a:pPr eaLnBrk="1" hangingPunct="1"/>
            <a:r>
              <a:rPr lang="en-US" b="0" dirty="0"/>
              <a:t>other security services, such as access control service.)</a:t>
            </a:r>
          </a:p>
          <a:p>
            <a:pPr eaLnBrk="1" hangingPunct="1"/>
            <a:endParaRPr lang="en-US" b="0" dirty="0"/>
          </a:p>
          <a:p>
            <a:pPr eaLnBrk="1" hangingPunct="1"/>
            <a:r>
              <a:rPr lang="en-US" b="0" dirty="0"/>
              <a:t> Verification step: Presenting or generating authentication information that</a:t>
            </a:r>
          </a:p>
          <a:p>
            <a:pPr eaLnBrk="1" hangingPunct="1"/>
            <a:r>
              <a:rPr lang="en-US" b="0" dirty="0"/>
              <a:t>corroborates the binding between the entity and the identifier.</a:t>
            </a:r>
          </a:p>
          <a:p>
            <a:pPr eaLnBrk="1" hangingPunct="1"/>
            <a:endParaRPr lang="en-US" dirty="0"/>
          </a:p>
          <a:p>
            <a:pPr eaLnBrk="1" hangingPunct="1"/>
            <a:r>
              <a:rPr lang="en-US" dirty="0"/>
              <a:t>For example, user Alice Toklas could have the user identifier ABTOKLAS. This</a:t>
            </a:r>
          </a:p>
          <a:p>
            <a:pPr eaLnBrk="1" hangingPunct="1"/>
            <a:r>
              <a:rPr lang="en-US" dirty="0"/>
              <a:t>information needs to be stored on any server or computer system that Alice wishes</a:t>
            </a:r>
          </a:p>
          <a:p>
            <a:pPr eaLnBrk="1" hangingPunct="1"/>
            <a:r>
              <a:rPr lang="en-US" dirty="0"/>
              <a:t>to use and could be known to system administrators and other users. A typical item</a:t>
            </a:r>
          </a:p>
          <a:p>
            <a:pPr eaLnBrk="1" hangingPunct="1"/>
            <a:r>
              <a:rPr lang="en-US" dirty="0"/>
              <a:t>of authentication information associated with this user ID is a password, which is</a:t>
            </a:r>
          </a:p>
          <a:p>
            <a:pPr eaLnBrk="1" hangingPunct="1"/>
            <a:r>
              <a:rPr lang="en-US" dirty="0"/>
              <a:t>kept secret (known only to Alice and to the system). If no one is able to obtain or</a:t>
            </a:r>
          </a:p>
          <a:p>
            <a:pPr eaLnBrk="1" hangingPunct="1"/>
            <a:r>
              <a:rPr lang="en-US" dirty="0"/>
              <a:t>guess Alice’s password, then the combination of Alice’s user ID and password enables</a:t>
            </a:r>
          </a:p>
          <a:p>
            <a:pPr eaLnBrk="1" hangingPunct="1"/>
            <a:r>
              <a:rPr lang="en-US" dirty="0"/>
              <a:t>administrators to set up Alice’s access permissions and audit her activity. Because</a:t>
            </a:r>
          </a:p>
          <a:p>
            <a:pPr eaLnBrk="1" hangingPunct="1"/>
            <a:r>
              <a:rPr lang="en-US" dirty="0"/>
              <a:t>Alice’s ID is not secret, system users can send her e-mail, but because her password is</a:t>
            </a:r>
          </a:p>
          <a:p>
            <a:pPr eaLnBrk="1" hangingPunct="1"/>
            <a:r>
              <a:rPr lang="en-US" dirty="0"/>
              <a:t>secret, no one can pretend to be Alice.</a:t>
            </a:r>
          </a:p>
          <a:p>
            <a:pPr eaLnBrk="1" hangingPunct="1"/>
            <a:endParaRPr lang="en-US" dirty="0"/>
          </a:p>
          <a:p>
            <a:pPr eaLnBrk="1" hangingPunct="1"/>
            <a:r>
              <a:rPr lang="en-US" dirty="0"/>
              <a:t>In essence, identification is the means by which a user provides a claimed identity</a:t>
            </a:r>
          </a:p>
          <a:p>
            <a:pPr eaLnBrk="1" hangingPunct="1"/>
            <a:r>
              <a:rPr lang="en-US" dirty="0"/>
              <a:t>to the system; user authentication is the means of establishing the validity of the claim.</a:t>
            </a:r>
          </a:p>
          <a:p>
            <a:pPr eaLnBrk="1" hangingPunct="1"/>
            <a:r>
              <a:rPr lang="en-US" dirty="0"/>
              <a:t>Note that user authentication is distinct from message authentication. As defined in</a:t>
            </a:r>
          </a:p>
          <a:p>
            <a:pPr eaLnBrk="1" hangingPunct="1"/>
            <a:r>
              <a:rPr lang="en-US" dirty="0"/>
              <a:t>Chapter 2, message authentication is a procedure that allows communicating parties</a:t>
            </a:r>
          </a:p>
          <a:p>
            <a:pPr eaLnBrk="1" hangingPunct="1"/>
            <a:r>
              <a:rPr lang="en-US" dirty="0"/>
              <a:t>to verify that the contents of a received message have not been altered and that the</a:t>
            </a:r>
          </a:p>
          <a:p>
            <a:pPr eaLnBrk="1" hangingPunct="1"/>
            <a:r>
              <a:rPr lang="en-US" dirty="0"/>
              <a:t> source is authentic. This chapter is concerned solely with user authentication.</a:t>
            </a:r>
            <a:endParaRPr lang="en-US" dirty="0">
              <a:latin typeface="Times"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a:t>
            </a:fld>
            <a:endParaRPr lang="en-AU" dirty="0"/>
          </a:p>
        </p:txBody>
      </p:sp>
    </p:spTree>
    <p:extLst>
      <p:ext uri="{BB962C8B-B14F-4D97-AF65-F5344CB8AC3E}">
        <p14:creationId xmlns:p14="http://schemas.microsoft.com/office/powerpoint/2010/main" val="1019705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Other C-R protocols exist for token-based or biometric authentication.</a:t>
            </a:r>
            <a:endParaRPr lang="zh-CN" altLang="en-US"/>
          </a:p>
          <a:p>
            <a:endParaRPr lang="zh-CN" altLang="en-US"/>
          </a:p>
        </p:txBody>
      </p:sp>
      <p:sp>
        <p:nvSpPr>
          <p:cNvPr id="4" name="灯片编号占位符 3"/>
          <p:cNvSpPr>
            <a:spLocks noGrp="1"/>
          </p:cNvSpPr>
          <p:nvPr>
            <p:ph type="sldNum" sz="quarter" idx="10"/>
          </p:nvPr>
        </p:nvSpPr>
        <p:spPr/>
        <p:txBody>
          <a:bodyPr/>
          <a:lstStyle/>
          <a:p>
            <a:pPr>
              <a:defRPr/>
            </a:pPr>
            <a:fld id="{596B4704-35C5-FE4A-8DDF-C541CD54E575}" type="slidenum">
              <a:rPr lang="en-AU" smtClean="0"/>
              <a:pPr>
                <a:defRPr/>
              </a:pPr>
              <a:t>29</a:t>
            </a:fld>
            <a:endParaRPr lang="en-AU" dirty="0"/>
          </a:p>
        </p:txBody>
      </p:sp>
    </p:spTree>
    <p:extLst>
      <p:ext uri="{BB962C8B-B14F-4D97-AF65-F5344CB8AC3E}">
        <p14:creationId xmlns:p14="http://schemas.microsoft.com/office/powerpoint/2010/main" val="3311904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Client attacks are those in which an adversary attempts to achieve user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authentication without access to the remote host or to the intervening communications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path. The adversary attempts to masquerade as a legitimate user. For a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based system, the adversary may attempt to guess the likely user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Multiple guesses may be made. At the extreme, the adversary sequences through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all possible passwords in an exhaustive attempt to succeed. One way to thwart such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 attack is to select a password that is both lengthy and unpredictable. In effect,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such a password has large entropy; that is, many bits are required to represent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password. Another countermeasure is to limit the number of attempts that can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made in a given time period from a given source.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token can generate a high-entropy passcode from a low-entropy PIN or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thwarting exhaustive searches. The adversary may be able to guess or acquire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PIN or password but must additionally acquire the physical token to succeed.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Host attacks  are directed at the user file at the host where passwords, token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passcodes, or biometric templates are stored. Section 3.2 discusses the security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considerations with respect to passwords. For tokens, there is the additional</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defense of using one-time passcodes, so that passcodes are not stored in a host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passcode file. Biometric features of a user are difficult to secure because they are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physical features of the user. For a static feature, biometric device authentication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adds a measure of protection. For a dynamic feature, a challenge-response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protocol enhances security.</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Eavesdropping  in the context of passwords refers to an adversary’s attempt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learn the password by observing the user, finding a written copy of the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or some similar attack that involves the physical proximity of user and adversary.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Another form of eavesdropping is keystroke logging (keylogging), in which malicious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hardware or software is installed so that the attacker can capture the user’s keystrokes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for later analysis. A system that relies on multiple factors (e.g., password plus token 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password plus biometric) is resistant to this type of attack. For a token, an analogous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threat is theft  of the token or physical copying of the token. Again, a multifactor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protocol resists this type of attack better than a pure token protocol. The analogous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threat for a biometric protocol is copying  or imitating the biometric</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parameter so as to generate the desired template. Dynamic biometrics are less susceptible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such attacks. For static biometrics, device authentication is a useful countermeasure.</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Replay  attacks involve an adversary repeating a previously captured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user response. The most common countermeasure to such attacks is the challenge-response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protocol.</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a Trojan horse  attack, an application or physical device masquerades as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 authentic application or device for the purpose of capturing a user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passcode, or biometric. The adversary can then use the captured information to</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masquerade as a legitimate user. A simple example of this is a rogue bank machine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used to capture user ID/password combinations.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denial-of-service  attack attempts to disable a user authentication service by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flooding the service with numerous authentication attempts. A more selective attack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denies service to a specific user by attempting logon until the threshold is reached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that causes lockout to this user because of too many logon attempts. A multifactor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authentication protocol that includes a token thwarts this attack, because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adversary must first acquire the token.</a:t>
            </a:r>
            <a:endParaRPr lang="en-US"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33</a:t>
            </a:fld>
            <a:endParaRPr lang="en-AU" dirty="0"/>
          </a:p>
        </p:txBody>
      </p:sp>
    </p:spTree>
    <p:extLst>
      <p:ext uri="{BB962C8B-B14F-4D97-AF65-F5344CB8AC3E}">
        <p14:creationId xmlns:p14="http://schemas.microsoft.com/office/powerpoint/2010/main" val="115053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pitchFamily="-110" charset="0"/>
              </a:rPr>
              <a:t>There are four general means of authenticating a user's identity, which can be used alone or in combination:</a:t>
            </a:r>
          </a:p>
          <a:p>
            <a:pPr eaLnBrk="1" hangingPunct="1"/>
            <a:endParaRPr lang="en-US" dirty="0">
              <a:latin typeface="Times" pitchFamily="-110" charset="0"/>
              <a:ea typeface="Times New Roman" pitchFamily="-110" charset="0"/>
              <a:cs typeface="Times New Roman" pitchFamily="-110" charset="0"/>
            </a:endParaRPr>
          </a:p>
          <a:p>
            <a:pPr eaLnBrk="1" hangingPunct="1"/>
            <a:r>
              <a:rPr lang="en-US" dirty="0">
                <a:latin typeface="Times" pitchFamily="-110" charset="0"/>
                <a:ea typeface="Times New Roman" pitchFamily="-110" charset="0"/>
                <a:cs typeface="Times New Roman" pitchFamily="-110" charset="0"/>
              </a:rPr>
              <a:t>• </a:t>
            </a:r>
            <a:r>
              <a:rPr lang="en-US" b="1" dirty="0">
                <a:latin typeface="Times" pitchFamily="-110" charset="0"/>
              </a:rPr>
              <a:t>Something the individual knows:</a:t>
            </a:r>
            <a:r>
              <a:rPr lang="en-US" dirty="0">
                <a:latin typeface="Times" pitchFamily="-110" charset="0"/>
              </a:rPr>
              <a:t> Examples includes a password, a personal identification number (PIN), or answers to a prearranged set of questions.</a:t>
            </a:r>
          </a:p>
          <a:p>
            <a:pPr eaLnBrk="1" hangingPunct="1"/>
            <a:endParaRPr lang="en-US" dirty="0">
              <a:latin typeface="Times" pitchFamily="-110" charset="0"/>
              <a:ea typeface="Times New Roman" pitchFamily="-110" charset="0"/>
              <a:cs typeface="Times New Roman" pitchFamily="-110" charset="0"/>
            </a:endParaRPr>
          </a:p>
          <a:p>
            <a:pPr eaLnBrk="1" hangingPunct="1"/>
            <a:r>
              <a:rPr lang="en-US" dirty="0">
                <a:latin typeface="Times" pitchFamily="-110" charset="0"/>
                <a:ea typeface="Times New Roman" pitchFamily="-110" charset="0"/>
                <a:cs typeface="Times New Roman" pitchFamily="-110" charset="0"/>
              </a:rPr>
              <a:t>• </a:t>
            </a:r>
            <a:r>
              <a:rPr lang="en-US" b="1" dirty="0">
                <a:latin typeface="Times" pitchFamily="-110" charset="0"/>
              </a:rPr>
              <a:t>Something the individual possesses:</a:t>
            </a:r>
            <a:r>
              <a:rPr lang="en-US" dirty="0">
                <a:latin typeface="Times" pitchFamily="-110" charset="0"/>
              </a:rPr>
              <a:t> Examples include electronic keycards, smart cards, and physical keys. This type of authenticator is referred to as a </a:t>
            </a:r>
            <a:r>
              <a:rPr lang="en-US" i="1" dirty="0">
                <a:latin typeface="Times" pitchFamily="-110" charset="0"/>
              </a:rPr>
              <a:t>token</a:t>
            </a:r>
            <a:r>
              <a:rPr lang="en-US" dirty="0">
                <a:latin typeface="Times" pitchFamily="-110" charset="0"/>
              </a:rPr>
              <a:t>.</a:t>
            </a:r>
          </a:p>
          <a:p>
            <a:pPr eaLnBrk="1" hangingPunct="1"/>
            <a:endParaRPr lang="en-US" dirty="0">
              <a:latin typeface="Times" pitchFamily="-110" charset="0"/>
              <a:ea typeface="Times New Roman" pitchFamily="-110" charset="0"/>
              <a:cs typeface="Times New Roman" pitchFamily="-110" charset="0"/>
            </a:endParaRPr>
          </a:p>
          <a:p>
            <a:pPr eaLnBrk="1" hangingPunct="1"/>
            <a:r>
              <a:rPr lang="en-US" dirty="0">
                <a:latin typeface="Times" pitchFamily="-110" charset="0"/>
                <a:ea typeface="Times New Roman" pitchFamily="-110" charset="0"/>
                <a:cs typeface="Times New Roman" pitchFamily="-110" charset="0"/>
              </a:rPr>
              <a:t>• </a:t>
            </a:r>
            <a:r>
              <a:rPr lang="en-US" b="1" dirty="0">
                <a:latin typeface="Times" pitchFamily="-110" charset="0"/>
              </a:rPr>
              <a:t>Something the individual is (static biometrics):</a:t>
            </a:r>
            <a:r>
              <a:rPr lang="en-US" dirty="0">
                <a:latin typeface="Times" pitchFamily="-110" charset="0"/>
              </a:rPr>
              <a:t> Examples include recognition by fingerprint, retina, and face.</a:t>
            </a:r>
          </a:p>
          <a:p>
            <a:pPr eaLnBrk="1" hangingPunct="1"/>
            <a:endParaRPr lang="en-US" dirty="0">
              <a:latin typeface="Times" pitchFamily="-110" charset="0"/>
              <a:ea typeface="Times New Roman" pitchFamily="-110" charset="0"/>
              <a:cs typeface="Times New Roman" pitchFamily="-110" charset="0"/>
            </a:endParaRPr>
          </a:p>
          <a:p>
            <a:pPr eaLnBrk="1" hangingPunct="1"/>
            <a:r>
              <a:rPr lang="en-US" dirty="0">
                <a:latin typeface="Times" pitchFamily="-110" charset="0"/>
                <a:ea typeface="Times New Roman" pitchFamily="-110" charset="0"/>
                <a:cs typeface="Times New Roman" pitchFamily="-110" charset="0"/>
              </a:rPr>
              <a:t>• </a:t>
            </a:r>
            <a:r>
              <a:rPr lang="en-US" b="1" dirty="0">
                <a:latin typeface="Times" pitchFamily="-110" charset="0"/>
              </a:rPr>
              <a:t>Something the individual does (dynamic biometrics):</a:t>
            </a:r>
            <a:r>
              <a:rPr lang="en-US" dirty="0">
                <a:latin typeface="Times" pitchFamily="-110" charset="0"/>
              </a:rPr>
              <a:t> Examples include recognition by voice pattern, handwriting characteristics, and typing rhythm.</a:t>
            </a:r>
          </a:p>
          <a:p>
            <a:pPr eaLnBrk="1" hangingPunct="1"/>
            <a:endParaRPr lang="en-US" dirty="0">
              <a:latin typeface="Times" pitchFamily="-110" charset="0"/>
            </a:endParaRPr>
          </a:p>
          <a:p>
            <a:pPr eaLnBrk="1" hangingPunct="1"/>
            <a:r>
              <a:rPr lang="en-US" dirty="0">
                <a:latin typeface="Times" pitchFamily="-110" charset="0"/>
              </a:rPr>
              <a:t>All of these methods, properly implemented and used, can provide secure user authentication. However, each method has problems. An adversary may be able to guess or steal a password. Similarly, an adversary may be able to forge or steal a token. A user may forget a password or lose a token. Further, there is a significant administrative overhead for managing password and token information on systems and securing such information on systems. With respect to biometric authenticators, there are a variety of problems, including dealing with false positives and false negatives, user acceptance, cost, and convenience. </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4</a:t>
            </a:fld>
            <a:endParaRPr lang="en-AU" dirty="0"/>
          </a:p>
        </p:txBody>
      </p:sp>
    </p:spTree>
    <p:extLst>
      <p:ext uri="{BB962C8B-B14F-4D97-AF65-F5344CB8AC3E}">
        <p14:creationId xmlns:p14="http://schemas.microsoft.com/office/powerpoint/2010/main" val="246405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3200" dirty="0"/>
              <a:t>Uses multiple methods (factors) in combination</a:t>
            </a:r>
          </a:p>
          <a:p>
            <a:pPr lvl="1"/>
            <a:r>
              <a:rPr lang="en-US" altLang="zh-CN" sz="2000" dirty="0"/>
              <a:t>AMT card in combination with a PIN</a:t>
            </a:r>
          </a:p>
          <a:p>
            <a:pPr lvl="1"/>
            <a:r>
              <a:rPr lang="en-US" altLang="zh-CN" sz="2000" dirty="0"/>
              <a:t>Finger print in combination with a PIN</a:t>
            </a:r>
          </a:p>
          <a:p>
            <a:pPr lvl="1"/>
            <a:r>
              <a:rPr lang="en-US" altLang="zh-CN" sz="2000" dirty="0"/>
              <a:t>Password in combination with a code via SMS to your phone (</a:t>
            </a:r>
            <a:r>
              <a:rPr lang="zh-CN" altLang="en-US" sz="2000" dirty="0"/>
              <a:t>验证码</a:t>
            </a:r>
            <a:r>
              <a:rPr lang="en-US" altLang="zh-CN" sz="2000" dirty="0"/>
              <a:t>)</a:t>
            </a:r>
          </a:p>
          <a:p>
            <a:r>
              <a:rPr lang="en-US" altLang="zh-CN" sz="2800" dirty="0"/>
              <a:t>May be triggered by unusual activities</a:t>
            </a:r>
          </a:p>
          <a:p>
            <a:pPr lvl="1"/>
            <a:r>
              <a:rPr lang="en-US" altLang="zh-CN" sz="2000" dirty="0"/>
              <a:t>e.g., if system detects (via IP address or GPS) that you are not at your usual location, then use multi-factor authentication</a:t>
            </a:r>
            <a:endParaRPr lang="zh-CN" altLang="en-US" sz="2000"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5</a:t>
            </a:fld>
            <a:endParaRPr lang="en-AU" dirty="0"/>
          </a:p>
        </p:txBody>
      </p:sp>
    </p:spTree>
    <p:extLst>
      <p:ext uri="{BB962C8B-B14F-4D97-AF65-F5344CB8AC3E}">
        <p14:creationId xmlns:p14="http://schemas.microsoft.com/office/powerpoint/2010/main" val="410253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Assessment for </a:t>
            </a:r>
            <a:br>
              <a:rPr lang="en-US" dirty="0"/>
            </a:br>
            <a:r>
              <a:rPr lang="en-US" dirty="0"/>
              <a:t>User Authentication</a:t>
            </a:r>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6</a:t>
            </a:fld>
            <a:endParaRPr lang="en-AU" dirty="0"/>
          </a:p>
        </p:txBody>
      </p:sp>
    </p:spTree>
    <p:extLst>
      <p:ext uri="{BB962C8B-B14F-4D97-AF65-F5344CB8AC3E}">
        <p14:creationId xmlns:p14="http://schemas.microsoft.com/office/powerpoint/2010/main" val="2184264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dirty="0">
                <a:solidFill>
                  <a:schemeClr val="tx1"/>
                </a:solidFill>
                <a:latin typeface="Arial" pitchFamily="-110" charset="0"/>
                <a:ea typeface="ＭＳ Ｐゴシック" pitchFamily="-110" charset="-128"/>
                <a:cs typeface="ＭＳ Ｐゴシック" pitchFamily="-110" charset="-128"/>
              </a:rPr>
              <a:t>The Password and salt (a random number generated when password is set) are used as input to a hash function to produce a hash value. </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8</a:t>
            </a:fld>
            <a:endParaRPr lang="en-AU" dirty="0"/>
          </a:p>
        </p:txBody>
      </p:sp>
    </p:spTree>
    <p:extLst>
      <p:ext uri="{BB962C8B-B14F-4D97-AF65-F5344CB8AC3E}">
        <p14:creationId xmlns:p14="http://schemas.microsoft.com/office/powerpoint/2010/main" val="250084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EC19E9C-B69F-7445-B22B-164B4BA7C0F3}" type="slidenum">
              <a:rPr lang="en-AU"/>
              <a:pPr/>
              <a:t>9</a:t>
            </a:fld>
            <a:endParaRPr lang="en-AU"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Passwords chosen by humans often have regularities, but the salt is a random number.</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widely used password security technique is the use of hashed passwords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salt value. This scheme is found on virtually all UNIX variants as well as 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number of other operating systems. The following procedure is employed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(Figure 3.2a). To load a new password into the system, the user selects or 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assigned a password. This password is combined with a fixed-length salt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value [MORR79]. In older implementations, this value is related to the time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which the password is assigned to the user. Newer implementations use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pseudorandom or random number. The password and salt serve as inputs to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hashing algorithm to produce a fixed-length hash code. The hash algorithm 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designed to be slow to execute in order to thwart attacks. The hashed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is then stored, together with a plaintext copy of the salt, in the password file for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corresponding user ID. The hashed password method has been shown to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secure against a variety of cryptanalytic attacks [WAGN00].</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When a user attempts to log on to a UNIX system, the user provides an ID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a password (Figure 3.2b). The operating system uses the ID to index into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password file and retrieve the plaintext salt and the encrypted password. The salt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user-supplied password are used as input to the encryption routine. If the result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matches the stored value, the password is accepted.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salt serves three purposes: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prevents duplicate passwords from being visible in the password file. Even if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two users choose the same password, those passwords will be assigned different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salt values. Hence, the hashed passwords of the two users will differ.</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greatly increases the difficulty of offline dictionary attacks. For a salt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length b bits, the number of possible passwords is increased by a factor of 2</a:t>
            </a:r>
            <a:r>
              <a:rPr lang="en-US" sz="1200" b="0" i="0" u="none" strike="noStrike" kern="1200" baseline="30000" dirty="0">
                <a:solidFill>
                  <a:schemeClr val="tx1"/>
                </a:solidFill>
                <a:latin typeface="Arial" pitchFamily="-110" charset="0"/>
                <a:ea typeface="ＭＳ Ｐゴシック" pitchFamily="-110" charset="-128"/>
                <a:cs typeface="ＭＳ Ｐゴシック" pitchFamily="-110" charset="-128"/>
              </a:rPr>
              <a:t>b</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increasing the difficulty of guessing a password in a dictionary attack.</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becomes nearly impossible to find out whether a person with passwords 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two or more systems has used the same password on all of them.</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see the second point, consider the way that an offline dictionary attack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would work. The attacker obtains a copy of the password file. Suppose first that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salt is not used. The attacker’s goal is to guess a single password. To that end,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attacker submits a large number of likely passwords to the hashing function.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If any of the guesses matches one of the hashes in the file, then the attacker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has found a password that is in the file. But faced with the UNIX scheme,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attacker must take each guess and submit it to the hash function once for each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salt value in the dictionary file, multiplying the number of guesses that must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checked.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There are two threats to the UNIX password scheme. First, a user can gain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access on a machine using a guest account or by some other means and then run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password guessing program, called a password cracker, on that machine.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attacker should be able to check many thousands of possible passwords with little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resource consumption. In addition, if an opponent is able to obtain a copy of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password file, then a cracker program can be run on another machine at leisure. This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enables the opponent to run through millions of possible passwords in a reasonable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period.</a:t>
            </a:r>
            <a:endParaRPr lang="en-US" dirty="0">
              <a:latin typeface="Times New Roman" pitchFamily="-110" charset="0"/>
            </a:endParaRPr>
          </a:p>
        </p:txBody>
      </p:sp>
    </p:spTree>
    <p:extLst>
      <p:ext uri="{BB962C8B-B14F-4D97-AF65-F5344CB8AC3E}">
        <p14:creationId xmlns:p14="http://schemas.microsoft.com/office/powerpoint/2010/main" val="278802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CN" sz="2800" dirty="0"/>
                  <a:t>Complex password policy</a:t>
                </a:r>
              </a:p>
              <a:p>
                <a:pPr lvl="1">
                  <a:spcAft>
                    <a:spcPts val="1200"/>
                  </a:spcAft>
                </a:pPr>
                <a:r>
                  <a:rPr lang="en-US" altLang="zh-CN" sz="1800" dirty="0"/>
                  <a:t>Forcing users to pick stronger passwords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Sadly, this type of vulnerability has not lessened 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past 25 years or so. Users are doing a better job of selecting passwords,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organizations are doing a better job of forcing users to pick stronger passwords,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concept known as a complex password policy, as discussed subsequently. However,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password-cracking techniques have improved to keep pace. The improvements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are of two kinds. First, the processing capacity available for password cracking has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increased dramatically. Now used increasingly for computing, graphics processors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allow password-cracking programs to work thousands of times faster than they did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just a decade ago on similarly priced PCs that used traditional CPUs alone. A PC</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running a single AMD Radeon HD7970 GPU, for instance, can try on average an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8.2 *  10</a:t>
                </a:r>
                <a:r>
                  <a:rPr lang="en-US" sz="1200" b="0" i="0" u="none" strike="noStrike" kern="1200" baseline="30000" dirty="0">
                    <a:solidFill>
                      <a:schemeClr val="tx1"/>
                    </a:solidFill>
                    <a:latin typeface="Arial" pitchFamily="-110" charset="0"/>
                    <a:ea typeface="ＭＳ Ｐゴシック" pitchFamily="-110" charset="-128"/>
                    <a:cs typeface="ＭＳ Ｐゴシック" pitchFamily="-110" charset="-128"/>
                  </a:rPr>
                  <a:t>9</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password combinations each second, depending on the algorithm used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scramble them [GOOD12a]. Only a decade ago, such speeds were possible only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when using pricey supercomputers.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second area of improvement in password cracking is in the use of sophisticated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algorithms to generate potential passwords. For example, [NARA05] developed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model for password generation using the probabilities of letters in natural language.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researchers used standard Markov modeling techniques from natural language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processing to dramatically reduce the size of the password space to be searched.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But the best results have been achieved by studying examples of actual passwords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use. To develop techniques that are more efficient and effective than simple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dictionary and brute-force attacks, researchers and hackers have studied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structure of passwords. To do this, analysts need a large pool of real-word passwords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study, which they now have. The first big breakthrough came in late 2009,</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when an SQL injection attack against online games service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RockYou.com</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exposed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32 million plaintext passwords used by its members to log in to their accounts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[TIMM10]. Since then, numerous sets of leaked password files have become available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for analysis.</a:t>
                </a:r>
              </a:p>
              <a:p>
                <a:pPr lvl="1"/>
                <a:r>
                  <a:rPr lang="en-US" altLang="zh-CN" sz="2200" dirty="0"/>
                  <a:t>Trade off space for time by precomputing a huge table of potential hash values</a:t>
                </a:r>
              </a:p>
              <a:p>
                <a:pPr lvl="2"/>
                <a:r>
                  <a:rPr lang="en-US" altLang="zh-CN" sz="1800" dirty="0"/>
                  <a:t>Each given password for each possible salt value. </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Using large datasets of leaked passwords as training data, [WEIR09] reports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on the development of a probabilistic context-free grammar for password cracking.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this approach, guesses are ordered according to their likelihood, based 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frequency of their character-class structures in the training data, as well as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frequency of their digit and symbol substrings. This approach has been shown to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efficient in password cracking [KELL12, ZHAN10].</a:t>
                </a:r>
              </a:p>
              <a:p>
                <a:endParaRPr lang="en-US" sz="1200" b="0" i="0" u="none" strike="noStrike" kern="1200" baseline="0" dirty="0">
                  <a:solidFill>
                    <a:schemeClr val="tx1"/>
                  </a:solidFill>
                  <a:latin typeface="Arial" pitchFamily="-110" charset="0"/>
                  <a:ea typeface="ＭＳ Ｐゴシック" pitchFamily="-110" charset="-128"/>
                </a:endParaRPr>
              </a:p>
              <a:p>
                <a:pPr lvl="1"/>
                <a:r>
                  <a:rPr lang="en-US" sz="2000" dirty="0"/>
                  <a:t>6 random upper-case/lower-case/digits have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6</m:t>
                        </m:r>
                      </m:e>
                      <m:sup>
                        <m:r>
                          <a:rPr lang="en-US" sz="2000" b="0" i="1" smtClean="0">
                            <a:latin typeface="Cambria Math" panose="02040503050406030204" pitchFamily="18" charset="0"/>
                          </a:rPr>
                          <m:t>26</m:t>
                        </m:r>
                      </m:sup>
                    </m:sSup>
                  </m:oMath>
                </a14:m>
                <a:r>
                  <a:rPr lang="en-US" sz="2000" baseline="30000" dirty="0"/>
                  <a:t> </a:t>
                </a:r>
                <a:r>
                  <a:rPr lang="en-US" sz="2000" dirty="0"/>
                  <a:t>possible passwords, which can be all tried by the GPU in a few minutes.</a:t>
                </a:r>
              </a:p>
              <a:p>
                <a:pPr lvl="1"/>
                <a:r>
                  <a:rPr lang="en-US" altLang="zh-CN" sz="2000" dirty="0"/>
                  <a:t>Can be countered by using longer password length</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altLang="zh-CN" sz="2000" dirty="0"/>
                  <a:t>Can be countered by using a sufficiently large salt value and/or hash length</a:t>
                </a:r>
              </a:p>
              <a:p>
                <a:pPr lvl="1"/>
                <a:endParaRPr lang="en-US" altLang="zh-CN" sz="2000" dirty="0"/>
              </a:p>
              <a:p>
                <a:endParaRPr lang="en-US" dirty="0"/>
              </a:p>
            </p:txBody>
          </p:sp>
        </mc:Choice>
        <mc:Fallback xmlns="">
          <p:sp>
            <p:nvSpPr>
              <p:cNvPr id="3" name="Notes Placeholder 2"/>
              <p:cNvSpPr>
                <a:spLocks noGrp="1"/>
              </p:cNvSpPr>
              <p:nvPr>
                <p:ph type="body" idx="1"/>
              </p:nvPr>
            </p:nvSpPr>
            <p:spPr/>
            <p:txBody>
              <a:bodyPr/>
              <a:lstStyle/>
              <a:p>
                <a:r>
                  <a:rPr lang="en-US" altLang="zh-CN" sz="2800" dirty="0"/>
                  <a:t>Complex password policy</a:t>
                </a:r>
              </a:p>
              <a:p>
                <a:pPr lvl="1">
                  <a:spcAft>
                    <a:spcPts val="1200"/>
                  </a:spcAft>
                </a:pPr>
                <a:r>
                  <a:rPr lang="en-US" altLang="zh-CN" sz="1800" dirty="0"/>
                  <a:t>Forcing users to pick stronger passwords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Sadly, this type of vulnerability has not lessened 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past 25 years or so. Users are doing a better job of selecting passwords,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organizations are doing a better job of forcing users to pick stronger passwords,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concept known as a complex password policy, as discussed subsequently. However,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password-cracking techniques have improved to keep pace. The improvements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are of two kinds. First, the processing capacity available for password cracking has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increased dramatically. Now used increasingly for computing, graphics processors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allow password-cracking programs to work thousands of times faster than they did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just a decade ago on similarly priced PCs that used traditional CPUs alone. A PC</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running a single AMD Radeon HD7970 GPU, for instance, can try on average an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8.2 *  10</a:t>
                </a:r>
                <a:r>
                  <a:rPr lang="en-US" sz="1200" b="0" i="0" u="none" strike="noStrike" kern="1200" baseline="30000" dirty="0">
                    <a:solidFill>
                      <a:schemeClr val="tx1"/>
                    </a:solidFill>
                    <a:latin typeface="Arial" pitchFamily="-110" charset="0"/>
                    <a:ea typeface="ＭＳ Ｐゴシック" pitchFamily="-110" charset="-128"/>
                    <a:cs typeface="ＭＳ Ｐゴシック" pitchFamily="-110" charset="-128"/>
                  </a:rPr>
                  <a:t>9</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password combinations each second, depending on the algorithm used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scramble them [GOOD12a]. Only a decade ago, such speeds were possible only</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when using pricey supercomputers.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second area of improvement in password cracking is in the use of sophisticated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algorithms to generate potential passwords. For example, [NARA05] developed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model for password generation using the probabilities of letters in natural language.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researchers used standard Markov modeling techniques from natural language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processing to dramatically reduce the size of the password space to be searched.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But the best results have been achieved by studying examples of actual passwords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use. To develop techniques that are more efficient and effective than simple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dictionary and brute-force attacks, researchers and hackers have studied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structure of passwords. To do this, analysts need a large pool of real-word passwords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study, which they now have. The first big breakthrough came in late 2009,</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when an SQL injection attack against online games service </a:t>
                </a:r>
                <a:r>
                  <a:rPr lang="en-US" sz="1200" b="0" i="0" u="none" strike="noStrike" kern="1200" baseline="0" dirty="0" err="1">
                    <a:solidFill>
                      <a:schemeClr val="tx1"/>
                    </a:solidFill>
                    <a:latin typeface="Arial" pitchFamily="-110" charset="0"/>
                    <a:ea typeface="ＭＳ Ｐゴシック" pitchFamily="-110" charset="-128"/>
                    <a:cs typeface="ＭＳ Ｐゴシック" pitchFamily="-110" charset="-128"/>
                  </a:rPr>
                  <a:t>RockYou.com</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exposed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32 million plaintext passwords used by its members to log in to their accounts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[TIMM10]. Since then, numerous sets of leaked password files have become available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for analysis.</a:t>
                </a:r>
              </a:p>
              <a:p>
                <a:pPr lvl="1"/>
                <a:r>
                  <a:rPr lang="en-US" altLang="zh-CN" sz="2200" dirty="0"/>
                  <a:t>Trade off space for time by precomputing a huge table of potential hash values</a:t>
                </a:r>
              </a:p>
              <a:p>
                <a:pPr lvl="2"/>
                <a:r>
                  <a:rPr lang="en-US" altLang="zh-CN" sz="1800" dirty="0"/>
                  <a:t>Each given password for each possible salt value. </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Using large datasets of leaked passwords as training data, [WEIR09] reports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on the development of a probabilistic context-free grammar for password cracking.</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 this approach, guesses are ordered according to their likelihood, based 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frequency of their character-class structures in the training data, as well as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frequency of their digit and symbol substrings. This approach has been shown to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efficient in password cracking [KELL12, ZHAN10].</a:t>
                </a:r>
              </a:p>
              <a:p>
                <a:endParaRPr lang="en-US" sz="1200" b="0" i="0" u="none" strike="noStrike" kern="1200" baseline="0" dirty="0">
                  <a:solidFill>
                    <a:schemeClr val="tx1"/>
                  </a:solidFill>
                  <a:latin typeface="Arial" pitchFamily="-110" charset="0"/>
                  <a:ea typeface="ＭＳ Ｐゴシック" pitchFamily="-110" charset="-128"/>
                </a:endParaRPr>
              </a:p>
              <a:p>
                <a:pPr lvl="1"/>
                <a:r>
                  <a:rPr lang="en-US" sz="2000" dirty="0"/>
                  <a:t>6 random upper-case/lower-case/digits have </a:t>
                </a:r>
                <a:r>
                  <a:rPr lang="en-US" sz="2000" b="0" i="0">
                    <a:latin typeface="Cambria Math" panose="02040503050406030204" pitchFamily="18" charset="0"/>
                  </a:rPr>
                  <a:t>6^26</a:t>
                </a:r>
                <a:r>
                  <a:rPr lang="en-US" sz="2000" baseline="30000" dirty="0"/>
                  <a:t> </a:t>
                </a:r>
                <a:r>
                  <a:rPr lang="en-US" sz="2000" dirty="0"/>
                  <a:t>possible passwords, which can be all tried by the GPU in a few minutes.</a:t>
                </a:r>
              </a:p>
              <a:p>
                <a:pPr lvl="1"/>
                <a:r>
                  <a:rPr lang="en-US" altLang="zh-CN" sz="2000" dirty="0"/>
                  <a:t>Can be countered by using longer password length</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altLang="zh-CN" sz="2000" dirty="0"/>
                  <a:t>Can be countered by using a sufficiently large salt value and/or hash length</a:t>
                </a:r>
              </a:p>
              <a:p>
                <a:pPr lvl="1"/>
                <a:endParaRPr lang="en-US" altLang="zh-CN" sz="2000" dirty="0"/>
              </a:p>
              <a:p>
                <a:endParaRPr lang="en-US" dirty="0"/>
              </a:p>
            </p:txBody>
          </p:sp>
        </mc:Fallback>
      </mc:AlternateContent>
      <p:sp>
        <p:nvSpPr>
          <p:cNvPr id="4" name="Slide Number Placeholder 3"/>
          <p:cNvSpPr>
            <a:spLocks noGrp="1"/>
          </p:cNvSpPr>
          <p:nvPr>
            <p:ph type="sldNum" sz="quarter" idx="10"/>
          </p:nvPr>
        </p:nvSpPr>
        <p:spPr/>
        <p:txBody>
          <a:bodyPr/>
          <a:lstStyle/>
          <a:p>
            <a:pPr>
              <a:defRPr/>
            </a:pPr>
            <a:fld id="{596B4704-35C5-FE4A-8DDF-C541CD54E575}" type="slidenum">
              <a:rPr lang="en-AU" smtClean="0"/>
              <a:pPr>
                <a:defRPr/>
              </a:pPr>
              <a:t>10</a:t>
            </a:fld>
            <a:endParaRPr lang="en-AU" dirty="0"/>
          </a:p>
        </p:txBody>
      </p:sp>
    </p:spTree>
    <p:extLst>
      <p:ext uri="{BB962C8B-B14F-4D97-AF65-F5344CB8AC3E}">
        <p14:creationId xmlns:p14="http://schemas.microsoft.com/office/powerpoint/2010/main" val="162324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A widely used password security technique is the use of hashed passwords and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salt value. This scheme is found on virtually all UNIX variants as well as 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number of other operating systems. The following procedure is employed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(Figure 3.2a). To load a new password into the system, the user selects or 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assigned a password. This password is combined with a fixed-length salt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value [MORR79]. In older implementations, this value is related to the time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which the password is assigned to the user. Newer implementations use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pseudorandom or random number. The password and salt serve as inputs to a</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hashing algorithm to produce a fixed-length hash code. The hash algorithm 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designed to be slow to execute in order to thwart attacks. The hashed password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is then stored, together with a plaintext copy of the salt, in the password file for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corresponding user ID. The hashed password method has been shown to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secure against a variety of cryptanalytic attacks [WAGN00].</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When a user attempts to log on to a UNIX system, the user provides an ID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a password (Figure 3.2b). The operating system uses the ID to index into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password file and retrieve the plaintext salt and the encrypted password. The salt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and user-supplied password are used as input to the encryption routine. If the result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matches the stored value, the password is accepted.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salt serves three purposes:</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prevents duplicate passwords from being visible in the password file. Even if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two users choose the same password, those passwords will be assigned different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salt values. Hence, the hashed passwords of the two users will differ.</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greatly increases the difficulty of offline dictionary attacks. For a salt of</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length b bits, the number of possible passwords is increased by a factor of 2</a:t>
            </a:r>
            <a:r>
              <a:rPr lang="en-US" sz="1200" b="0" i="0" u="none" strike="noStrike" kern="1200" baseline="30000" dirty="0">
                <a:solidFill>
                  <a:schemeClr val="tx1"/>
                </a:solidFill>
                <a:latin typeface="Arial" pitchFamily="-110" charset="0"/>
                <a:ea typeface="ＭＳ Ｐゴシック" pitchFamily="-110" charset="-128"/>
                <a:cs typeface="ＭＳ Ｐゴシック" pitchFamily="-110" charset="-128"/>
              </a:rPr>
              <a:t>b</a:t>
            </a:r>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increasing the difficulty of guessing a password in a dictionary attack.</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 It becomes nearly impossible to find out whether a person with passwords 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two or more systems has used the same password on all of them.</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To see the second point, consider the way that an offline dictionary attack</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would work. The attacker obtains a copy of the password file. Suppose first that</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salt is not used. The attacker’s goal is to guess a single password. To that end,</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 attacker submits a large number of likely passwords to the hashing function.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If any of the guesses matches one of the hashes in the file, then the attacker</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has found a password that is in the file. But faced with the UNIX scheme,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attacker must take each guess and submit it to the hash function once for each</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salt value in the dictionary file, multiplying the number of guesses that must be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checked.</a:t>
            </a:r>
          </a:p>
          <a:p>
            <a:endPar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endParaRP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There are two threats to the UNIX password scheme. First, a user can gain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access on a machine using a guest account or by some other means and then run</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 password guessing program, called a password cracker, on that machine.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attacker should be able to check many thousands of possible passwords with little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resource consumption. In addition, if an opponent is able to obtain a copy of the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password file, then a cracker program can be run on another machine at leisure. This</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enables the opponent to run through millions of possible passwords in a reasonable</a:t>
            </a:r>
          </a:p>
          <a:p>
            <a:r>
              <a:rPr lang="en-US" sz="1200" b="0" i="0" u="none" strike="noStrike" kern="1200" baseline="0" dirty="0">
                <a:solidFill>
                  <a:schemeClr val="tx1"/>
                </a:solidFill>
                <a:latin typeface="Arial" pitchFamily="-110" charset="0"/>
                <a:ea typeface="ＭＳ Ｐゴシック" pitchFamily="-110" charset="-128"/>
                <a:cs typeface="ＭＳ Ｐゴシック" pitchFamily="-110" charset="-128"/>
              </a:rPr>
              <a:t>period.</a:t>
            </a:r>
            <a:endParaRPr lang="en-US" dirty="0">
              <a:latin typeface="Times New Roman" pitchFamily="-110"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11</a:t>
            </a:fld>
            <a:endParaRPr lang="en-AU" dirty="0"/>
          </a:p>
        </p:txBody>
      </p:sp>
    </p:spTree>
    <p:extLst>
      <p:ext uri="{BB962C8B-B14F-4D97-AF65-F5344CB8AC3E}">
        <p14:creationId xmlns:p14="http://schemas.microsoft.com/office/powerpoint/2010/main" val="418234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34679"/>
          </a:xfrm>
        </p:spPr>
        <p:txBody>
          <a:bodyPr/>
          <a:lstStyle>
            <a:lvl1pPr>
              <a:defRPr sz="4800"/>
            </a:lvl1pPr>
          </a:lstStyle>
          <a:p>
            <a:r>
              <a:rPr lang="en-US" altLang="zh-CN" dirty="0"/>
              <a:t>Click to edit Master title style</a:t>
            </a:r>
            <a:endParaRPr lang="zh-CN" altLang="en-US" dirty="0"/>
          </a:p>
        </p:txBody>
      </p:sp>
      <p:sp>
        <p:nvSpPr>
          <p:cNvPr id="3" name="Subtitle 2"/>
          <p:cNvSpPr>
            <a:spLocks noGrp="1"/>
          </p:cNvSpPr>
          <p:nvPr>
            <p:ph type="subTitle" idx="1"/>
          </p:nvPr>
        </p:nvSpPr>
        <p:spPr>
          <a:xfrm>
            <a:off x="1371600" y="4509120"/>
            <a:ext cx="6400800" cy="112968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dirty="0"/>
              <a:t>Click to edit Master subtitle style</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476999"/>
            <a:ext cx="2133600" cy="244475"/>
          </a:xfrm>
          <a:prstGeom prst="rect">
            <a:avLst/>
          </a:prstGeom>
          <a:ln/>
        </p:spPr>
        <p:txBody>
          <a:bodyPr/>
          <a:lstStyle>
            <a:lvl1pPr>
              <a:defRPr/>
            </a:lvl1pPr>
          </a:lstStyle>
          <a:p>
            <a:pPr>
              <a:defRPr/>
            </a:pPr>
            <a:fld id="{D5C03966-D6FD-4DDD-A95C-2C7993E51B97}" type="slidenum">
              <a:rPr lang="en-US" altLang="zh-CN"/>
              <a:pPr>
                <a:defRPr/>
              </a:pPr>
              <a:t>‹#›</a:t>
            </a:fld>
            <a:endParaRPr lang="en-US" altLang="zh-CN"/>
          </a:p>
        </p:txBody>
      </p:sp>
    </p:spTree>
    <p:extLst>
      <p:ext uri="{BB962C8B-B14F-4D97-AF65-F5344CB8AC3E}">
        <p14:creationId xmlns:p14="http://schemas.microsoft.com/office/powerpoint/2010/main" val="420006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
        <p:nvSpPr>
          <p:cNvPr id="3" name="Content Placeholder 2"/>
          <p:cNvSpPr>
            <a:spLocks noGrp="1"/>
          </p:cNvSpPr>
          <p:nvPr>
            <p:ph idx="1"/>
          </p:nvPr>
        </p:nvSpPr>
        <p:spPr>
          <a:xfrm>
            <a:off x="323528" y="1196753"/>
            <a:ext cx="8568952" cy="5256584"/>
          </a:xfrm>
        </p:spPr>
        <p:txBody>
          <a:bodyPr>
            <a:normAutofit/>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76200" y="6553200"/>
            <a:ext cx="2133600" cy="244475"/>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43446"/>
            <a:ext cx="2133600" cy="244475"/>
          </a:xfrm>
          <a:prstGeom prst="rect">
            <a:avLst/>
          </a:prstGeom>
          <a:ln/>
        </p:spPr>
        <p:txBody>
          <a:bodyPr/>
          <a:lstStyle>
            <a:lvl1pPr>
              <a:defRPr/>
            </a:lvl1pPr>
          </a:lstStyle>
          <a:p>
            <a:pPr>
              <a:defRPr/>
            </a:pPr>
            <a:fld id="{F57F456A-00AF-44E6-8D70-638C0D0130FF}" type="slidenum">
              <a:rPr lang="en-US" altLang="zh-CN"/>
              <a:pPr>
                <a:defRPr/>
              </a:pPr>
              <a:t>‹#›</a:t>
            </a:fld>
            <a:endParaRPr lang="en-US" altLang="zh-CN" dirty="0"/>
          </a:p>
        </p:txBody>
      </p:sp>
    </p:spTree>
    <p:extLst>
      <p:ext uri="{BB962C8B-B14F-4D97-AF65-F5344CB8AC3E}">
        <p14:creationId xmlns:p14="http://schemas.microsoft.com/office/powerpoint/2010/main" val="68953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268760"/>
            <a:ext cx="4038600" cy="511256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Slide Number Placeholder 6"/>
          <p:cNvSpPr>
            <a:spLocks noGrp="1" noChangeArrowheads="1"/>
          </p:cNvSpPr>
          <p:nvPr>
            <p:ph type="sldNum" sz="quarter" idx="12"/>
          </p:nvPr>
        </p:nvSpPr>
        <p:spPr>
          <a:xfrm>
            <a:off x="6984749" y="6571779"/>
            <a:ext cx="2133600" cy="244475"/>
          </a:xfrm>
          <a:prstGeom prst="rect">
            <a:avLst/>
          </a:prstGeom>
          <a:ln/>
        </p:spPr>
        <p:txBody>
          <a:bodyPr/>
          <a:lstStyle>
            <a:lvl1pPr>
              <a:defRPr/>
            </a:lvl1pPr>
          </a:lstStyle>
          <a:p>
            <a:pPr>
              <a:defRPr/>
            </a:pPr>
            <a:fld id="{B8309577-EEFF-4D12-A7EE-88AD1DC79305}" type="slidenum">
              <a:rPr lang="en-US" altLang="zh-CN"/>
              <a:pPr>
                <a:defRPr/>
              </a:pPr>
              <a:t>‹#›</a:t>
            </a:fld>
            <a:endParaRPr lang="en-US" altLang="zh-CN"/>
          </a:p>
        </p:txBody>
      </p:sp>
      <p:sp>
        <p:nvSpPr>
          <p:cNvPr id="8" name="Title 1">
            <a:extLst>
              <a:ext uri="{FF2B5EF4-FFF2-40B4-BE49-F238E27FC236}">
                <a16:creationId xmlns:a16="http://schemas.microsoft.com/office/drawing/2014/main" id="{BA23121B-F176-42ED-A02C-D9870EA9E343}"/>
              </a:ext>
            </a:extLst>
          </p:cNvPr>
          <p:cNvSpPr>
            <a:spLocks noGrp="1"/>
          </p:cNvSpPr>
          <p:nvPr>
            <p:ph type="title"/>
          </p:nvPr>
        </p:nvSpPr>
        <p:spPr>
          <a:xfrm>
            <a:off x="457200" y="274638"/>
            <a:ext cx="8229600" cy="868362"/>
          </a:xfrm>
        </p:spPr>
        <p:txBody>
          <a:bodyPr/>
          <a:lstStyle>
            <a:lvl1pPr>
              <a:defRPr lang="zh-CN" altLang="en-US" sz="4000" dirty="0">
                <a:solidFill>
                  <a:srgbClr val="9B37AA"/>
                </a:solidFill>
                <a:latin typeface="+mj-lt"/>
                <a:ea typeface="+mj-ea"/>
                <a:cs typeface="+mj-cs"/>
              </a:defRPr>
            </a:lvl1pPr>
          </a:lstStyle>
          <a:p>
            <a:r>
              <a:rPr lang="en-US" altLang="zh-CN" dirty="0"/>
              <a:t>Click to edit Master title style</a:t>
            </a:r>
            <a:endParaRPr lang="zh-CN" altLang="en-US" dirty="0"/>
          </a:p>
        </p:txBody>
      </p:sp>
    </p:spTree>
    <p:extLst>
      <p:ext uri="{BB962C8B-B14F-4D97-AF65-F5344CB8AC3E}">
        <p14:creationId xmlns:p14="http://schemas.microsoft.com/office/powerpoint/2010/main" val="305843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118169592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79605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extLst>
      <p:ext uri="{BB962C8B-B14F-4D97-AF65-F5344CB8AC3E}">
        <p14:creationId xmlns:p14="http://schemas.microsoft.com/office/powerpoint/2010/main" val="406983313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529B3-313B-4E43-B940-6E980F955EE2}"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76628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18864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196752"/>
            <a:ext cx="8229600" cy="520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994803" y="65405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extLst>
      <p:ext uri="{BB962C8B-B14F-4D97-AF65-F5344CB8AC3E}">
        <p14:creationId xmlns:p14="http://schemas.microsoft.com/office/powerpoint/2010/main" val="59599003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CH03 User Authentication</a:t>
            </a:r>
          </a:p>
        </p:txBody>
      </p:sp>
      <p:sp>
        <p:nvSpPr>
          <p:cNvPr id="4" name="Subtitle 3">
            <a:extLst>
              <a:ext uri="{FF2B5EF4-FFF2-40B4-BE49-F238E27FC236}">
                <a16:creationId xmlns:a16="http://schemas.microsoft.com/office/drawing/2014/main" id="{AE50EE00-415B-4557-9062-379FD139A177}"/>
              </a:ext>
            </a:extLst>
          </p:cNvPr>
          <p:cNvSpPr>
            <a:spLocks noGrp="1"/>
          </p:cNvSpPr>
          <p:nvPr>
            <p:ph type="subTitle" idx="1"/>
          </p:nvPr>
        </p:nvSpPr>
        <p:spPr/>
        <p:txBody>
          <a:bodyPr/>
          <a:lstStyle/>
          <a:p>
            <a:r>
              <a:rPr lang="en-US" altLang="zh-CN" kern="0" dirty="0"/>
              <a:t>Zonghua Gu</a:t>
            </a:r>
            <a:endParaRPr lang="en-US" kern="0" dirty="0"/>
          </a:p>
          <a:p>
            <a:r>
              <a:rPr lang="en-US" kern="0"/>
              <a:t>2017, </a:t>
            </a:r>
            <a:r>
              <a:rPr lang="en-US" kern="0" dirty="0"/>
              <a:t>ZJU</a:t>
            </a:r>
            <a:endParaRPr lang="en-SE" kern="0" dirty="0"/>
          </a:p>
        </p:txBody>
      </p:sp>
      <p:sp>
        <p:nvSpPr>
          <p:cNvPr id="7" name="TextBox 6"/>
          <p:cNvSpPr txBox="1"/>
          <p:nvPr/>
        </p:nvSpPr>
        <p:spPr>
          <a:xfrm>
            <a:off x="4644935" y="1979452"/>
            <a:ext cx="184666" cy="369332"/>
          </a:xfrm>
          <a:prstGeom prst="rect">
            <a:avLst/>
          </a:prstGeom>
          <a:noFill/>
        </p:spPr>
        <p:txBody>
          <a:bodyPr wrap="none" rtlCol="0">
            <a:spAutoFit/>
          </a:bodyPr>
          <a:lstStyle/>
          <a:p>
            <a:endParaRPr lang="en-US" dirty="0"/>
          </a:p>
        </p:txBody>
      </p:sp>
      <p:sp>
        <p:nvSpPr>
          <p:cNvPr id="2" name="Slide Number Placeholder 1">
            <a:extLst>
              <a:ext uri="{FF2B5EF4-FFF2-40B4-BE49-F238E27FC236}">
                <a16:creationId xmlns:a16="http://schemas.microsoft.com/office/drawing/2014/main" id="{860BC5F5-2869-4372-8D09-C131350197F1}"/>
              </a:ext>
            </a:extLst>
          </p:cNvPr>
          <p:cNvSpPr>
            <a:spLocks noGrp="1"/>
          </p:cNvSpPr>
          <p:nvPr>
            <p:ph type="sldNum" sz="quarter" idx="12"/>
          </p:nvPr>
        </p:nvSpPr>
        <p:spPr/>
        <p:txBody>
          <a:bodyPr/>
          <a:lstStyle/>
          <a:p>
            <a:pPr>
              <a:defRPr/>
            </a:pPr>
            <a:fld id="{D5C03966-D6FD-4DDD-A95C-2C7993E51B97}" type="slidenum">
              <a:rPr lang="en-US" altLang="zh-CN" smtClean="0"/>
              <a:pPr>
                <a:defRPr/>
              </a:pPr>
              <a:t>1</a:t>
            </a:fld>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Password Cracking</a:t>
            </a:r>
            <a:endParaRPr lang="en-US" dirty="0"/>
          </a:p>
        </p:txBody>
      </p:sp>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sz="2800" dirty="0"/>
              <a:t>Dictionary attacks</a:t>
            </a:r>
          </a:p>
          <a:p>
            <a:pPr lvl="1"/>
            <a:r>
              <a:rPr lang="en-US" sz="2400" dirty="0"/>
              <a:t>Develop a large dictionary of possible passwords and try each against the password file</a:t>
            </a:r>
          </a:p>
          <a:p>
            <a:pPr lvl="2"/>
            <a:r>
              <a:rPr lang="en-US" altLang="zh-CN" sz="2000" dirty="0"/>
              <a:t>Numerous leaked plaintext passwords are available online.</a:t>
            </a:r>
          </a:p>
          <a:p>
            <a:pPr lvl="1"/>
            <a:r>
              <a:rPr lang="en-US" sz="2400" dirty="0"/>
              <a:t>Each password is hashed using each user’s salt value, and then compared to his stored hash value in the password file.</a:t>
            </a:r>
          </a:p>
          <a:p>
            <a:pPr lvl="2"/>
            <a:r>
              <a:rPr lang="en-US" altLang="zh-CN" sz="2000" dirty="0"/>
              <a:t>Try popular passwords first.</a:t>
            </a:r>
            <a:endParaRPr lang="en-US" sz="2000" dirty="0"/>
          </a:p>
          <a:p>
            <a:pPr lvl="0"/>
            <a:r>
              <a:rPr lang="en-US" altLang="zh-CN" sz="2800" dirty="0"/>
              <a:t>Rainbow table attacks</a:t>
            </a:r>
          </a:p>
          <a:p>
            <a:pPr lvl="1"/>
            <a:r>
              <a:rPr lang="en-US" altLang="zh-CN" sz="2400" dirty="0"/>
              <a:t>To trade off space for time, attacker pre-computes a huge tables of hash values for all password/salt combinations, to avoid computing hash values during attack.</a:t>
            </a:r>
            <a:endParaRPr lang="en-US" sz="2600" baseline="30000" dirty="0"/>
          </a:p>
          <a:p>
            <a:pPr lvl="1"/>
            <a:endParaRPr lang="en-US" sz="1800" dirty="0"/>
          </a:p>
        </p:txBody>
      </p:sp>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10</a:t>
            </a:fld>
            <a:endParaRPr lang="en-US" dirty="0">
              <a:solidFill>
                <a:prstClr val="white">
                  <a:lumMod val="65000"/>
                  <a:lumOff val="35000"/>
                </a:prstClr>
              </a:solidFill>
            </a:endParaRPr>
          </a:p>
        </p:txBody>
      </p:sp>
    </p:spTree>
    <p:extLst>
      <p:ext uri="{BB962C8B-B14F-4D97-AF65-F5344CB8AC3E}">
        <p14:creationId xmlns:p14="http://schemas.microsoft.com/office/powerpoint/2010/main" val="100499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43A3-372A-4A4B-BEA3-ACC88D653F11}"/>
              </a:ext>
            </a:extLst>
          </p:cNvPr>
          <p:cNvSpPr>
            <a:spLocks noGrp="1"/>
          </p:cNvSpPr>
          <p:nvPr>
            <p:ph type="title"/>
          </p:nvPr>
        </p:nvSpPr>
        <p:spPr/>
        <p:txBody>
          <a:bodyPr/>
          <a:lstStyle/>
          <a:p>
            <a:r>
              <a:rPr lang="en-US" dirty="0"/>
              <a:t>Purpose of the Salt</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C79D39-D801-4539-91E1-7DCDFAD616B3}"/>
                  </a:ext>
                </a:extLst>
              </p:cNvPr>
              <p:cNvSpPr>
                <a:spLocks noGrp="1"/>
              </p:cNvSpPr>
              <p:nvPr>
                <p:ph idx="1"/>
              </p:nvPr>
            </p:nvSpPr>
            <p:spPr>
              <a:xfrm>
                <a:off x="323528" y="1196752"/>
                <a:ext cx="8568952" cy="5832648"/>
              </a:xfrm>
            </p:spPr>
            <p:txBody>
              <a:bodyPr>
                <a:normAutofit fontScale="55000" lnSpcReduction="20000"/>
              </a:bodyPr>
              <a:lstStyle/>
              <a:p>
                <a:r>
                  <a:rPr lang="en-US" dirty="0"/>
                  <a:t>It prevents duplicate passwords from being visible in the password file. Even if two users have the same password, they have different salt values, so their password hashes are different.</a:t>
                </a:r>
              </a:p>
              <a:p>
                <a:r>
                  <a:rPr lang="en-US" dirty="0"/>
                  <a:t>It makes it difficult to find out whether a person with accounts on two or more systems has used the same password on all of them.</a:t>
                </a:r>
              </a:p>
              <a:p>
                <a:r>
                  <a:rPr lang="en-US" dirty="0"/>
                  <a:t>It greatly increases the difficulty of dictionary or rainbow table attacks. Assuming attacker obtains a copy of the password file. </a:t>
                </a:r>
              </a:p>
              <a:p>
                <a:pPr lvl="1"/>
                <a:r>
                  <a:rPr lang="en-US" dirty="0"/>
                  <a:t>For dictionary attack: to crack a single password of any user. </a:t>
                </a:r>
              </a:p>
              <a:p>
                <a:pPr lvl="2"/>
                <a:r>
                  <a:rPr lang="en-US" sz="2900" dirty="0"/>
                  <a:t>Without the salt: for each password guess attempt[</a:t>
                </a:r>
                <a:r>
                  <a:rPr lang="en-US" sz="2900" dirty="0" err="1"/>
                  <a:t>i</a:t>
                </a:r>
                <a:r>
                  <a:rPr lang="en-US" sz="2900" dirty="0"/>
                  <a:t>] in the dictionary, he computes H(attempt[</a:t>
                </a:r>
                <a:r>
                  <a:rPr lang="en-US" sz="2900" dirty="0" err="1"/>
                  <a:t>i</a:t>
                </a:r>
                <a:r>
                  <a:rPr lang="en-US" sz="2900" dirty="0"/>
                  <a:t>]), then checks whether that hash appears anywhere in the password file. The likelihood of a match, i.e. cracking one of the passwords, increases with the number of passwords in the file. </a:t>
                </a:r>
              </a:p>
              <a:p>
                <a:pPr lvl="2"/>
                <a:r>
                  <a:rPr lang="en-US" sz="2900" dirty="0"/>
                  <a:t>With the salt: each password is hashed and compared separately for each salt, i.e., for each password attempt[</a:t>
                </a:r>
                <a:r>
                  <a:rPr lang="en-US" sz="2900" dirty="0" err="1"/>
                  <a:t>i</a:t>
                </a:r>
                <a:r>
                  <a:rPr lang="en-US" sz="2900" dirty="0"/>
                  <a:t>], he computes H(attempt[</a:t>
                </a:r>
                <a:r>
                  <a:rPr lang="en-US" sz="2900" dirty="0" err="1"/>
                  <a:t>i</a:t>
                </a:r>
                <a:r>
                  <a:rPr lang="en-US" sz="2900" dirty="0"/>
                  <a:t>] || salt[A]) for user A, compares against password hash of user A; computes H(attempt[</a:t>
                </a:r>
                <a:r>
                  <a:rPr lang="en-US" sz="2900" dirty="0" err="1"/>
                  <a:t>i</a:t>
                </a:r>
                <a:r>
                  <a:rPr lang="en-US" sz="2900" dirty="0"/>
                  <a:t>] || salt[B]) for user B, compares against password hash of user B, and so on. </a:t>
                </a:r>
              </a:p>
              <a:p>
                <a:pPr lvl="1"/>
                <a:r>
                  <a:rPr lang="en-US" dirty="0"/>
                  <a:t>For rainbow table attack: size of the rainbow table is increased by a factor of </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2</m:t>
                        </m:r>
                      </m:e>
                      <m:sup>
                        <m:r>
                          <a:rPr lang="en-US" i="1" dirty="0" smtClean="0">
                            <a:latin typeface="Cambria Math" panose="02040503050406030204" pitchFamily="18" charset="0"/>
                          </a:rPr>
                          <m:t>𝑏</m:t>
                        </m:r>
                      </m:sup>
                    </m:sSup>
                  </m:oMath>
                </a14:m>
                <a:r>
                  <a:rPr lang="en-US" dirty="0"/>
                  <a:t> for a salt of length </a:t>
                </a:r>
                <a14:m>
                  <m:oMath xmlns:m="http://schemas.openxmlformats.org/officeDocument/2006/math">
                    <m:r>
                      <a:rPr lang="en-US" i="1" dirty="0" smtClean="0">
                        <a:latin typeface="Cambria Math" panose="02040503050406030204" pitchFamily="18" charset="0"/>
                      </a:rPr>
                      <m:t>𝑏</m:t>
                    </m:r>
                  </m:oMath>
                </a14:m>
                <a:r>
                  <a:rPr lang="en-US" dirty="0"/>
                  <a:t> bits. </a:t>
                </a:r>
                <a:endParaRPr lang="en-SE" dirty="0"/>
              </a:p>
            </p:txBody>
          </p:sp>
        </mc:Choice>
        <mc:Fallback xmlns="">
          <p:sp>
            <p:nvSpPr>
              <p:cNvPr id="3" name="Content Placeholder 2">
                <a:extLst>
                  <a:ext uri="{FF2B5EF4-FFF2-40B4-BE49-F238E27FC236}">
                    <a16:creationId xmlns:a16="http://schemas.microsoft.com/office/drawing/2014/main" id="{9AC79D39-D801-4539-91E1-7DCDFAD616B3}"/>
                  </a:ext>
                </a:extLst>
              </p:cNvPr>
              <p:cNvSpPr>
                <a:spLocks noGrp="1" noRot="1" noChangeAspect="1" noMove="1" noResize="1" noEditPoints="1" noAdjustHandles="1" noChangeArrowheads="1" noChangeShapeType="1" noTextEdit="1"/>
              </p:cNvSpPr>
              <p:nvPr>
                <p:ph idx="1"/>
              </p:nvPr>
            </p:nvSpPr>
            <p:spPr>
              <a:xfrm>
                <a:off x="323528" y="1196752"/>
                <a:ext cx="8568952" cy="5832648"/>
              </a:xfrm>
              <a:blipFill>
                <a:blip r:embed="rId3"/>
                <a:stretch>
                  <a:fillRect l="-640" t="-1463" r="-711"/>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7E938104-25FC-486A-8997-CD0F9B147CD5}"/>
              </a:ext>
            </a:extLst>
          </p:cNvPr>
          <p:cNvSpPr>
            <a:spLocks noGrp="1"/>
          </p:cNvSpPr>
          <p:nvPr>
            <p:ph type="sldNum" sz="quarter" idx="12"/>
          </p:nvPr>
        </p:nvSpPr>
        <p:spPr/>
        <p:txBody>
          <a:bodyPr/>
          <a:lstStyle/>
          <a:p>
            <a:pPr>
              <a:defRPr/>
            </a:pPr>
            <a:fld id="{F57F456A-00AF-44E6-8D70-638C0D0130FF}" type="slidenum">
              <a:rPr lang="en-US" altLang="zh-CN" smtClean="0"/>
              <a:pPr>
                <a:defRPr/>
              </a:pPr>
              <a:t>11</a:t>
            </a:fld>
            <a:endParaRPr lang="en-US" altLang="zh-CN" dirty="0"/>
          </a:p>
        </p:txBody>
      </p:sp>
    </p:spTree>
    <p:extLst>
      <p:ext uri="{BB962C8B-B14F-4D97-AF65-F5344CB8AC3E}">
        <p14:creationId xmlns:p14="http://schemas.microsoft.com/office/powerpoint/2010/main" val="377800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60F4-F312-4DB4-8BE5-467F9167EA78}"/>
              </a:ext>
            </a:extLst>
          </p:cNvPr>
          <p:cNvSpPr>
            <a:spLocks noGrp="1"/>
          </p:cNvSpPr>
          <p:nvPr>
            <p:ph type="title"/>
          </p:nvPr>
        </p:nvSpPr>
        <p:spPr/>
        <p:txBody>
          <a:bodyPr/>
          <a:lstStyle/>
          <a:p>
            <a:r>
              <a:rPr lang="en-US" dirty="0"/>
              <a:t>Salt Quiz</a:t>
            </a:r>
            <a:endParaRPr lang="en-SE" dirty="0"/>
          </a:p>
        </p:txBody>
      </p:sp>
      <p:sp>
        <p:nvSpPr>
          <p:cNvPr id="6" name="Content Placeholder 5">
            <a:extLst>
              <a:ext uri="{FF2B5EF4-FFF2-40B4-BE49-F238E27FC236}">
                <a16:creationId xmlns:a16="http://schemas.microsoft.com/office/drawing/2014/main" id="{77CF421B-8BC2-4EA1-8F3B-147F183177F3}"/>
              </a:ext>
            </a:extLst>
          </p:cNvPr>
          <p:cNvSpPr>
            <a:spLocks noGrp="1"/>
          </p:cNvSpPr>
          <p:nvPr>
            <p:ph idx="1"/>
          </p:nvPr>
        </p:nvSpPr>
        <p:spPr>
          <a:xfrm>
            <a:off x="323528" y="1196753"/>
            <a:ext cx="8568952" cy="5591168"/>
          </a:xfrm>
        </p:spPr>
        <p:txBody>
          <a:bodyPr>
            <a:normAutofit fontScale="77500" lnSpcReduction="20000"/>
          </a:bodyPr>
          <a:lstStyle/>
          <a:p>
            <a:r>
              <a:rPr lang="en-US" dirty="0"/>
              <a:t>Q: Assuming attacker obtains a copy of the password file, and he wants to use dictionary attack to crack the password of a </a:t>
            </a:r>
            <a:r>
              <a:rPr lang="en-US" i="1" dirty="0"/>
              <a:t>specific</a:t>
            </a:r>
            <a:r>
              <a:rPr lang="en-US" dirty="0"/>
              <a:t> user Bob. Does the salt increase the difficulty of this attack?</a:t>
            </a:r>
          </a:p>
          <a:p>
            <a:r>
              <a:rPr lang="en-US" dirty="0"/>
              <a:t>ANS: No. </a:t>
            </a:r>
          </a:p>
          <a:p>
            <a:pPr lvl="1"/>
            <a:r>
              <a:rPr lang="en-US" dirty="0"/>
              <a:t>For each password guess attempt[</a:t>
            </a:r>
            <a:r>
              <a:rPr lang="en-US" dirty="0" err="1"/>
              <a:t>i</a:t>
            </a:r>
            <a:r>
              <a:rPr lang="en-US" dirty="0"/>
              <a:t>] in the dictionary, he computes H(attempt[</a:t>
            </a:r>
            <a:r>
              <a:rPr lang="en-US" dirty="0" err="1"/>
              <a:t>i</a:t>
            </a:r>
            <a:r>
              <a:rPr lang="en-US" dirty="0"/>
              <a:t>] || salt[Bob]) for a single salt[Bob], then compares it to Bob’s stored hash value in the password file. Computing the hash adds a little computation delay, but it is not significant. </a:t>
            </a:r>
          </a:p>
          <a:p>
            <a:pPr lvl="1"/>
            <a:r>
              <a:rPr lang="en-US" dirty="0"/>
              <a:t>The salt greatly increases difficulty of cracking password for </a:t>
            </a:r>
            <a:r>
              <a:rPr lang="en-US" i="1" dirty="0"/>
              <a:t>any</a:t>
            </a:r>
            <a:r>
              <a:rPr lang="en-US" dirty="0"/>
              <a:t> user in the password file with dictionary or rainbow table attack, which is more likely to find a match than cracking the password of any specific user.</a:t>
            </a:r>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12</a:t>
            </a:fld>
            <a:endParaRPr lang="en-US" dirty="0">
              <a:solidFill>
                <a:prstClr val="white">
                  <a:lumMod val="65000"/>
                  <a:lumOff val="35000"/>
                </a:prstClr>
              </a:solidFill>
            </a:endParaRPr>
          </a:p>
        </p:txBody>
      </p:sp>
      <p:sp>
        <p:nvSpPr>
          <p:cNvPr id="4" name="Content Placeholder 2"/>
          <p:cNvSpPr txBox="1">
            <a:spLocks/>
          </p:cNvSpPr>
          <p:nvPr/>
        </p:nvSpPr>
        <p:spPr>
          <a:xfrm>
            <a:off x="170729" y="1221234"/>
            <a:ext cx="8640960" cy="530361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altLang="zh-CN" dirty="0">
              <a:solidFill>
                <a:schemeClr val="tx1"/>
              </a:solidFill>
              <a:latin typeface="Arial" pitchFamily="-110" charset="0"/>
              <a:ea typeface="ＭＳ Ｐゴシック" pitchFamily="-110" charset="-128"/>
              <a:cs typeface="ＭＳ Ｐゴシック" pitchFamily="-110" charset="-128"/>
            </a:endParaRPr>
          </a:p>
        </p:txBody>
      </p:sp>
      <p:sp>
        <p:nvSpPr>
          <p:cNvPr id="5" name="Rectangle 2"/>
          <p:cNvSpPr txBox="1">
            <a:spLocks noChangeArrowheads="1"/>
          </p:cNvSpPr>
          <p:nvPr/>
        </p:nvSpPr>
        <p:spPr>
          <a:xfrm>
            <a:off x="457200" y="288032"/>
            <a:ext cx="8229600" cy="126876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defRPr/>
            </a:pPr>
            <a:endParaRPr lang="en-US" dirty="0">
              <a:solidFill>
                <a:schemeClr val="tx1">
                  <a:lumMod val="85000"/>
                </a:schemeClr>
              </a:solidFill>
            </a:endParaRPr>
          </a:p>
        </p:txBody>
      </p:sp>
    </p:spTree>
    <p:extLst>
      <p:ext uri="{BB962C8B-B14F-4D97-AF65-F5344CB8AC3E}">
        <p14:creationId xmlns:p14="http://schemas.microsoft.com/office/powerpoint/2010/main" val="17363676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C274-F1BF-43EE-A760-04CC8E775ABF}"/>
              </a:ext>
            </a:extLst>
          </p:cNvPr>
          <p:cNvSpPr>
            <a:spLocks noGrp="1"/>
          </p:cNvSpPr>
          <p:nvPr>
            <p:ph type="title"/>
          </p:nvPr>
        </p:nvSpPr>
        <p:spPr/>
        <p:txBody>
          <a:bodyPr/>
          <a:lstStyle/>
          <a:p>
            <a:r>
              <a:rPr lang="en-US" dirty="0"/>
              <a:t>The Hash Function</a:t>
            </a:r>
            <a:endParaRPr lang="en-SE" dirty="0"/>
          </a:p>
        </p:txBody>
      </p:sp>
      <p:sp>
        <p:nvSpPr>
          <p:cNvPr id="3" name="Content Placeholder 2">
            <a:extLst>
              <a:ext uri="{FF2B5EF4-FFF2-40B4-BE49-F238E27FC236}">
                <a16:creationId xmlns:a16="http://schemas.microsoft.com/office/drawing/2014/main" id="{B3F02547-4E3D-41EF-B208-99843969FA49}"/>
              </a:ext>
            </a:extLst>
          </p:cNvPr>
          <p:cNvSpPr>
            <a:spLocks noGrp="1"/>
          </p:cNvSpPr>
          <p:nvPr>
            <p:ph idx="1"/>
          </p:nvPr>
        </p:nvSpPr>
        <p:spPr/>
        <p:txBody>
          <a:bodyPr>
            <a:normAutofit fontScale="92500" lnSpcReduction="20000"/>
          </a:bodyPr>
          <a:lstStyle/>
          <a:p>
            <a:r>
              <a:rPr lang="en-US" dirty="0"/>
              <a:t>Recommended hash function is based on MD5</a:t>
            </a:r>
          </a:p>
          <a:p>
            <a:pPr lvl="1"/>
            <a:r>
              <a:rPr lang="en-US" dirty="0"/>
              <a:t>Password length is unlimited</a:t>
            </a:r>
          </a:p>
          <a:p>
            <a:pPr lvl="1"/>
            <a:r>
              <a:rPr lang="en-US" dirty="0"/>
              <a:t>Uses 48-bit salt to create 128-bit hash value</a:t>
            </a:r>
          </a:p>
          <a:p>
            <a:pPr lvl="1"/>
            <a:r>
              <a:rPr lang="en-US" dirty="0"/>
              <a:t>Uses an inner loop with 1000 iterations to achieve slowdown</a:t>
            </a:r>
          </a:p>
          <a:p>
            <a:r>
              <a:rPr lang="en-US" dirty="0"/>
              <a:t>OpenBSD uses Blowfish block cipher based hash algorithm called </a:t>
            </a:r>
            <a:r>
              <a:rPr lang="en-US" dirty="0" err="1"/>
              <a:t>Bcrypt</a:t>
            </a:r>
            <a:endParaRPr lang="en-US" dirty="0"/>
          </a:p>
          <a:p>
            <a:pPr lvl="1"/>
            <a:r>
              <a:rPr lang="en-US" dirty="0"/>
              <a:t>Most secure version of Unix hash/salt scheme</a:t>
            </a:r>
          </a:p>
          <a:p>
            <a:pPr lvl="1"/>
            <a:r>
              <a:rPr lang="en-US" dirty="0"/>
              <a:t>Uses 128-bit salt to create 192-bit hash value</a:t>
            </a:r>
          </a:p>
          <a:p>
            <a:endParaRPr lang="en-US" dirty="0"/>
          </a:p>
          <a:p>
            <a:endParaRPr lang="en-SE" dirty="0"/>
          </a:p>
        </p:txBody>
      </p:sp>
      <p:sp>
        <p:nvSpPr>
          <p:cNvPr id="4" name="Slide Number Placeholder 3">
            <a:extLst>
              <a:ext uri="{FF2B5EF4-FFF2-40B4-BE49-F238E27FC236}">
                <a16:creationId xmlns:a16="http://schemas.microsoft.com/office/drawing/2014/main" id="{04A04C78-4B67-4AE8-927E-2F86677BE21C}"/>
              </a:ext>
            </a:extLst>
          </p:cNvPr>
          <p:cNvSpPr>
            <a:spLocks noGrp="1"/>
          </p:cNvSpPr>
          <p:nvPr>
            <p:ph type="sldNum" sz="quarter" idx="12"/>
          </p:nvPr>
        </p:nvSpPr>
        <p:spPr/>
        <p:txBody>
          <a:bodyPr/>
          <a:lstStyle/>
          <a:p>
            <a:pPr>
              <a:defRPr/>
            </a:pPr>
            <a:fld id="{F57F456A-00AF-44E6-8D70-638C0D0130FF}" type="slidenum">
              <a:rPr lang="en-US" altLang="zh-CN" smtClean="0"/>
              <a:pPr>
                <a:defRPr/>
              </a:pPr>
              <a:t>13</a:t>
            </a:fld>
            <a:endParaRPr lang="en-US" altLang="zh-CN" dirty="0"/>
          </a:p>
        </p:txBody>
      </p:sp>
    </p:spTree>
    <p:extLst>
      <p:ext uri="{BB962C8B-B14F-4D97-AF65-F5344CB8AC3E}">
        <p14:creationId xmlns:p14="http://schemas.microsoft.com/office/powerpoint/2010/main" val="229709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84D1-4E64-45EA-8A52-FE232D9BE412}"/>
              </a:ext>
            </a:extLst>
          </p:cNvPr>
          <p:cNvSpPr>
            <a:spLocks noGrp="1"/>
          </p:cNvSpPr>
          <p:nvPr>
            <p:ph type="title"/>
          </p:nvPr>
        </p:nvSpPr>
        <p:spPr>
          <a:xfrm>
            <a:off x="323528" y="-11592"/>
            <a:ext cx="8568952" cy="868362"/>
          </a:xfrm>
        </p:spPr>
        <p:txBody>
          <a:bodyPr/>
          <a:lstStyle/>
          <a:p>
            <a:r>
              <a:rPr lang="en-US" dirty="0"/>
              <a:t>Shadow Password Scheme</a:t>
            </a:r>
            <a:endParaRPr lang="en-SE" dirty="0"/>
          </a:p>
        </p:txBody>
      </p:sp>
      <p:sp>
        <p:nvSpPr>
          <p:cNvPr id="3" name="Content Placeholder 2">
            <a:extLst>
              <a:ext uri="{FF2B5EF4-FFF2-40B4-BE49-F238E27FC236}">
                <a16:creationId xmlns:a16="http://schemas.microsoft.com/office/drawing/2014/main" id="{0C290DF7-99CF-4B69-95AE-56C960F156C4}"/>
              </a:ext>
            </a:extLst>
          </p:cNvPr>
          <p:cNvSpPr>
            <a:spLocks noGrp="1"/>
          </p:cNvSpPr>
          <p:nvPr>
            <p:ph idx="1"/>
          </p:nvPr>
        </p:nvSpPr>
        <p:spPr>
          <a:xfrm>
            <a:off x="0" y="780496"/>
            <a:ext cx="9101871" cy="2232248"/>
          </a:xfrm>
        </p:spPr>
        <p:txBody>
          <a:bodyPr>
            <a:normAutofit fontScale="55000" lnSpcReduction="20000"/>
          </a:bodyPr>
          <a:lstStyle/>
          <a:p>
            <a:r>
              <a:rPr lang="en-US" dirty="0"/>
              <a:t>For added security, password hashes are typically not stored in /</a:t>
            </a:r>
            <a:r>
              <a:rPr lang="en-US" dirty="0" err="1"/>
              <a:t>etc</a:t>
            </a:r>
            <a:r>
              <a:rPr lang="en-US" dirty="0"/>
              <a:t>/passwd, but in a separate file /</a:t>
            </a:r>
            <a:r>
              <a:rPr lang="en-US" dirty="0" err="1"/>
              <a:t>etc</a:t>
            </a:r>
            <a:r>
              <a:rPr lang="en-US" dirty="0"/>
              <a:t>/shadow, which is only readable by privileged users, e.g., root.</a:t>
            </a:r>
          </a:p>
          <a:p>
            <a:pPr lvl="1"/>
            <a:r>
              <a:rPr lang="en-US" dirty="0"/>
              <a:t>/</a:t>
            </a:r>
            <a:r>
              <a:rPr lang="en-US" dirty="0" err="1"/>
              <a:t>etc</a:t>
            </a:r>
            <a:r>
              <a:rPr lang="en-US" dirty="0"/>
              <a:t>/passwd: row format “User Name : x : User ID : Group ID : Home Dir : Shell”</a:t>
            </a:r>
          </a:p>
          <a:p>
            <a:pPr lvl="2"/>
            <a:r>
              <a:rPr lang="en-US" dirty="0"/>
              <a:t>2</a:t>
            </a:r>
            <a:r>
              <a:rPr lang="en-US" baseline="30000" dirty="0"/>
              <a:t>nd</a:t>
            </a:r>
            <a:r>
              <a:rPr lang="en-US" dirty="0"/>
              <a:t> entry is “x”, indicating that the password hash is stored elsewhere. </a:t>
            </a:r>
          </a:p>
          <a:p>
            <a:pPr lvl="1"/>
            <a:r>
              <a:rPr lang="en-US" dirty="0"/>
              <a:t>/</a:t>
            </a:r>
            <a:r>
              <a:rPr lang="en-US" dirty="0" err="1"/>
              <a:t>etc</a:t>
            </a:r>
            <a:r>
              <a:rPr lang="en-US" dirty="0"/>
              <a:t>/shadow: 2</a:t>
            </a:r>
            <a:r>
              <a:rPr lang="en-US" baseline="30000" dirty="0"/>
              <a:t>nd</a:t>
            </a:r>
            <a:r>
              <a:rPr lang="en-US" dirty="0"/>
              <a:t> entry in /</a:t>
            </a:r>
            <a:r>
              <a:rPr lang="en-US" dirty="0" err="1"/>
              <a:t>etc</a:t>
            </a:r>
            <a:r>
              <a:rPr lang="en-US" dirty="0"/>
              <a:t>/shadow is either password hash for the User Name, or *, indicating that this user has no password.</a:t>
            </a:r>
          </a:p>
          <a:p>
            <a:pPr lvl="2"/>
            <a:r>
              <a:rPr lang="en-US" dirty="0"/>
              <a:t>Command “</a:t>
            </a:r>
            <a:r>
              <a:rPr lang="en-US" dirty="0" err="1"/>
              <a:t>sudo</a:t>
            </a:r>
            <a:r>
              <a:rPr lang="en-US" dirty="0"/>
              <a:t> head -5 /</a:t>
            </a:r>
            <a:r>
              <a:rPr lang="en-US" dirty="0" err="1"/>
              <a:t>etc</a:t>
            </a:r>
            <a:r>
              <a:rPr lang="en-US" dirty="0"/>
              <a:t>/shadow”: run as root, and display the top 5 lines in /</a:t>
            </a:r>
            <a:r>
              <a:rPr lang="en-US" dirty="0" err="1"/>
              <a:t>etc</a:t>
            </a:r>
            <a:r>
              <a:rPr lang="en-US" dirty="0"/>
              <a:t>/shadow.</a:t>
            </a:r>
          </a:p>
          <a:p>
            <a:endParaRPr lang="en-SE" dirty="0"/>
          </a:p>
        </p:txBody>
      </p:sp>
      <p:sp>
        <p:nvSpPr>
          <p:cNvPr id="4" name="Slide Number Placeholder 3">
            <a:extLst>
              <a:ext uri="{FF2B5EF4-FFF2-40B4-BE49-F238E27FC236}">
                <a16:creationId xmlns:a16="http://schemas.microsoft.com/office/drawing/2014/main" id="{474F6B5C-859A-4657-A0A4-353399EAC017}"/>
              </a:ext>
            </a:extLst>
          </p:cNvPr>
          <p:cNvSpPr>
            <a:spLocks noGrp="1"/>
          </p:cNvSpPr>
          <p:nvPr>
            <p:ph type="sldNum" sz="quarter" idx="12"/>
          </p:nvPr>
        </p:nvSpPr>
        <p:spPr/>
        <p:txBody>
          <a:bodyPr/>
          <a:lstStyle/>
          <a:p>
            <a:pPr>
              <a:defRPr/>
            </a:pPr>
            <a:fld id="{F57F456A-00AF-44E6-8D70-638C0D0130FF}" type="slidenum">
              <a:rPr lang="en-US" altLang="zh-CN" smtClean="0"/>
              <a:pPr>
                <a:defRPr/>
              </a:pPr>
              <a:t>14</a:t>
            </a:fld>
            <a:endParaRPr lang="en-US" altLang="zh-CN" dirty="0"/>
          </a:p>
        </p:txBody>
      </p:sp>
      <p:pic>
        <p:nvPicPr>
          <p:cNvPr id="5" name="Picture 4">
            <a:extLst>
              <a:ext uri="{FF2B5EF4-FFF2-40B4-BE49-F238E27FC236}">
                <a16:creationId xmlns:a16="http://schemas.microsoft.com/office/drawing/2014/main" id="{18955688-368B-4448-825F-C74CB436D9D1}"/>
              </a:ext>
            </a:extLst>
          </p:cNvPr>
          <p:cNvPicPr>
            <a:picLocks noChangeAspect="1"/>
          </p:cNvPicPr>
          <p:nvPr/>
        </p:nvPicPr>
        <p:blipFill>
          <a:blip r:embed="rId3"/>
          <a:stretch>
            <a:fillRect/>
          </a:stretch>
        </p:blipFill>
        <p:spPr>
          <a:xfrm>
            <a:off x="614876" y="3036897"/>
            <a:ext cx="7914247" cy="3751024"/>
          </a:xfrm>
          <a:prstGeom prst="rect">
            <a:avLst/>
          </a:prstGeom>
        </p:spPr>
      </p:pic>
    </p:spTree>
    <p:extLst>
      <p:ext uri="{BB962C8B-B14F-4D97-AF65-F5344CB8AC3E}">
        <p14:creationId xmlns:p14="http://schemas.microsoft.com/office/powerpoint/2010/main" val="286465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97B1-F87D-45D1-830F-3FA61EC41BF0}"/>
              </a:ext>
            </a:extLst>
          </p:cNvPr>
          <p:cNvSpPr>
            <a:spLocks noGrp="1"/>
          </p:cNvSpPr>
          <p:nvPr>
            <p:ph type="title"/>
          </p:nvPr>
        </p:nvSpPr>
        <p:spPr/>
        <p:txBody>
          <a:bodyPr/>
          <a:lstStyle/>
          <a:p>
            <a:r>
              <a:rPr lang="en-US" dirty="0"/>
              <a:t>Password Selection Strategies</a:t>
            </a:r>
            <a:endParaRPr lang="en-SE" dirty="0"/>
          </a:p>
        </p:txBody>
      </p:sp>
      <p:sp>
        <p:nvSpPr>
          <p:cNvPr id="3" name="Content Placeholder 2">
            <a:extLst>
              <a:ext uri="{FF2B5EF4-FFF2-40B4-BE49-F238E27FC236}">
                <a16:creationId xmlns:a16="http://schemas.microsoft.com/office/drawing/2014/main" id="{0A318F51-540F-481C-97D3-91CE914D262B}"/>
              </a:ext>
            </a:extLst>
          </p:cNvPr>
          <p:cNvSpPr>
            <a:spLocks noGrp="1"/>
          </p:cNvSpPr>
          <p:nvPr>
            <p:ph idx="1"/>
          </p:nvPr>
        </p:nvSpPr>
        <p:spPr/>
        <p:txBody>
          <a:bodyPr>
            <a:normAutofit fontScale="85000" lnSpcReduction="20000"/>
          </a:bodyPr>
          <a:lstStyle/>
          <a:p>
            <a:r>
              <a:rPr lang="en-US" dirty="0"/>
              <a:t>User education</a:t>
            </a:r>
          </a:p>
          <a:p>
            <a:pPr lvl="1"/>
            <a:r>
              <a:rPr lang="en-US" dirty="0"/>
              <a:t>Users can be told the importance of using hard to guess passwords and can be provided with guidelines for selecting strong passwords</a:t>
            </a:r>
          </a:p>
          <a:p>
            <a:r>
              <a:rPr lang="en-US" dirty="0"/>
              <a:t>Computer generated passwords</a:t>
            </a:r>
          </a:p>
          <a:p>
            <a:pPr lvl="1"/>
            <a:r>
              <a:rPr lang="en-US" dirty="0"/>
              <a:t>Users have trouble remembering them, often used for resetting password, and user has to change it immediately.</a:t>
            </a:r>
          </a:p>
          <a:p>
            <a:r>
              <a:rPr lang="en-US" dirty="0"/>
              <a:t>Reactive password checking</a:t>
            </a:r>
          </a:p>
          <a:p>
            <a:pPr lvl="1"/>
            <a:r>
              <a:rPr lang="en-US" dirty="0"/>
              <a:t>System periodically runs its own password cracker to find guessable passwords</a:t>
            </a:r>
          </a:p>
          <a:p>
            <a:r>
              <a:rPr lang="en-US" dirty="0"/>
              <a:t>Complex password policy</a:t>
            </a:r>
          </a:p>
          <a:p>
            <a:pPr lvl="1"/>
            <a:r>
              <a:rPr lang="en-US" dirty="0"/>
              <a:t>Forcing users to pick stronger passwords</a:t>
            </a:r>
          </a:p>
          <a:p>
            <a:endParaRPr lang="en-SE" dirty="0"/>
          </a:p>
        </p:txBody>
      </p:sp>
      <p:sp>
        <p:nvSpPr>
          <p:cNvPr id="4" name="Slide Number Placeholder 3">
            <a:extLst>
              <a:ext uri="{FF2B5EF4-FFF2-40B4-BE49-F238E27FC236}">
                <a16:creationId xmlns:a16="http://schemas.microsoft.com/office/drawing/2014/main" id="{4ADDBFE5-D6C9-458B-86B7-76046B793516}"/>
              </a:ext>
            </a:extLst>
          </p:cNvPr>
          <p:cNvSpPr>
            <a:spLocks noGrp="1"/>
          </p:cNvSpPr>
          <p:nvPr>
            <p:ph type="sldNum" sz="quarter" idx="12"/>
          </p:nvPr>
        </p:nvSpPr>
        <p:spPr/>
        <p:txBody>
          <a:bodyPr/>
          <a:lstStyle/>
          <a:p>
            <a:pPr>
              <a:defRPr/>
            </a:pPr>
            <a:fld id="{F57F456A-00AF-44E6-8D70-638C0D0130FF}" type="slidenum">
              <a:rPr lang="en-US" altLang="zh-CN" smtClean="0"/>
              <a:pPr>
                <a:defRPr/>
              </a:pPr>
              <a:t>15</a:t>
            </a:fld>
            <a:endParaRPr lang="en-US" altLang="zh-CN" dirty="0"/>
          </a:p>
        </p:txBody>
      </p:sp>
    </p:spTree>
    <p:extLst>
      <p:ext uri="{BB962C8B-B14F-4D97-AF65-F5344CB8AC3E}">
        <p14:creationId xmlns:p14="http://schemas.microsoft.com/office/powerpoint/2010/main" val="397583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08CC75-A48C-4402-894F-E952FEED0F25}"/>
              </a:ext>
            </a:extLst>
          </p:cNvPr>
          <p:cNvSpPr>
            <a:spLocks noGrp="1"/>
          </p:cNvSpPr>
          <p:nvPr>
            <p:ph type="title"/>
          </p:nvPr>
        </p:nvSpPr>
        <p:spPr/>
        <p:txBody>
          <a:bodyPr/>
          <a:lstStyle/>
          <a:p>
            <a:r>
              <a:rPr lang="en-US" altLang="zh-CN" dirty="0"/>
              <a:t>Unlock Patterns as Passwords</a:t>
            </a:r>
            <a:endParaRPr lang="zh-CN" altLang="en-US" dirty="0"/>
          </a:p>
        </p:txBody>
      </p:sp>
      <p:sp>
        <p:nvSpPr>
          <p:cNvPr id="3" name="内容占位符 2">
            <a:extLst>
              <a:ext uri="{FF2B5EF4-FFF2-40B4-BE49-F238E27FC236}">
                <a16:creationId xmlns:a16="http://schemas.microsoft.com/office/drawing/2014/main" id="{27B7F597-581D-4016-951E-CCC075517DBF}"/>
              </a:ext>
            </a:extLst>
          </p:cNvPr>
          <p:cNvSpPr>
            <a:spLocks noGrp="1"/>
          </p:cNvSpPr>
          <p:nvPr>
            <p:ph idx="1"/>
          </p:nvPr>
        </p:nvSpPr>
        <p:spPr>
          <a:xfrm>
            <a:off x="323528" y="1196752"/>
            <a:ext cx="8568952" cy="5591169"/>
          </a:xfrm>
        </p:spPr>
        <p:txBody>
          <a:bodyPr>
            <a:normAutofit/>
          </a:bodyPr>
          <a:lstStyle/>
          <a:p>
            <a:r>
              <a:rPr lang="en-US" altLang="zh-CN" sz="3200" dirty="0"/>
              <a:t>Attackers can exploit user biases in unlock patterns</a:t>
            </a:r>
          </a:p>
          <a:p>
            <a:pPr lvl="1"/>
            <a:r>
              <a:rPr lang="en-US" altLang="zh-CN" sz="2400" dirty="0"/>
              <a:t>There is a bias in starting near the top left of the screen</a:t>
            </a:r>
          </a:p>
          <a:p>
            <a:pPr lvl="1"/>
            <a:r>
              <a:rPr lang="en-US" altLang="zh-CN" sz="2400" dirty="0"/>
              <a:t>The ease of moving from current to next point introduces bias</a:t>
            </a:r>
          </a:p>
          <a:p>
            <a:pPr lvl="1"/>
            <a:r>
              <a:rPr lang="en-US" altLang="zh-CN" sz="2400" dirty="0"/>
              <a:t>Would anyone choose such a secure, but complex pattern?</a:t>
            </a:r>
            <a:endParaRPr lang="zh-CN" altLang="en-US" sz="2400" dirty="0"/>
          </a:p>
        </p:txBody>
      </p:sp>
      <p:sp>
        <p:nvSpPr>
          <p:cNvPr id="4" name="灯片编号占位符 3">
            <a:extLst>
              <a:ext uri="{FF2B5EF4-FFF2-40B4-BE49-F238E27FC236}">
                <a16:creationId xmlns:a16="http://schemas.microsoft.com/office/drawing/2014/main" id="{403E2E0A-E803-490C-A6E7-22E09A8DF018}"/>
              </a:ext>
            </a:extLst>
          </p:cNvPr>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16</a:t>
            </a:fld>
            <a:endParaRPr lang="en-US" dirty="0">
              <a:solidFill>
                <a:prstClr val="white">
                  <a:lumMod val="65000"/>
                  <a:lumOff val="35000"/>
                </a:prstClr>
              </a:solidFill>
            </a:endParaRPr>
          </a:p>
        </p:txBody>
      </p:sp>
      <p:pic>
        <p:nvPicPr>
          <p:cNvPr id="5" name="图片 4">
            <a:extLst>
              <a:ext uri="{FF2B5EF4-FFF2-40B4-BE49-F238E27FC236}">
                <a16:creationId xmlns:a16="http://schemas.microsoft.com/office/drawing/2014/main" id="{98E2D565-C721-4D22-9D5D-02DFCA890597}"/>
              </a:ext>
            </a:extLst>
          </p:cNvPr>
          <p:cNvPicPr>
            <a:picLocks noChangeAspect="1"/>
          </p:cNvPicPr>
          <p:nvPr/>
        </p:nvPicPr>
        <p:blipFill>
          <a:blip r:embed="rId2"/>
          <a:stretch>
            <a:fillRect/>
          </a:stretch>
        </p:blipFill>
        <p:spPr>
          <a:xfrm>
            <a:off x="3200400" y="3949593"/>
            <a:ext cx="2626145" cy="2544078"/>
          </a:xfrm>
          <a:prstGeom prst="rect">
            <a:avLst/>
          </a:prstGeom>
        </p:spPr>
      </p:pic>
    </p:spTree>
    <p:extLst>
      <p:ext uri="{BB962C8B-B14F-4D97-AF65-F5344CB8AC3E}">
        <p14:creationId xmlns:p14="http://schemas.microsoft.com/office/powerpoint/2010/main" val="3821604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4090BB-52BE-41AD-BA28-88FCAF079086}"/>
              </a:ext>
            </a:extLst>
          </p:cNvPr>
          <p:cNvSpPr>
            <a:spLocks noGrp="1"/>
          </p:cNvSpPr>
          <p:nvPr>
            <p:ph type="title"/>
          </p:nvPr>
        </p:nvSpPr>
        <p:spPr/>
        <p:txBody>
          <a:bodyPr/>
          <a:lstStyle/>
          <a:p>
            <a:r>
              <a:rPr lang="en-US" dirty="0"/>
              <a:t>Outline</a:t>
            </a:r>
            <a:endParaRPr lang="en-SE" dirty="0"/>
          </a:p>
        </p:txBody>
      </p:sp>
      <p:sp>
        <p:nvSpPr>
          <p:cNvPr id="7" name="Content Placeholder 6">
            <a:extLst>
              <a:ext uri="{FF2B5EF4-FFF2-40B4-BE49-F238E27FC236}">
                <a16:creationId xmlns:a16="http://schemas.microsoft.com/office/drawing/2014/main" id="{71F84963-B02A-450E-963C-827BF4DB7556}"/>
              </a:ext>
            </a:extLst>
          </p:cNvPr>
          <p:cNvSpPr>
            <a:spLocks noGrp="1"/>
          </p:cNvSpPr>
          <p:nvPr>
            <p:ph idx="1"/>
          </p:nvPr>
        </p:nvSpPr>
        <p:spPr/>
        <p:txBody>
          <a:bodyPr/>
          <a:lstStyle/>
          <a:p>
            <a:r>
              <a:rPr lang="en-US" dirty="0"/>
              <a:t>Introduction</a:t>
            </a:r>
          </a:p>
          <a:p>
            <a:r>
              <a:rPr lang="en-US" dirty="0"/>
              <a:t>Password-based authentication </a:t>
            </a:r>
          </a:p>
          <a:p>
            <a:r>
              <a:rPr lang="en-US" dirty="0">
                <a:solidFill>
                  <a:srgbClr val="C00000"/>
                </a:solidFill>
              </a:rPr>
              <a:t>Token-based authentication</a:t>
            </a:r>
          </a:p>
          <a:p>
            <a:r>
              <a:rPr lang="en-US" dirty="0"/>
              <a:t>Biometric authentication</a:t>
            </a:r>
          </a:p>
          <a:p>
            <a:r>
              <a:rPr lang="en-US" dirty="0"/>
              <a:t>Remote user authentication</a:t>
            </a:r>
          </a:p>
          <a:p>
            <a:endParaRPr lang="en-SE" dirty="0"/>
          </a:p>
        </p:txBody>
      </p:sp>
      <p:sp>
        <p:nvSpPr>
          <p:cNvPr id="4" name="Slide Number Placeholder 3">
            <a:extLst>
              <a:ext uri="{FF2B5EF4-FFF2-40B4-BE49-F238E27FC236}">
                <a16:creationId xmlns:a16="http://schemas.microsoft.com/office/drawing/2014/main" id="{5307DD7F-D78D-4C40-A317-454ADA9D9850}"/>
              </a:ext>
            </a:extLst>
          </p:cNvPr>
          <p:cNvSpPr>
            <a:spLocks noGrp="1"/>
          </p:cNvSpPr>
          <p:nvPr>
            <p:ph type="sldNum" sz="quarter" idx="12"/>
          </p:nvPr>
        </p:nvSpPr>
        <p:spPr/>
        <p:txBody>
          <a:bodyPr/>
          <a:lstStyle/>
          <a:p>
            <a:pPr>
              <a:defRPr/>
            </a:pPr>
            <a:fld id="{B8309577-EEFF-4D12-A7EE-88AD1DC79305}" type="slidenum">
              <a:rPr lang="en-US" altLang="zh-CN" smtClean="0"/>
              <a:pPr>
                <a:defRPr/>
              </a:pPr>
              <a:t>17</a:t>
            </a:fld>
            <a:endParaRPr lang="en-US" altLang="zh-CN"/>
          </a:p>
        </p:txBody>
      </p:sp>
    </p:spTree>
    <p:extLst>
      <p:ext uri="{BB962C8B-B14F-4D97-AF65-F5344CB8AC3E}">
        <p14:creationId xmlns:p14="http://schemas.microsoft.com/office/powerpoint/2010/main" val="217692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EAA1-F286-443B-B1D8-DC5CDB8956FA}"/>
              </a:ext>
            </a:extLst>
          </p:cNvPr>
          <p:cNvSpPr>
            <a:spLocks noGrp="1"/>
          </p:cNvSpPr>
          <p:nvPr>
            <p:ph type="title"/>
          </p:nvPr>
        </p:nvSpPr>
        <p:spPr/>
        <p:txBody>
          <a:bodyPr/>
          <a:lstStyle/>
          <a:p>
            <a:r>
              <a:rPr lang="en-US" dirty="0"/>
              <a:t>Magnetic Stripe Card</a:t>
            </a:r>
            <a:endParaRPr lang="en-SE" dirty="0"/>
          </a:p>
        </p:txBody>
      </p:sp>
      <p:sp>
        <p:nvSpPr>
          <p:cNvPr id="3" name="Content Placeholder 2">
            <a:extLst>
              <a:ext uri="{FF2B5EF4-FFF2-40B4-BE49-F238E27FC236}">
                <a16:creationId xmlns:a16="http://schemas.microsoft.com/office/drawing/2014/main" id="{98A60B63-EC35-4900-BBA7-5F439C612E90}"/>
              </a:ext>
            </a:extLst>
          </p:cNvPr>
          <p:cNvSpPr>
            <a:spLocks noGrp="1"/>
          </p:cNvSpPr>
          <p:nvPr>
            <p:ph idx="1"/>
          </p:nvPr>
        </p:nvSpPr>
        <p:spPr>
          <a:xfrm>
            <a:off x="323528" y="1196753"/>
            <a:ext cx="8568952" cy="5346693"/>
          </a:xfrm>
        </p:spPr>
        <p:txBody>
          <a:bodyPr>
            <a:normAutofit/>
          </a:bodyPr>
          <a:lstStyle/>
          <a:p>
            <a:r>
              <a:rPr lang="en-US" dirty="0"/>
              <a:t>A magnetic stripe can store only a simple security code, which can be read (and reprogrammed/cloned) by an inexpensive card reader. </a:t>
            </a:r>
          </a:p>
          <a:p>
            <a:r>
              <a:rPr lang="en-US" dirty="0"/>
              <a:t>“</a:t>
            </a:r>
            <a:r>
              <a:rPr lang="en-US" altLang="zh-CN" dirty="0"/>
              <a:t>2017</a:t>
            </a:r>
            <a:r>
              <a:rPr lang="zh-CN" altLang="en-US" dirty="0"/>
              <a:t>年</a:t>
            </a:r>
            <a:r>
              <a:rPr lang="en-US" altLang="zh-CN" dirty="0"/>
              <a:t>5</a:t>
            </a:r>
            <a:r>
              <a:rPr lang="zh-CN" altLang="en-US" dirty="0"/>
              <a:t>月</a:t>
            </a:r>
            <a:r>
              <a:rPr lang="en-US" altLang="zh-CN" dirty="0"/>
              <a:t>1</a:t>
            </a:r>
            <a:r>
              <a:rPr lang="zh-CN" altLang="en-US" dirty="0"/>
              <a:t>日起，银行将全面关闭芯片磁条复合卡的磁条交易。</a:t>
            </a:r>
            <a:r>
              <a:rPr lang="en-US" dirty="0"/>
              <a:t>”</a:t>
            </a:r>
          </a:p>
          <a:p>
            <a:pPr lvl="1"/>
            <a:r>
              <a:rPr lang="en-US" dirty="0"/>
              <a:t>From </a:t>
            </a:r>
            <a:r>
              <a:rPr lang="zh-CN" altLang="en-US" dirty="0"/>
              <a:t>百度百科</a:t>
            </a:r>
            <a:endParaRPr lang="en-US" dirty="0"/>
          </a:p>
          <a:p>
            <a:r>
              <a:rPr lang="en-US" dirty="0"/>
              <a:t>Used in low-impact use cases, e.g., hotel room key</a:t>
            </a:r>
          </a:p>
          <a:p>
            <a:endParaRPr lang="en-US" dirty="0"/>
          </a:p>
          <a:p>
            <a:endParaRPr lang="en-SE" dirty="0"/>
          </a:p>
        </p:txBody>
      </p:sp>
      <p:sp>
        <p:nvSpPr>
          <p:cNvPr id="4" name="Slide Number Placeholder 3">
            <a:extLst>
              <a:ext uri="{FF2B5EF4-FFF2-40B4-BE49-F238E27FC236}">
                <a16:creationId xmlns:a16="http://schemas.microsoft.com/office/drawing/2014/main" id="{A91AB1D8-C8F2-4573-867C-842845CF4776}"/>
              </a:ext>
            </a:extLst>
          </p:cNvPr>
          <p:cNvSpPr>
            <a:spLocks noGrp="1"/>
          </p:cNvSpPr>
          <p:nvPr>
            <p:ph type="sldNum" sz="quarter" idx="12"/>
          </p:nvPr>
        </p:nvSpPr>
        <p:spPr/>
        <p:txBody>
          <a:bodyPr/>
          <a:lstStyle/>
          <a:p>
            <a:pPr>
              <a:defRPr/>
            </a:pPr>
            <a:fld id="{F57F456A-00AF-44E6-8D70-638C0D0130FF}" type="slidenum">
              <a:rPr lang="en-US" altLang="zh-CN" smtClean="0"/>
              <a:pPr>
                <a:defRPr/>
              </a:pPr>
              <a:t>18</a:t>
            </a:fld>
            <a:endParaRPr lang="en-US" altLang="zh-CN" dirty="0"/>
          </a:p>
        </p:txBody>
      </p:sp>
      <p:pic>
        <p:nvPicPr>
          <p:cNvPr id="5" name="Picture 4">
            <a:extLst>
              <a:ext uri="{FF2B5EF4-FFF2-40B4-BE49-F238E27FC236}">
                <a16:creationId xmlns:a16="http://schemas.microsoft.com/office/drawing/2014/main" id="{E5F1029F-7300-4EB5-B25E-D6374EFA8905}"/>
              </a:ext>
            </a:extLst>
          </p:cNvPr>
          <p:cNvPicPr>
            <a:picLocks noChangeAspect="1"/>
          </p:cNvPicPr>
          <p:nvPr/>
        </p:nvPicPr>
        <p:blipFill>
          <a:blip r:embed="rId3"/>
          <a:srcRect/>
          <a:stretch>
            <a:fillRect/>
          </a:stretch>
        </p:blipFill>
        <p:spPr bwMode="auto">
          <a:xfrm rot="1785796">
            <a:off x="7604353" y="279147"/>
            <a:ext cx="1399707" cy="1035077"/>
          </a:xfrm>
          <a:prstGeom prst="rect">
            <a:avLst/>
          </a:prstGeom>
          <a:noFill/>
          <a:ln w="9525">
            <a:noFill/>
            <a:miter lim="800000"/>
            <a:headEnd/>
            <a:tailEnd/>
          </a:ln>
        </p:spPr>
      </p:pic>
    </p:spTree>
    <p:extLst>
      <p:ext uri="{BB962C8B-B14F-4D97-AF65-F5344CB8AC3E}">
        <p14:creationId xmlns:p14="http://schemas.microsoft.com/office/powerpoint/2010/main" val="320216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8C5F93-F1E7-46E1-9C49-DE675A401671}"/>
              </a:ext>
            </a:extLst>
          </p:cNvPr>
          <p:cNvPicPr>
            <a:picLocks noChangeAspect="1"/>
          </p:cNvPicPr>
          <p:nvPr/>
        </p:nvPicPr>
        <p:blipFill>
          <a:blip r:embed="rId3"/>
          <a:stretch>
            <a:fillRect/>
          </a:stretch>
        </p:blipFill>
        <p:spPr>
          <a:xfrm>
            <a:off x="7527323" y="34863"/>
            <a:ext cx="1590675" cy="1666875"/>
          </a:xfrm>
          <a:prstGeom prst="rect">
            <a:avLst/>
          </a:prstGeom>
        </p:spPr>
      </p:pic>
      <p:sp>
        <p:nvSpPr>
          <p:cNvPr id="2" name="Title 1">
            <a:extLst>
              <a:ext uri="{FF2B5EF4-FFF2-40B4-BE49-F238E27FC236}">
                <a16:creationId xmlns:a16="http://schemas.microsoft.com/office/drawing/2014/main" id="{0354BB48-1E0D-4A75-84D3-38CCCEBD2BD0}"/>
              </a:ext>
            </a:extLst>
          </p:cNvPr>
          <p:cNvSpPr>
            <a:spLocks noGrp="1"/>
          </p:cNvSpPr>
          <p:nvPr>
            <p:ph type="title"/>
          </p:nvPr>
        </p:nvSpPr>
        <p:spPr/>
        <p:txBody>
          <a:bodyPr/>
          <a:lstStyle/>
          <a:p>
            <a:r>
              <a:rPr lang="en-US" dirty="0"/>
              <a:t>Smart Cards</a:t>
            </a:r>
            <a:endParaRPr lang="en-SE" dirty="0"/>
          </a:p>
        </p:txBody>
      </p:sp>
      <p:sp>
        <p:nvSpPr>
          <p:cNvPr id="3" name="Content Placeholder 2">
            <a:extLst>
              <a:ext uri="{FF2B5EF4-FFF2-40B4-BE49-F238E27FC236}">
                <a16:creationId xmlns:a16="http://schemas.microsoft.com/office/drawing/2014/main" id="{9783CE8A-B886-432C-B7A0-C5928BB575C2}"/>
              </a:ext>
            </a:extLst>
          </p:cNvPr>
          <p:cNvSpPr>
            <a:spLocks noGrp="1"/>
          </p:cNvSpPr>
          <p:nvPr>
            <p:ph idx="1"/>
          </p:nvPr>
        </p:nvSpPr>
        <p:spPr/>
        <p:txBody>
          <a:bodyPr>
            <a:normAutofit fontScale="92500" lnSpcReduction="10000"/>
          </a:bodyPr>
          <a:lstStyle/>
          <a:p>
            <a:r>
              <a:rPr lang="en-US" dirty="0"/>
              <a:t>Contains an embedded microprocessor with memory; cannot be easily cloned like a magnetic stripe card</a:t>
            </a:r>
          </a:p>
          <a:p>
            <a:r>
              <a:rPr lang="en-US" dirty="0"/>
              <a:t>Interface:</a:t>
            </a:r>
          </a:p>
          <a:p>
            <a:pPr lvl="1"/>
            <a:r>
              <a:rPr lang="en-US" dirty="0"/>
              <a:t>Contact vs. contactless</a:t>
            </a:r>
          </a:p>
          <a:p>
            <a:r>
              <a:rPr lang="en-US" dirty="0"/>
              <a:t>Challenge-response authentication protocol:  </a:t>
            </a:r>
          </a:p>
          <a:p>
            <a:pPr lvl="1"/>
            <a:r>
              <a:rPr lang="en-US"/>
              <a:t>Computer </a:t>
            </a:r>
            <a:r>
              <a:rPr lang="en-US" dirty="0"/>
              <a:t>system generates a challenge, e.g., a nonce; the smart card generates a response, e.g., by encrypting the nonce with its private key.</a:t>
            </a:r>
          </a:p>
          <a:p>
            <a:endParaRPr lang="en-SE" dirty="0"/>
          </a:p>
        </p:txBody>
      </p:sp>
      <p:sp>
        <p:nvSpPr>
          <p:cNvPr id="4" name="Slide Number Placeholder 3">
            <a:extLst>
              <a:ext uri="{FF2B5EF4-FFF2-40B4-BE49-F238E27FC236}">
                <a16:creationId xmlns:a16="http://schemas.microsoft.com/office/drawing/2014/main" id="{4842DE87-3D71-4952-BF84-93F112C8C372}"/>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dirty="0"/>
          </a:p>
        </p:txBody>
      </p:sp>
    </p:spTree>
    <p:extLst>
      <p:ext uri="{BB962C8B-B14F-4D97-AF65-F5344CB8AC3E}">
        <p14:creationId xmlns:p14="http://schemas.microsoft.com/office/powerpoint/2010/main" val="42691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4090BB-52BE-41AD-BA28-88FCAF079086}"/>
              </a:ext>
            </a:extLst>
          </p:cNvPr>
          <p:cNvSpPr>
            <a:spLocks noGrp="1"/>
          </p:cNvSpPr>
          <p:nvPr>
            <p:ph type="title"/>
          </p:nvPr>
        </p:nvSpPr>
        <p:spPr/>
        <p:txBody>
          <a:bodyPr/>
          <a:lstStyle/>
          <a:p>
            <a:r>
              <a:rPr lang="en-US" dirty="0"/>
              <a:t>Outline</a:t>
            </a:r>
            <a:endParaRPr lang="en-SE" dirty="0"/>
          </a:p>
        </p:txBody>
      </p:sp>
      <p:sp>
        <p:nvSpPr>
          <p:cNvPr id="7" name="Content Placeholder 6">
            <a:extLst>
              <a:ext uri="{FF2B5EF4-FFF2-40B4-BE49-F238E27FC236}">
                <a16:creationId xmlns:a16="http://schemas.microsoft.com/office/drawing/2014/main" id="{71F84963-B02A-450E-963C-827BF4DB7556}"/>
              </a:ext>
            </a:extLst>
          </p:cNvPr>
          <p:cNvSpPr>
            <a:spLocks noGrp="1"/>
          </p:cNvSpPr>
          <p:nvPr>
            <p:ph idx="1"/>
          </p:nvPr>
        </p:nvSpPr>
        <p:spPr/>
        <p:txBody>
          <a:bodyPr/>
          <a:lstStyle/>
          <a:p>
            <a:r>
              <a:rPr lang="en-US" dirty="0">
                <a:solidFill>
                  <a:srgbClr val="C00000"/>
                </a:solidFill>
              </a:rPr>
              <a:t>Introduction</a:t>
            </a:r>
          </a:p>
          <a:p>
            <a:r>
              <a:rPr lang="en-US" dirty="0"/>
              <a:t>Password-based authentication </a:t>
            </a:r>
          </a:p>
          <a:p>
            <a:r>
              <a:rPr lang="en-US" dirty="0"/>
              <a:t>Token-based authentication</a:t>
            </a:r>
          </a:p>
          <a:p>
            <a:r>
              <a:rPr lang="en-US" dirty="0"/>
              <a:t>Biometric authentication</a:t>
            </a:r>
          </a:p>
          <a:p>
            <a:r>
              <a:rPr lang="en-US" dirty="0"/>
              <a:t>Remote user authentication</a:t>
            </a:r>
          </a:p>
          <a:p>
            <a:endParaRPr lang="en-SE" dirty="0"/>
          </a:p>
        </p:txBody>
      </p:sp>
      <p:sp>
        <p:nvSpPr>
          <p:cNvPr id="4" name="Slide Number Placeholder 3">
            <a:extLst>
              <a:ext uri="{FF2B5EF4-FFF2-40B4-BE49-F238E27FC236}">
                <a16:creationId xmlns:a16="http://schemas.microsoft.com/office/drawing/2014/main" id="{5307DD7F-D78D-4C40-A317-454ADA9D9850}"/>
              </a:ext>
            </a:extLst>
          </p:cNvPr>
          <p:cNvSpPr>
            <a:spLocks noGrp="1"/>
          </p:cNvSpPr>
          <p:nvPr>
            <p:ph type="sldNum" sz="quarter" idx="12"/>
          </p:nvPr>
        </p:nvSpPr>
        <p:spPr/>
        <p:txBody>
          <a:bodyPr/>
          <a:lstStyle/>
          <a:p>
            <a:pPr>
              <a:defRPr/>
            </a:pPr>
            <a:fld id="{B8309577-EEFF-4D12-A7EE-88AD1DC79305}" type="slidenum">
              <a:rPr lang="en-US" altLang="zh-CN" smtClean="0"/>
              <a:pPr>
                <a:defRPr/>
              </a:pPr>
              <a:t>2</a:t>
            </a:fld>
            <a:endParaRPr lang="en-US" altLang="zh-CN"/>
          </a:p>
        </p:txBody>
      </p:sp>
    </p:spTree>
    <p:extLst>
      <p:ext uri="{BB962C8B-B14F-4D97-AF65-F5344CB8AC3E}">
        <p14:creationId xmlns:p14="http://schemas.microsoft.com/office/powerpoint/2010/main" val="161797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8A5867-56CD-4B76-8FAE-C79012C6BAD4}"/>
              </a:ext>
            </a:extLst>
          </p:cNvPr>
          <p:cNvPicPr>
            <a:picLocks noChangeAspect="1"/>
          </p:cNvPicPr>
          <p:nvPr/>
        </p:nvPicPr>
        <p:blipFill rotWithShape="1">
          <a:blip r:embed="rId3">
            <a:extLst>
              <a:ext uri="{28A0092B-C50C-407E-A947-70E740481C1C}">
                <a14:useLocalDpi xmlns:a14="http://schemas.microsoft.com/office/drawing/2010/main" val="0"/>
              </a:ext>
            </a:extLst>
          </a:blip>
          <a:srcRect l="10683" t="16400" r="9148" b="4851"/>
          <a:stretch/>
        </p:blipFill>
        <p:spPr>
          <a:xfrm>
            <a:off x="4355976" y="670177"/>
            <a:ext cx="4871580" cy="6192687"/>
          </a:xfrm>
          <a:prstGeom prst="rect">
            <a:avLst/>
          </a:prstGeom>
          <a:solidFill>
            <a:sysClr val="window" lastClr="FFFFFF"/>
          </a:solidFill>
        </p:spPr>
      </p:pic>
      <p:sp>
        <p:nvSpPr>
          <p:cNvPr id="2" name="Title 1">
            <a:extLst>
              <a:ext uri="{FF2B5EF4-FFF2-40B4-BE49-F238E27FC236}">
                <a16:creationId xmlns:a16="http://schemas.microsoft.com/office/drawing/2014/main" id="{0EF137CE-B87B-4DA2-8FAE-1CB17202E3BA}"/>
              </a:ext>
            </a:extLst>
          </p:cNvPr>
          <p:cNvSpPr>
            <a:spLocks noGrp="1"/>
          </p:cNvSpPr>
          <p:nvPr>
            <p:ph type="title"/>
          </p:nvPr>
        </p:nvSpPr>
        <p:spPr/>
        <p:txBody>
          <a:bodyPr/>
          <a:lstStyle/>
          <a:p>
            <a:r>
              <a:rPr lang="en-US" dirty="0"/>
              <a:t>Smart Card/Reader Exchange</a:t>
            </a:r>
            <a:endParaRPr lang="en-SE" dirty="0"/>
          </a:p>
        </p:txBody>
      </p:sp>
      <p:sp>
        <p:nvSpPr>
          <p:cNvPr id="3" name="Content Placeholder 2">
            <a:extLst>
              <a:ext uri="{FF2B5EF4-FFF2-40B4-BE49-F238E27FC236}">
                <a16:creationId xmlns:a16="http://schemas.microsoft.com/office/drawing/2014/main" id="{8A55BF57-9BF1-4DD6-81CE-AF957A674163}"/>
              </a:ext>
            </a:extLst>
          </p:cNvPr>
          <p:cNvSpPr>
            <a:spLocks noGrp="1"/>
          </p:cNvSpPr>
          <p:nvPr>
            <p:ph idx="1"/>
          </p:nvPr>
        </p:nvSpPr>
        <p:spPr>
          <a:xfrm>
            <a:off x="107504" y="1034132"/>
            <a:ext cx="4248472" cy="5832647"/>
          </a:xfrm>
        </p:spPr>
        <p:txBody>
          <a:bodyPr>
            <a:normAutofit fontScale="62500" lnSpcReduction="20000"/>
          </a:bodyPr>
          <a:lstStyle/>
          <a:p>
            <a:r>
              <a:rPr lang="en-US" dirty="0"/>
              <a:t>Figure illustrates the typical interaction between a smart card and a card reader. When the card is inserted into the reader: </a:t>
            </a:r>
          </a:p>
          <a:p>
            <a:r>
              <a:rPr lang="en-US" dirty="0"/>
              <a:t>Card sends a reset to the reader </a:t>
            </a:r>
          </a:p>
          <a:p>
            <a:r>
              <a:rPr lang="en-US" dirty="0"/>
              <a:t>Reader sends Answer To Reset (ATR) message to card, which defines the parameters and protocols that the card can use and the functions it can perform. </a:t>
            </a:r>
          </a:p>
          <a:p>
            <a:r>
              <a:rPr lang="en-US" dirty="0"/>
              <a:t>Protocol Type Selection (PTS) messages are used to negotiate a protocol </a:t>
            </a:r>
          </a:p>
          <a:p>
            <a:r>
              <a:rPr lang="en-US" dirty="0"/>
              <a:t>Reader and card can now exchange data (APDU) to perform the desired function.</a:t>
            </a:r>
          </a:p>
          <a:p>
            <a:endParaRPr lang="en-SE" dirty="0"/>
          </a:p>
        </p:txBody>
      </p:sp>
      <p:sp>
        <p:nvSpPr>
          <p:cNvPr id="4" name="Slide Number Placeholder 3">
            <a:extLst>
              <a:ext uri="{FF2B5EF4-FFF2-40B4-BE49-F238E27FC236}">
                <a16:creationId xmlns:a16="http://schemas.microsoft.com/office/drawing/2014/main" id="{01AE2721-95A1-49EA-835C-4661C000238F}"/>
              </a:ext>
            </a:extLst>
          </p:cNvPr>
          <p:cNvSpPr>
            <a:spLocks noGrp="1"/>
          </p:cNvSpPr>
          <p:nvPr>
            <p:ph type="sldNum" sz="quarter" idx="12"/>
          </p:nvPr>
        </p:nvSpPr>
        <p:spPr/>
        <p:txBody>
          <a:bodyPr/>
          <a:lstStyle/>
          <a:p>
            <a:pPr>
              <a:defRPr/>
            </a:pPr>
            <a:fld id="{F57F456A-00AF-44E6-8D70-638C0D0130FF}" type="slidenum">
              <a:rPr lang="en-US" altLang="zh-CN" smtClean="0"/>
              <a:pPr>
                <a:defRPr/>
              </a:pPr>
              <a:t>20</a:t>
            </a:fld>
            <a:endParaRPr lang="en-US" altLang="zh-CN" dirty="0"/>
          </a:p>
        </p:txBody>
      </p:sp>
    </p:spTree>
    <p:extLst>
      <p:ext uri="{BB962C8B-B14F-4D97-AF65-F5344CB8AC3E}">
        <p14:creationId xmlns:p14="http://schemas.microsoft.com/office/powerpoint/2010/main" val="3907234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4090BB-52BE-41AD-BA28-88FCAF079086}"/>
              </a:ext>
            </a:extLst>
          </p:cNvPr>
          <p:cNvSpPr>
            <a:spLocks noGrp="1"/>
          </p:cNvSpPr>
          <p:nvPr>
            <p:ph type="title"/>
          </p:nvPr>
        </p:nvSpPr>
        <p:spPr/>
        <p:txBody>
          <a:bodyPr/>
          <a:lstStyle/>
          <a:p>
            <a:r>
              <a:rPr lang="en-US" dirty="0"/>
              <a:t>Outline</a:t>
            </a:r>
            <a:endParaRPr lang="en-SE" dirty="0"/>
          </a:p>
        </p:txBody>
      </p:sp>
      <p:sp>
        <p:nvSpPr>
          <p:cNvPr id="7" name="Content Placeholder 6">
            <a:extLst>
              <a:ext uri="{FF2B5EF4-FFF2-40B4-BE49-F238E27FC236}">
                <a16:creationId xmlns:a16="http://schemas.microsoft.com/office/drawing/2014/main" id="{71F84963-B02A-450E-963C-827BF4DB7556}"/>
              </a:ext>
            </a:extLst>
          </p:cNvPr>
          <p:cNvSpPr>
            <a:spLocks noGrp="1"/>
          </p:cNvSpPr>
          <p:nvPr>
            <p:ph idx="1"/>
          </p:nvPr>
        </p:nvSpPr>
        <p:spPr/>
        <p:txBody>
          <a:bodyPr/>
          <a:lstStyle/>
          <a:p>
            <a:r>
              <a:rPr lang="en-US" dirty="0"/>
              <a:t>Introduction</a:t>
            </a:r>
          </a:p>
          <a:p>
            <a:r>
              <a:rPr lang="en-US" dirty="0"/>
              <a:t>Password-based authentication </a:t>
            </a:r>
          </a:p>
          <a:p>
            <a:r>
              <a:rPr lang="en-US" dirty="0"/>
              <a:t>Token-based authentication</a:t>
            </a:r>
          </a:p>
          <a:p>
            <a:r>
              <a:rPr lang="en-US" dirty="0">
                <a:solidFill>
                  <a:srgbClr val="C00000"/>
                </a:solidFill>
              </a:rPr>
              <a:t>Biometric authentication</a:t>
            </a:r>
          </a:p>
          <a:p>
            <a:r>
              <a:rPr lang="en-US" dirty="0"/>
              <a:t>Remote user authentication</a:t>
            </a:r>
          </a:p>
          <a:p>
            <a:endParaRPr lang="en-SE" dirty="0"/>
          </a:p>
        </p:txBody>
      </p:sp>
      <p:sp>
        <p:nvSpPr>
          <p:cNvPr id="4" name="Slide Number Placeholder 3">
            <a:extLst>
              <a:ext uri="{FF2B5EF4-FFF2-40B4-BE49-F238E27FC236}">
                <a16:creationId xmlns:a16="http://schemas.microsoft.com/office/drawing/2014/main" id="{5307DD7F-D78D-4C40-A317-454ADA9D9850}"/>
              </a:ext>
            </a:extLst>
          </p:cNvPr>
          <p:cNvSpPr>
            <a:spLocks noGrp="1"/>
          </p:cNvSpPr>
          <p:nvPr>
            <p:ph type="sldNum" sz="quarter" idx="12"/>
          </p:nvPr>
        </p:nvSpPr>
        <p:spPr/>
        <p:txBody>
          <a:bodyPr/>
          <a:lstStyle/>
          <a:p>
            <a:pPr>
              <a:defRPr/>
            </a:pPr>
            <a:fld id="{B8309577-EEFF-4D12-A7EE-88AD1DC79305}" type="slidenum">
              <a:rPr lang="en-US" altLang="zh-CN" smtClean="0"/>
              <a:pPr>
                <a:defRPr/>
              </a:pPr>
              <a:t>21</a:t>
            </a:fld>
            <a:endParaRPr lang="en-US" altLang="zh-CN"/>
          </a:p>
        </p:txBody>
      </p:sp>
    </p:spTree>
    <p:extLst>
      <p:ext uri="{BB962C8B-B14F-4D97-AF65-F5344CB8AC3E}">
        <p14:creationId xmlns:p14="http://schemas.microsoft.com/office/powerpoint/2010/main" val="216027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4C3C-6D01-4948-B931-76AE6EF877A2}"/>
              </a:ext>
            </a:extLst>
          </p:cNvPr>
          <p:cNvSpPr>
            <a:spLocks noGrp="1"/>
          </p:cNvSpPr>
          <p:nvPr>
            <p:ph type="title"/>
          </p:nvPr>
        </p:nvSpPr>
        <p:spPr/>
        <p:txBody>
          <a:bodyPr/>
          <a:lstStyle/>
          <a:p>
            <a:r>
              <a:rPr lang="en-US" dirty="0"/>
              <a:t>Biometric Authentication</a:t>
            </a:r>
            <a:endParaRPr lang="en-SE" dirty="0"/>
          </a:p>
        </p:txBody>
      </p:sp>
      <p:sp>
        <p:nvSpPr>
          <p:cNvPr id="3" name="Content Placeholder 2">
            <a:extLst>
              <a:ext uri="{FF2B5EF4-FFF2-40B4-BE49-F238E27FC236}">
                <a16:creationId xmlns:a16="http://schemas.microsoft.com/office/drawing/2014/main" id="{D38DED4F-2D46-4878-AA8F-A8CB5D782A2D}"/>
              </a:ext>
            </a:extLst>
          </p:cNvPr>
          <p:cNvSpPr>
            <a:spLocks noGrp="1"/>
          </p:cNvSpPr>
          <p:nvPr>
            <p:ph idx="1"/>
          </p:nvPr>
        </p:nvSpPr>
        <p:spPr>
          <a:xfrm>
            <a:off x="323528" y="1057003"/>
            <a:ext cx="8744272" cy="1939949"/>
          </a:xfrm>
        </p:spPr>
        <p:txBody>
          <a:bodyPr>
            <a:normAutofit fontScale="70000" lnSpcReduction="20000"/>
          </a:bodyPr>
          <a:lstStyle/>
          <a:p>
            <a:r>
              <a:rPr lang="en-US" dirty="0"/>
              <a:t>Authentication based on unique physical characteristics</a:t>
            </a:r>
          </a:p>
          <a:p>
            <a:pPr lvl="1"/>
            <a:r>
              <a:rPr lang="en-US" dirty="0"/>
              <a:t>Face, fingerprints, retina, voice…</a:t>
            </a:r>
          </a:p>
          <a:p>
            <a:pPr lvl="1"/>
            <a:r>
              <a:rPr lang="en-US" dirty="0"/>
              <a:t>Face recognition today is very accurate (Fig. 3.8 is out of date)</a:t>
            </a:r>
          </a:p>
          <a:p>
            <a:r>
              <a:rPr lang="en-US" dirty="0"/>
              <a:t>Possible attacks</a:t>
            </a:r>
          </a:p>
          <a:p>
            <a:pPr lvl="1"/>
            <a:r>
              <a:rPr lang="en-US" dirty="0"/>
              <a:t>Copied fingerprints, fake face, fake voice…</a:t>
            </a:r>
          </a:p>
          <a:p>
            <a:endParaRPr lang="en-SE" dirty="0"/>
          </a:p>
        </p:txBody>
      </p:sp>
      <p:sp>
        <p:nvSpPr>
          <p:cNvPr id="4" name="Slide Number Placeholder 3">
            <a:extLst>
              <a:ext uri="{FF2B5EF4-FFF2-40B4-BE49-F238E27FC236}">
                <a16:creationId xmlns:a16="http://schemas.microsoft.com/office/drawing/2014/main" id="{A2464784-83F6-4454-89FD-7DC4D794E1C0}"/>
              </a:ext>
            </a:extLst>
          </p:cNvPr>
          <p:cNvSpPr>
            <a:spLocks noGrp="1"/>
          </p:cNvSpPr>
          <p:nvPr>
            <p:ph type="sldNum" sz="quarter" idx="12"/>
          </p:nvPr>
        </p:nvSpPr>
        <p:spPr/>
        <p:txBody>
          <a:bodyPr/>
          <a:lstStyle/>
          <a:p>
            <a:pPr>
              <a:defRPr/>
            </a:pPr>
            <a:fld id="{F57F456A-00AF-44E6-8D70-638C0D0130FF}" type="slidenum">
              <a:rPr lang="en-US" altLang="zh-CN" smtClean="0"/>
              <a:pPr>
                <a:defRPr/>
              </a:pPr>
              <a:t>22</a:t>
            </a:fld>
            <a:endParaRPr lang="en-US" altLang="zh-CN" dirty="0"/>
          </a:p>
        </p:txBody>
      </p:sp>
      <p:pic>
        <p:nvPicPr>
          <p:cNvPr id="5" name="Picture 4">
            <a:extLst>
              <a:ext uri="{FF2B5EF4-FFF2-40B4-BE49-F238E27FC236}">
                <a16:creationId xmlns:a16="http://schemas.microsoft.com/office/drawing/2014/main" id="{E508EE97-4F4A-4260-9DC6-3523659B629B}"/>
              </a:ext>
            </a:extLst>
          </p:cNvPr>
          <p:cNvPicPr>
            <a:picLocks noChangeAspect="1"/>
          </p:cNvPicPr>
          <p:nvPr/>
        </p:nvPicPr>
        <p:blipFill>
          <a:blip r:embed="rId3"/>
          <a:stretch>
            <a:fillRect/>
          </a:stretch>
        </p:blipFill>
        <p:spPr>
          <a:xfrm>
            <a:off x="2195736" y="2876599"/>
            <a:ext cx="5347636" cy="3981401"/>
          </a:xfrm>
          <a:prstGeom prst="rect">
            <a:avLst/>
          </a:prstGeom>
        </p:spPr>
      </p:pic>
      <p:sp>
        <p:nvSpPr>
          <p:cNvPr id="6" name="Rectangle 5">
            <a:extLst>
              <a:ext uri="{FF2B5EF4-FFF2-40B4-BE49-F238E27FC236}">
                <a16:creationId xmlns:a16="http://schemas.microsoft.com/office/drawing/2014/main" id="{017E7DF2-52E0-40AE-9D8E-DEB75962116A}"/>
              </a:ext>
            </a:extLst>
          </p:cNvPr>
          <p:cNvSpPr/>
          <p:nvPr/>
        </p:nvSpPr>
        <p:spPr bwMode="auto">
          <a:xfrm>
            <a:off x="2483768" y="4599517"/>
            <a:ext cx="1080120" cy="576064"/>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56468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315840-A576-43C1-9A33-474A3D2BA27B}"/>
              </a:ext>
            </a:extLst>
          </p:cNvPr>
          <p:cNvSpPr>
            <a:spLocks noGrp="1"/>
          </p:cNvSpPr>
          <p:nvPr>
            <p:ph idx="1"/>
          </p:nvPr>
        </p:nvSpPr>
        <p:spPr>
          <a:xfrm>
            <a:off x="-36512" y="133051"/>
            <a:ext cx="3812232" cy="6654870"/>
          </a:xfrm>
        </p:spPr>
        <p:txBody>
          <a:bodyPr>
            <a:normAutofit fontScale="70000" lnSpcReduction="20000"/>
          </a:bodyPr>
          <a:lstStyle/>
          <a:p>
            <a:r>
              <a:rPr lang="en-US" dirty="0"/>
              <a:t>Enrollment followed by either</a:t>
            </a:r>
          </a:p>
          <a:p>
            <a:pPr lvl="1"/>
            <a:r>
              <a:rPr lang="en-US" dirty="0"/>
              <a:t>Verification: the user enters a name (PIN), and uses a biometric sensor. The system identifies the user through name (PIN), and compares her biometric feature to the template stored for this user. </a:t>
            </a:r>
          </a:p>
          <a:p>
            <a:pPr lvl="1"/>
            <a:r>
              <a:rPr lang="en-US" dirty="0"/>
              <a:t>Identification: the user uses a biometric sensor, but does not enter name (PIN). The system compares her biometric feature to the set of stored templates for all users, and if there is a match, then this user is authenticated.</a:t>
            </a:r>
          </a:p>
          <a:p>
            <a:pPr lvl="1"/>
            <a:endParaRPr lang="en-SE" dirty="0"/>
          </a:p>
        </p:txBody>
      </p:sp>
      <p:sp>
        <p:nvSpPr>
          <p:cNvPr id="4" name="Slide Number Placeholder 3">
            <a:extLst>
              <a:ext uri="{FF2B5EF4-FFF2-40B4-BE49-F238E27FC236}">
                <a16:creationId xmlns:a16="http://schemas.microsoft.com/office/drawing/2014/main" id="{F2C32682-F02B-4942-942C-6CEA94E6AAC6}"/>
              </a:ext>
            </a:extLst>
          </p:cNvPr>
          <p:cNvSpPr>
            <a:spLocks noGrp="1"/>
          </p:cNvSpPr>
          <p:nvPr>
            <p:ph type="sldNum" sz="quarter" idx="12"/>
          </p:nvPr>
        </p:nvSpPr>
        <p:spPr/>
        <p:txBody>
          <a:bodyPr/>
          <a:lstStyle/>
          <a:p>
            <a:pPr>
              <a:defRPr/>
            </a:pPr>
            <a:fld id="{F57F456A-00AF-44E6-8D70-638C0D0130FF}" type="slidenum">
              <a:rPr lang="en-US" altLang="zh-CN" smtClean="0"/>
              <a:pPr>
                <a:defRPr/>
              </a:pPr>
              <a:t>23</a:t>
            </a:fld>
            <a:endParaRPr lang="en-US" altLang="zh-CN" dirty="0"/>
          </a:p>
        </p:txBody>
      </p:sp>
      <p:pic>
        <p:nvPicPr>
          <p:cNvPr id="6" name="Picture 5">
            <a:extLst>
              <a:ext uri="{FF2B5EF4-FFF2-40B4-BE49-F238E27FC236}">
                <a16:creationId xmlns:a16="http://schemas.microsoft.com/office/drawing/2014/main" id="{601AB2BF-7A97-49E0-B2E2-3B96A2070FFE}"/>
              </a:ext>
            </a:extLst>
          </p:cNvPr>
          <p:cNvPicPr>
            <a:picLocks noChangeAspect="1"/>
          </p:cNvPicPr>
          <p:nvPr/>
        </p:nvPicPr>
        <p:blipFill rotWithShape="1">
          <a:blip r:embed="rId2">
            <a:extLst>
              <a:ext uri="{28A0092B-C50C-407E-A947-70E740481C1C}">
                <a14:useLocalDpi xmlns:a14="http://schemas.microsoft.com/office/drawing/2010/main" val="0"/>
              </a:ext>
            </a:extLst>
          </a:blip>
          <a:srcRect t="-1" b="4850"/>
          <a:stretch/>
        </p:blipFill>
        <p:spPr>
          <a:xfrm>
            <a:off x="3707236" y="-62875"/>
            <a:ext cx="5464398" cy="6728558"/>
          </a:xfrm>
          <a:prstGeom prst="rect">
            <a:avLst/>
          </a:prstGeom>
          <a:solidFill>
            <a:sysClr val="window" lastClr="FFFFFF"/>
          </a:solidFill>
        </p:spPr>
      </p:pic>
    </p:spTree>
    <p:extLst>
      <p:ext uri="{BB962C8B-B14F-4D97-AF65-F5344CB8AC3E}">
        <p14:creationId xmlns:p14="http://schemas.microsoft.com/office/powerpoint/2010/main" val="2042938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35E25-6C54-4A9D-954D-097F0D101DFE}"/>
              </a:ext>
            </a:extLst>
          </p:cNvPr>
          <p:cNvSpPr>
            <a:spLocks noGrp="1"/>
          </p:cNvSpPr>
          <p:nvPr>
            <p:ph type="title"/>
          </p:nvPr>
        </p:nvSpPr>
        <p:spPr/>
        <p:txBody>
          <a:bodyPr/>
          <a:lstStyle/>
          <a:p>
            <a:endParaRPr lang="en-SE" dirty="0"/>
          </a:p>
        </p:txBody>
      </p:sp>
      <p:sp>
        <p:nvSpPr>
          <p:cNvPr id="5" name="Content Placeholder 4">
            <a:extLst>
              <a:ext uri="{FF2B5EF4-FFF2-40B4-BE49-F238E27FC236}">
                <a16:creationId xmlns:a16="http://schemas.microsoft.com/office/drawing/2014/main" id="{74063CF5-35E5-49D6-889B-F3FA9375FAB3}"/>
              </a:ext>
            </a:extLst>
          </p:cNvPr>
          <p:cNvSpPr>
            <a:spLocks noGrp="1"/>
          </p:cNvSpPr>
          <p:nvPr>
            <p:ph idx="1"/>
          </p:nvPr>
        </p:nvSpPr>
        <p:spPr/>
        <p:txBody>
          <a:bodyPr/>
          <a:lstStyle/>
          <a:p>
            <a:endParaRPr lang="en-SE" dirty="0"/>
          </a:p>
        </p:txBody>
      </p:sp>
      <p:sp>
        <p:nvSpPr>
          <p:cNvPr id="2" name="灯片编号占位符 1"/>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24</a:t>
            </a:fld>
            <a:endParaRPr lang="en-US" dirty="0">
              <a:solidFill>
                <a:prstClr val="white">
                  <a:lumMod val="65000"/>
                  <a:lumOff val="35000"/>
                </a:prstClr>
              </a:solidFill>
            </a:endParaRPr>
          </a:p>
        </p:txBody>
      </p:sp>
      <p:pic>
        <p:nvPicPr>
          <p:cNvPr id="7" name="Picture 6">
            <a:extLst>
              <a:ext uri="{FF2B5EF4-FFF2-40B4-BE49-F238E27FC236}">
                <a16:creationId xmlns:a16="http://schemas.microsoft.com/office/drawing/2014/main" id="{C2D741EE-9A2C-416F-92F1-81A5F5CE0B6F}"/>
              </a:ext>
            </a:extLst>
          </p:cNvPr>
          <p:cNvPicPr>
            <a:picLocks noChangeAspect="1"/>
          </p:cNvPicPr>
          <p:nvPr/>
        </p:nvPicPr>
        <p:blipFill rotWithShape="1">
          <a:blip r:embed="rId3">
            <a:extLst>
              <a:ext uri="{28A0092B-C50C-407E-A947-70E740481C1C}">
                <a14:useLocalDpi xmlns:a14="http://schemas.microsoft.com/office/drawing/2010/main" val="0"/>
              </a:ext>
            </a:extLst>
          </a:blip>
          <a:srcRect l="1622" t="2750" r="10751" b="1701"/>
          <a:stretch/>
        </p:blipFill>
        <p:spPr>
          <a:xfrm>
            <a:off x="539552" y="31289"/>
            <a:ext cx="8064896" cy="6795422"/>
          </a:xfrm>
          <a:prstGeom prst="rect">
            <a:avLst/>
          </a:prstGeom>
          <a:solidFill>
            <a:sysClr val="window" lastClr="FFFFFF"/>
          </a:solidFill>
        </p:spPr>
      </p:pic>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Fig. 3.10</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23528" y="1196753"/>
                <a:ext cx="8568952" cy="5591168"/>
              </a:xfrm>
            </p:spPr>
            <p:txBody>
              <a:bodyPr>
                <a:normAutofit fontScale="55000" lnSpcReduction="20000"/>
              </a:bodyPr>
              <a:lstStyle/>
              <a:p>
                <a:r>
                  <a:rPr lang="en-US" altLang="zh-CN" dirty="0"/>
                  <a:t>The matching score </a:t>
                </a:r>
                <a14:m>
                  <m:oMath xmlns:m="http://schemas.openxmlformats.org/officeDocument/2006/math">
                    <m:r>
                      <a:rPr lang="en-US" altLang="zh-CN" i="1" dirty="0" smtClean="0">
                        <a:latin typeface="Cambria Math" panose="02040503050406030204" pitchFamily="18" charset="0"/>
                      </a:rPr>
                      <m:t>𝑠</m:t>
                    </m:r>
                  </m:oMath>
                </a14:m>
                <a:r>
                  <a:rPr lang="en-US" altLang="zh-CN" dirty="0"/>
                  <a:t> is a random variable with Probability Density Function (PDF) typically forming a bell curve. </a:t>
                </a:r>
              </a:p>
              <a:p>
                <a:pPr lvl="1"/>
                <a:r>
                  <a:rPr lang="en-US" altLang="zh-CN" sz="2900" dirty="0"/>
                  <a:t>For example, in the case of a fingerprint, results may vary due to sensor noise; changes in the print due to swelling, dryness, and so on; finger placement; and so on. </a:t>
                </a:r>
              </a:p>
              <a:p>
                <a:r>
                  <a:rPr lang="en-US" altLang="zh-CN" dirty="0"/>
                  <a:t>The imposter should have a much lower matching score but again will exhibit a bell-shaped PDF. </a:t>
                </a:r>
              </a:p>
              <a:p>
                <a:r>
                  <a:rPr lang="en-US" altLang="zh-CN" dirty="0"/>
                  <a:t>The range of matching scores produced by two individuals, one genuine and one an imposter, compared to a given reference template, are likely to overlap. </a:t>
                </a:r>
              </a:p>
              <a:p>
                <a:r>
                  <a:rPr lang="en-US" altLang="zh-CN" dirty="0"/>
                  <a:t>A threshold value is selected thus that if the presented value s ≥ t a match is assumed, and for </a:t>
                </a:r>
                <a:r>
                  <a:rPr lang="en-US" altLang="zh-CN" i="1" dirty="0"/>
                  <a:t>s &lt;t, a mismatch is assumed.</a:t>
                </a:r>
              </a:p>
              <a:p>
                <a:r>
                  <a:rPr lang="en-US" altLang="zh-CN" dirty="0"/>
                  <a:t>The area of each shaded area to the right of </a:t>
                </a:r>
                <a:r>
                  <a:rPr lang="en-US" altLang="zh-CN" i="1" dirty="0"/>
                  <a:t>t </a:t>
                </a:r>
                <a:r>
                  <a:rPr lang="en-US" altLang="zh-CN" dirty="0"/>
                  <a:t>indicates probability for which</a:t>
                </a:r>
                <a:r>
                  <a:rPr lang="en-US" altLang="zh-CN" i="1" dirty="0"/>
                  <a:t> a false match (</a:t>
                </a:r>
                <a:r>
                  <a:rPr lang="en-US" altLang="zh-CN" dirty="0"/>
                  <a:t>accepting an imposter)</a:t>
                </a:r>
                <a:r>
                  <a:rPr lang="en-US" altLang="zh-CN" i="1" dirty="0"/>
                  <a:t> is </a:t>
                </a:r>
                <a:r>
                  <a:rPr lang="en-US" altLang="zh-CN" dirty="0"/>
                  <a:t>possible; the shaded part to the left indicates probability for which a </a:t>
                </a:r>
                <a:r>
                  <a:rPr lang="en-US" altLang="zh-CN" i="1" dirty="0"/>
                  <a:t>false non-match</a:t>
                </a:r>
                <a:r>
                  <a:rPr lang="en-US" altLang="zh-CN" dirty="0"/>
                  <a:t> (rejecting he genuine user) is possible. </a:t>
                </a:r>
              </a:p>
              <a:p>
                <a:r>
                  <a:rPr lang="en-US" altLang="zh-CN" dirty="0"/>
                  <a:t>Designer can set the threshold to tradeoff between security and convenience</a:t>
                </a:r>
              </a:p>
              <a:p>
                <a:pPr lvl="1"/>
                <a:r>
                  <a:rPr lang="en-US" altLang="zh-CN" sz="2900" dirty="0"/>
                  <a:t>Higher threshold: decrease in false match rate; increase in false non-match rate; more secure and less convenient </a:t>
                </a:r>
              </a:p>
              <a:p>
                <a:pPr lvl="1"/>
                <a:r>
                  <a:rPr lang="en-US" altLang="zh-CN" sz="2900" dirty="0"/>
                  <a:t>Lower threshold: increase in false match rate; decrease in false non-match rate; less secure and more convenient</a:t>
                </a:r>
              </a:p>
              <a:p>
                <a:endParaRPr lang="en-US" altLang="zh-CN" dirty="0">
                  <a:latin typeface="Times New Roman" pitchFamily="-110" charset="0"/>
                </a:endParaRP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23528" y="1196753"/>
                <a:ext cx="8568952" cy="5591168"/>
              </a:xfrm>
              <a:blipFill>
                <a:blip r:embed="rId2"/>
                <a:stretch>
                  <a:fillRect l="-640" t="-1525" r="-853" b="-871"/>
                </a:stretch>
              </a:blipFill>
            </p:spPr>
            <p:txBody>
              <a:bodyPr/>
              <a:lstStyle/>
              <a:p>
                <a:r>
                  <a:rPr lang="en-SE">
                    <a:noFill/>
                  </a:rPr>
                  <a:t> </a:t>
                </a:r>
              </a:p>
            </p:txBody>
          </p:sp>
        </mc:Fallback>
      </mc:AlternateContent>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25</a:t>
            </a:fld>
            <a:endParaRPr lang="en-US" dirty="0">
              <a:solidFill>
                <a:prstClr val="white">
                  <a:lumMod val="65000"/>
                  <a:lumOff val="35000"/>
                </a:prstClr>
              </a:solidFill>
            </a:endParaRPr>
          </a:p>
        </p:txBody>
      </p:sp>
    </p:spTree>
    <p:extLst>
      <p:ext uri="{BB962C8B-B14F-4D97-AF65-F5344CB8AC3E}">
        <p14:creationId xmlns:p14="http://schemas.microsoft.com/office/powerpoint/2010/main" val="3097120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7EFA-F78E-41C8-A9D1-09645F161357}"/>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4F699357-A77D-4D5C-A25E-753A4E5251B4}"/>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C877A652-1C3B-4F40-A94C-0E4003126EDE}"/>
              </a:ext>
            </a:extLst>
          </p:cNvPr>
          <p:cNvSpPr>
            <a:spLocks noGrp="1"/>
          </p:cNvSpPr>
          <p:nvPr>
            <p:ph type="sldNum" sz="quarter" idx="12"/>
          </p:nvPr>
        </p:nvSpPr>
        <p:spPr/>
        <p:txBody>
          <a:bodyPr/>
          <a:lstStyle/>
          <a:p>
            <a:pPr>
              <a:defRPr/>
            </a:pPr>
            <a:fld id="{F57F456A-00AF-44E6-8D70-638C0D0130FF}" type="slidenum">
              <a:rPr lang="en-US" altLang="zh-CN" smtClean="0"/>
              <a:pPr>
                <a:defRPr/>
              </a:pPr>
              <a:t>26</a:t>
            </a:fld>
            <a:endParaRPr lang="en-US" altLang="zh-CN" dirty="0"/>
          </a:p>
        </p:txBody>
      </p:sp>
      <p:pic>
        <p:nvPicPr>
          <p:cNvPr id="6" name="Picture 5">
            <a:extLst>
              <a:ext uri="{FF2B5EF4-FFF2-40B4-BE49-F238E27FC236}">
                <a16:creationId xmlns:a16="http://schemas.microsoft.com/office/drawing/2014/main" id="{1DB03080-303E-4F90-A5F8-9E9103A8669A}"/>
              </a:ext>
            </a:extLst>
          </p:cNvPr>
          <p:cNvPicPr>
            <a:picLocks noChangeAspect="1"/>
          </p:cNvPicPr>
          <p:nvPr/>
        </p:nvPicPr>
        <p:blipFill rotWithShape="1">
          <a:blip r:embed="rId2">
            <a:extLst>
              <a:ext uri="{28A0092B-C50C-407E-A947-70E740481C1C}">
                <a14:useLocalDpi xmlns:a14="http://schemas.microsoft.com/office/drawing/2010/main" val="0"/>
              </a:ext>
            </a:extLst>
          </a:blip>
          <a:srcRect t="16400" b="4851"/>
          <a:stretch/>
        </p:blipFill>
        <p:spPr>
          <a:xfrm>
            <a:off x="1331639" y="32985"/>
            <a:ext cx="6628311" cy="6754936"/>
          </a:xfrm>
          <a:prstGeom prst="rect">
            <a:avLst/>
          </a:prstGeom>
          <a:solidFill>
            <a:sysClr val="window" lastClr="FFFFFF"/>
          </a:solidFill>
        </p:spPr>
      </p:pic>
    </p:spTree>
    <p:extLst>
      <p:ext uri="{BB962C8B-B14F-4D97-AF65-F5344CB8AC3E}">
        <p14:creationId xmlns:p14="http://schemas.microsoft.com/office/powerpoint/2010/main" val="262556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4090BB-52BE-41AD-BA28-88FCAF079086}"/>
              </a:ext>
            </a:extLst>
          </p:cNvPr>
          <p:cNvSpPr>
            <a:spLocks noGrp="1"/>
          </p:cNvSpPr>
          <p:nvPr>
            <p:ph type="title"/>
          </p:nvPr>
        </p:nvSpPr>
        <p:spPr/>
        <p:txBody>
          <a:bodyPr/>
          <a:lstStyle/>
          <a:p>
            <a:r>
              <a:rPr lang="en-US" dirty="0"/>
              <a:t>Outline</a:t>
            </a:r>
            <a:endParaRPr lang="en-SE" dirty="0"/>
          </a:p>
        </p:txBody>
      </p:sp>
      <p:sp>
        <p:nvSpPr>
          <p:cNvPr id="7" name="Content Placeholder 6">
            <a:extLst>
              <a:ext uri="{FF2B5EF4-FFF2-40B4-BE49-F238E27FC236}">
                <a16:creationId xmlns:a16="http://schemas.microsoft.com/office/drawing/2014/main" id="{71F84963-B02A-450E-963C-827BF4DB7556}"/>
              </a:ext>
            </a:extLst>
          </p:cNvPr>
          <p:cNvSpPr>
            <a:spLocks noGrp="1"/>
          </p:cNvSpPr>
          <p:nvPr>
            <p:ph idx="1"/>
          </p:nvPr>
        </p:nvSpPr>
        <p:spPr/>
        <p:txBody>
          <a:bodyPr/>
          <a:lstStyle/>
          <a:p>
            <a:r>
              <a:rPr lang="en-US" dirty="0"/>
              <a:t>Introduction</a:t>
            </a:r>
          </a:p>
          <a:p>
            <a:r>
              <a:rPr lang="en-US" dirty="0"/>
              <a:t>Password-based authentication </a:t>
            </a:r>
          </a:p>
          <a:p>
            <a:r>
              <a:rPr lang="en-US" dirty="0"/>
              <a:t>Token-based authentication</a:t>
            </a:r>
          </a:p>
          <a:p>
            <a:r>
              <a:rPr lang="en-US" dirty="0"/>
              <a:t>Biometric authentication</a:t>
            </a:r>
          </a:p>
          <a:p>
            <a:r>
              <a:rPr lang="en-US" dirty="0">
                <a:solidFill>
                  <a:srgbClr val="C00000"/>
                </a:solidFill>
              </a:rPr>
              <a:t>Remote user authentication</a:t>
            </a:r>
          </a:p>
          <a:p>
            <a:endParaRPr lang="en-SE" dirty="0"/>
          </a:p>
        </p:txBody>
      </p:sp>
      <p:sp>
        <p:nvSpPr>
          <p:cNvPr id="4" name="Slide Number Placeholder 3">
            <a:extLst>
              <a:ext uri="{FF2B5EF4-FFF2-40B4-BE49-F238E27FC236}">
                <a16:creationId xmlns:a16="http://schemas.microsoft.com/office/drawing/2014/main" id="{5307DD7F-D78D-4C40-A317-454ADA9D9850}"/>
              </a:ext>
            </a:extLst>
          </p:cNvPr>
          <p:cNvSpPr>
            <a:spLocks noGrp="1"/>
          </p:cNvSpPr>
          <p:nvPr>
            <p:ph type="sldNum" sz="quarter" idx="12"/>
          </p:nvPr>
        </p:nvSpPr>
        <p:spPr/>
        <p:txBody>
          <a:bodyPr/>
          <a:lstStyle/>
          <a:p>
            <a:pPr>
              <a:defRPr/>
            </a:pPr>
            <a:fld id="{B8309577-EEFF-4D12-A7EE-88AD1DC79305}" type="slidenum">
              <a:rPr lang="en-US" altLang="zh-CN" smtClean="0"/>
              <a:pPr>
                <a:defRPr/>
              </a:pPr>
              <a:t>27</a:t>
            </a:fld>
            <a:endParaRPr lang="en-US" altLang="zh-CN"/>
          </a:p>
        </p:txBody>
      </p:sp>
    </p:spTree>
    <p:extLst>
      <p:ext uri="{BB962C8B-B14F-4D97-AF65-F5344CB8AC3E}">
        <p14:creationId xmlns:p14="http://schemas.microsoft.com/office/powerpoint/2010/main" val="3289454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C386-0134-4666-8C4C-0044E83F0AE8}"/>
              </a:ext>
            </a:extLst>
          </p:cNvPr>
          <p:cNvSpPr>
            <a:spLocks noGrp="1"/>
          </p:cNvSpPr>
          <p:nvPr>
            <p:ph type="title"/>
          </p:nvPr>
        </p:nvSpPr>
        <p:spPr/>
        <p:txBody>
          <a:bodyPr/>
          <a:lstStyle/>
          <a:p>
            <a:r>
              <a:rPr lang="en-US" dirty="0"/>
              <a:t>Remote User Authentication</a:t>
            </a:r>
            <a:endParaRPr lang="en-SE" dirty="0"/>
          </a:p>
        </p:txBody>
      </p:sp>
      <p:sp>
        <p:nvSpPr>
          <p:cNvPr id="3" name="Content Placeholder 2">
            <a:extLst>
              <a:ext uri="{FF2B5EF4-FFF2-40B4-BE49-F238E27FC236}">
                <a16:creationId xmlns:a16="http://schemas.microsoft.com/office/drawing/2014/main" id="{614E9617-504F-40DC-8DB8-7FFD39F0B61E}"/>
              </a:ext>
            </a:extLst>
          </p:cNvPr>
          <p:cNvSpPr>
            <a:spLocks noGrp="1"/>
          </p:cNvSpPr>
          <p:nvPr>
            <p:ph idx="1"/>
          </p:nvPr>
        </p:nvSpPr>
        <p:spPr/>
        <p:txBody>
          <a:bodyPr>
            <a:normAutofit/>
          </a:bodyPr>
          <a:lstStyle/>
          <a:p>
            <a:r>
              <a:rPr lang="en-US" dirty="0"/>
              <a:t>Authentication over the Internet</a:t>
            </a:r>
          </a:p>
          <a:p>
            <a:r>
              <a:rPr lang="en-US" dirty="0"/>
              <a:t>Security threats include:</a:t>
            </a:r>
          </a:p>
          <a:p>
            <a:pPr lvl="1"/>
            <a:r>
              <a:rPr lang="en-US" dirty="0"/>
              <a:t>Eavesdropping, capturing a password, replaying an authentication sequence that has been observed</a:t>
            </a:r>
          </a:p>
          <a:p>
            <a:r>
              <a:rPr lang="en-US" dirty="0"/>
              <a:t>Generally rely on some form of a challenge-response protocol to counter threats</a:t>
            </a:r>
          </a:p>
          <a:p>
            <a:endParaRPr lang="en-SE" dirty="0"/>
          </a:p>
        </p:txBody>
      </p:sp>
      <p:sp>
        <p:nvSpPr>
          <p:cNvPr id="4" name="Slide Number Placeholder 3">
            <a:extLst>
              <a:ext uri="{FF2B5EF4-FFF2-40B4-BE49-F238E27FC236}">
                <a16:creationId xmlns:a16="http://schemas.microsoft.com/office/drawing/2014/main" id="{D7FF5FDA-973F-4566-9E7F-F7EE59ED8B0C}"/>
              </a:ext>
            </a:extLst>
          </p:cNvPr>
          <p:cNvSpPr>
            <a:spLocks noGrp="1"/>
          </p:cNvSpPr>
          <p:nvPr>
            <p:ph type="sldNum" sz="quarter" idx="12"/>
          </p:nvPr>
        </p:nvSpPr>
        <p:spPr/>
        <p:txBody>
          <a:bodyPr/>
          <a:lstStyle/>
          <a:p>
            <a:pPr>
              <a:defRPr/>
            </a:pPr>
            <a:fld id="{F57F456A-00AF-44E6-8D70-638C0D0130FF}" type="slidenum">
              <a:rPr lang="en-US" altLang="zh-CN" smtClean="0"/>
              <a:pPr>
                <a:defRPr/>
              </a:pPr>
              <a:t>28</a:t>
            </a:fld>
            <a:endParaRPr lang="en-US" altLang="zh-CN" dirty="0"/>
          </a:p>
        </p:txBody>
      </p:sp>
    </p:spTree>
    <p:extLst>
      <p:ext uri="{BB962C8B-B14F-4D97-AF65-F5344CB8AC3E}">
        <p14:creationId xmlns:p14="http://schemas.microsoft.com/office/powerpoint/2010/main" val="1587421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Challenge-Response Protocol for Password Authentication</a:t>
            </a:r>
            <a:endParaRPr lang="zh-CN" altLang="en-US" sz="36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08520" y="1286862"/>
                <a:ext cx="5440990" cy="5256584"/>
              </a:xfrm>
            </p:spPr>
            <p:txBody>
              <a:bodyPr>
                <a:normAutofit fontScale="55000" lnSpcReduction="20000"/>
              </a:bodyPr>
              <a:lstStyle/>
              <a:p>
                <a:pPr>
                  <a:defRPr/>
                </a:pPr>
                <a:r>
                  <a:rPr lang="en-US" altLang="zh-CN" dirty="0"/>
                  <a:t>User first transmits his or her identity </a:t>
                </a:r>
                <a14:m>
                  <m:oMath xmlns:m="http://schemas.openxmlformats.org/officeDocument/2006/math">
                    <m:r>
                      <a:rPr lang="en-US" altLang="zh-CN" i="1" dirty="0">
                        <a:latin typeface="Cambria Math" panose="02040503050406030204" pitchFamily="18" charset="0"/>
                      </a:rPr>
                      <m:t>𝑈</m:t>
                    </m:r>
                  </m:oMath>
                </a14:m>
                <a:r>
                  <a:rPr lang="en-US" altLang="zh-CN" dirty="0"/>
                  <a:t> to the remote host. </a:t>
                </a:r>
              </a:p>
              <a:p>
                <a:pPr>
                  <a:defRPr/>
                </a:pPr>
                <a:r>
                  <a:rPr lang="en-US" altLang="zh-CN" dirty="0"/>
                  <a:t>Host generates a random number </a:t>
                </a:r>
                <a14:m>
                  <m:oMath xmlns:m="http://schemas.openxmlformats.org/officeDocument/2006/math">
                    <m:r>
                      <a:rPr lang="en-US" altLang="zh-CN" b="0" i="1" smtClean="0">
                        <a:latin typeface="Cambria Math" panose="02040503050406030204" pitchFamily="18" charset="0"/>
                      </a:rPr>
                      <m:t>𝑟</m:t>
                    </m:r>
                  </m:oMath>
                </a14:m>
                <a:r>
                  <a:rPr lang="en-US" altLang="zh-CN" i="1" dirty="0"/>
                  <a:t>, called a </a:t>
                </a:r>
                <a:r>
                  <a:rPr lang="en-US" altLang="zh-CN" b="1" i="1" dirty="0"/>
                  <a:t>nonce, </a:t>
                </a:r>
                <a:r>
                  <a:rPr lang="en-US" altLang="zh-CN" i="1" dirty="0"/>
                  <a:t>and </a:t>
                </a:r>
                <a:r>
                  <a:rPr lang="en-US" altLang="zh-CN" dirty="0"/>
                  <a:t>returns it to the user. In addition, the host specifies two functions, </a:t>
                </a:r>
                <a14:m>
                  <m:oMath xmlns:m="http://schemas.openxmlformats.org/officeDocument/2006/math">
                    <m:r>
                      <a:rPr lang="en-US" altLang="zh-CN" i="1" dirty="0" smtClean="0">
                        <a:latin typeface="Cambria Math" panose="02040503050406030204" pitchFamily="18" charset="0"/>
                      </a:rPr>
                      <m:t>h</m:t>
                    </m:r>
                    <m:r>
                      <a:rPr lang="en-US" altLang="zh-CN" i="1" dirty="0" smtClean="0">
                        <a:latin typeface="Cambria Math" panose="02040503050406030204" pitchFamily="18" charset="0"/>
                      </a:rPr>
                      <m:t>()</m:t>
                    </m:r>
                  </m:oMath>
                </a14:m>
                <a:r>
                  <a:rPr lang="en-US" altLang="zh-CN" dirty="0"/>
                  <a:t> and </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oMath>
                </a14:m>
                <a:r>
                  <a:rPr lang="en-US" altLang="zh-CN" dirty="0"/>
                  <a:t>, to be used in the response. This transmission from host to user is the challenge.</a:t>
                </a:r>
              </a:p>
              <a:p>
                <a:pPr>
                  <a:defRPr/>
                </a:pPr>
                <a:r>
                  <a:rPr lang="en-US" altLang="zh-CN" dirty="0"/>
                  <a:t>User sends the response </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h</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oMath>
                </a14:m>
                <a:r>
                  <a:rPr lang="en-US" altLang="zh-CN" i="1" dirty="0"/>
                  <a:t>, where </a:t>
                </a:r>
                <a14:m>
                  <m:oMath xmlns:m="http://schemas.openxmlformats.org/officeDocument/2006/math">
                    <m:r>
                      <a:rPr lang="en-US" altLang="zh-CN" i="1" dirty="0" smtClean="0">
                        <a:latin typeface="Cambria Math" panose="02040503050406030204" pitchFamily="18" charset="0"/>
                      </a:rPr>
                      <m:t>𝑟</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𝑟</m:t>
                    </m:r>
                  </m:oMath>
                </a14:m>
                <a:r>
                  <a:rPr lang="en-US" altLang="zh-CN" i="1" dirty="0"/>
                  <a:t>, </a:t>
                </a:r>
                <a:r>
                  <a:rPr lang="en-US" altLang="zh-CN" dirty="0"/>
                  <a:t>and</a:t>
                </a:r>
                <a:r>
                  <a:rPr lang="en-US" altLang="zh-CN" i="1" dirty="0"/>
                  <a:t>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oMath>
                </a14:m>
                <a:r>
                  <a:rPr lang="en-US" altLang="zh-CN" i="1" dirty="0"/>
                  <a:t> </a:t>
                </a:r>
                <a:r>
                  <a:rPr lang="en-US" altLang="zh-CN" dirty="0"/>
                  <a:t>is user’s password. The function </a:t>
                </a:r>
                <a14:m>
                  <m:oMath xmlns:m="http://schemas.openxmlformats.org/officeDocument/2006/math">
                    <m:r>
                      <a:rPr lang="en-US" altLang="zh-CN" i="1" dirty="0" smtClean="0">
                        <a:latin typeface="Cambria Math" panose="02040503050406030204" pitchFamily="18" charset="0"/>
                      </a:rPr>
                      <m:t>h</m:t>
                    </m:r>
                    <m:r>
                      <a:rPr lang="en-US" altLang="zh-CN" i="1" dirty="0" smtClean="0">
                        <a:latin typeface="Cambria Math" panose="02040503050406030204" pitchFamily="18" charset="0"/>
                      </a:rPr>
                      <m:t>()</m:t>
                    </m:r>
                  </m:oMath>
                </a14:m>
                <a:r>
                  <a:rPr lang="en-US" altLang="zh-CN" dirty="0"/>
                  <a:t> is a hash function, so that the response consists of the hash function of user’s password combined with the random number using the function </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oMath>
                </a14:m>
                <a:r>
                  <a:rPr lang="en-US" altLang="zh-CN" dirty="0"/>
                  <a:t>. </a:t>
                </a:r>
              </a:p>
              <a:p>
                <a:pPr>
                  <a:defRPr/>
                </a:pPr>
                <a:r>
                  <a:rPr lang="en-US" altLang="zh-CN" dirty="0"/>
                  <a:t>Host stores the hash of each user’s password, </a:t>
                </a:r>
                <a14:m>
                  <m:oMath xmlns:m="http://schemas.openxmlformats.org/officeDocument/2006/math">
                    <m:r>
                      <a:rPr lang="en-US" altLang="zh-CN" i="1" dirty="0" smtClean="0">
                        <a:latin typeface="Cambria Math" panose="02040503050406030204" pitchFamily="18" charset="0"/>
                      </a:rPr>
                      <m:t>h</m:t>
                    </m:r>
                    <m:r>
                      <a:rPr lang="en-US" altLang="zh-CN" i="1" dirty="0" smtClean="0">
                        <a:latin typeface="Cambria Math" panose="02040503050406030204" pitchFamily="18" charset="0"/>
                      </a:rPr>
                      <m:t>(</m:t>
                    </m:r>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𝑈</m:t>
                    </m:r>
                    <m:r>
                      <a:rPr lang="en-US" altLang="zh-CN" i="1" dirty="0">
                        <a:latin typeface="Cambria Math" panose="02040503050406030204" pitchFamily="18" charset="0"/>
                      </a:rPr>
                      <m:t>))</m:t>
                    </m:r>
                  </m:oMath>
                </a14:m>
                <a:r>
                  <a:rPr lang="en-US" altLang="zh-CN" dirty="0"/>
                  <a:t> for user </a:t>
                </a:r>
                <a14:m>
                  <m:oMath xmlns:m="http://schemas.openxmlformats.org/officeDocument/2006/math">
                    <m:r>
                      <a:rPr lang="en-US" altLang="zh-CN" i="1" dirty="0" smtClean="0">
                        <a:latin typeface="Cambria Math" panose="02040503050406030204" pitchFamily="18" charset="0"/>
                      </a:rPr>
                      <m:t>𝑈</m:t>
                    </m:r>
                  </m:oMath>
                </a14:m>
                <a:r>
                  <a:rPr lang="en-US" altLang="zh-CN" dirty="0"/>
                  <a:t>. When the response arrives, the host compares the incoming </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h</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oMath>
                </a14:m>
                <a:r>
                  <a:rPr lang="en-US" altLang="zh-CN" dirty="0"/>
                  <a:t> to the calculated </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h</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𝑃</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𝑈</m:t>
                    </m:r>
                    <m:r>
                      <a:rPr lang="en-US" altLang="zh-CN" i="1" dirty="0" smtClean="0">
                        <a:latin typeface="Cambria Math" panose="02040503050406030204" pitchFamily="18" charset="0"/>
                      </a:rPr>
                      <m:t>))</m:t>
                    </m:r>
                  </m:oMath>
                </a14:m>
                <a:r>
                  <a:rPr lang="en-US" altLang="zh-CN" dirty="0"/>
                  <a:t>. If the quantities match, the user is authenticated </a:t>
                </a:r>
                <a14:m>
                  <m:oMath xmlns:m="http://schemas.openxmlformats.org/officeDocument/2006/math">
                    <m:r>
                      <a:rPr lang="en-US" altLang="zh-CN" i="1" dirty="0">
                        <a:latin typeface="Cambria Math" panose="02040503050406030204" pitchFamily="18" charset="0"/>
                      </a:rPr>
                      <m:t>𝑃</m:t>
                    </m:r>
                    <m:r>
                      <a:rPr lang="en-US" altLang="zh-CN" i="1" dirty="0">
                        <a:latin typeface="Cambria Math" panose="02040503050406030204" pitchFamily="18" charset="0"/>
                      </a:rPr>
                      <m:t>’=</m:t>
                    </m:r>
                    <m:r>
                      <a:rPr lang="en-US" altLang="zh-CN" i="1" dirty="0">
                        <a:latin typeface="Cambria Math" panose="02040503050406030204" pitchFamily="18" charset="0"/>
                      </a:rPr>
                      <m:t>𝑃</m:t>
                    </m:r>
                  </m:oMath>
                </a14:m>
                <a:r>
                  <a:rPr lang="en-US" altLang="zh-CN"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08520" y="1286862"/>
                <a:ext cx="5440990" cy="5256584"/>
              </a:xfrm>
              <a:blipFill>
                <a:blip r:embed="rId3"/>
                <a:stretch>
                  <a:fillRect l="-1008" t="-1624" r="-224" b="-232"/>
                </a:stretch>
              </a:blipFill>
            </p:spPr>
            <p:txBody>
              <a:bodyPr/>
              <a:lstStyle/>
              <a:p>
                <a:r>
                  <a:rPr lang="en-SE">
                    <a:noFill/>
                  </a:rPr>
                  <a:t> </a:t>
                </a:r>
              </a:p>
            </p:txBody>
          </p:sp>
        </mc:Fallback>
      </mc:AlternateContent>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29</a:t>
            </a:fld>
            <a:endParaRPr lang="en-US" dirty="0">
              <a:solidFill>
                <a:prstClr val="white">
                  <a:lumMod val="65000"/>
                  <a:lumOff val="35000"/>
                </a:prstClr>
              </a:solidFill>
            </a:endParaRPr>
          </a:p>
        </p:txBody>
      </p:sp>
      <p:pic>
        <p:nvPicPr>
          <p:cNvPr id="5" name="图片 4"/>
          <p:cNvPicPr>
            <a:picLocks noChangeAspect="1"/>
          </p:cNvPicPr>
          <p:nvPr/>
        </p:nvPicPr>
        <p:blipFill>
          <a:blip r:embed="rId4"/>
          <a:stretch>
            <a:fillRect/>
          </a:stretch>
        </p:blipFill>
        <p:spPr>
          <a:xfrm>
            <a:off x="5292080" y="2293238"/>
            <a:ext cx="3791925" cy="3472459"/>
          </a:xfrm>
          <a:prstGeom prst="rect">
            <a:avLst/>
          </a:prstGeom>
        </p:spPr>
      </p:pic>
    </p:spTree>
    <p:extLst>
      <p:ext uri="{BB962C8B-B14F-4D97-AF65-F5344CB8AC3E}">
        <p14:creationId xmlns:p14="http://schemas.microsoft.com/office/powerpoint/2010/main" val="45515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E8EB-6D14-400A-BF49-5AC6192D26A7}"/>
              </a:ext>
            </a:extLst>
          </p:cNvPr>
          <p:cNvSpPr>
            <a:spLocks noGrp="1"/>
          </p:cNvSpPr>
          <p:nvPr>
            <p:ph type="title"/>
          </p:nvPr>
        </p:nvSpPr>
        <p:spPr/>
        <p:txBody>
          <a:bodyPr/>
          <a:lstStyle/>
          <a:p>
            <a:r>
              <a:rPr lang="en-US" dirty="0"/>
              <a:t>User Authentication</a:t>
            </a:r>
            <a:endParaRPr lang="en-SE" dirty="0"/>
          </a:p>
        </p:txBody>
      </p:sp>
      <p:sp>
        <p:nvSpPr>
          <p:cNvPr id="3" name="Content Placeholder 2">
            <a:extLst>
              <a:ext uri="{FF2B5EF4-FFF2-40B4-BE49-F238E27FC236}">
                <a16:creationId xmlns:a16="http://schemas.microsoft.com/office/drawing/2014/main" id="{61F352F8-3FE3-471D-BF1C-05162E4DB93B}"/>
              </a:ext>
            </a:extLst>
          </p:cNvPr>
          <p:cNvSpPr>
            <a:spLocks noGrp="1"/>
          </p:cNvSpPr>
          <p:nvPr>
            <p:ph idx="1"/>
          </p:nvPr>
        </p:nvSpPr>
        <p:spPr/>
        <p:txBody>
          <a:bodyPr>
            <a:normAutofit/>
          </a:bodyPr>
          <a:lstStyle/>
          <a:p>
            <a:r>
              <a:rPr lang="en-US" dirty="0"/>
              <a:t>NIST definition: “The process of establishing confidence in user identities that are presented electronically to an information system.”</a:t>
            </a:r>
          </a:p>
          <a:p>
            <a:r>
              <a:rPr lang="en-US" dirty="0"/>
              <a:t>It is the fundamental building block and first line of defense, and the basis for access control and user accountability.</a:t>
            </a:r>
          </a:p>
          <a:p>
            <a:endParaRPr lang="en-US" dirty="0"/>
          </a:p>
          <a:p>
            <a:endParaRPr lang="en-SE" dirty="0"/>
          </a:p>
        </p:txBody>
      </p:sp>
      <p:sp>
        <p:nvSpPr>
          <p:cNvPr id="4" name="Slide Number Placeholder 3">
            <a:extLst>
              <a:ext uri="{FF2B5EF4-FFF2-40B4-BE49-F238E27FC236}">
                <a16:creationId xmlns:a16="http://schemas.microsoft.com/office/drawing/2014/main" id="{D7418022-E31C-4EA9-993A-C172211C7BF1}"/>
              </a:ext>
            </a:extLst>
          </p:cNvPr>
          <p:cNvSpPr>
            <a:spLocks noGrp="1"/>
          </p:cNvSpPr>
          <p:nvPr>
            <p:ph type="sldNum" sz="quarter" idx="12"/>
          </p:nvPr>
        </p:nvSpPr>
        <p:spPr/>
        <p:txBody>
          <a:bodyPr/>
          <a:lstStyle/>
          <a:p>
            <a:pPr>
              <a:defRPr/>
            </a:pPr>
            <a:fld id="{F57F456A-00AF-44E6-8D70-638C0D0130FF}" type="slidenum">
              <a:rPr lang="en-US" altLang="zh-CN" smtClean="0"/>
              <a:pPr>
                <a:defRPr/>
              </a:pPr>
              <a:t>3</a:t>
            </a:fld>
            <a:endParaRPr lang="en-US" altLang="zh-CN" dirty="0"/>
          </a:p>
        </p:txBody>
      </p:sp>
    </p:spTree>
    <p:extLst>
      <p:ext uri="{BB962C8B-B14F-4D97-AF65-F5344CB8AC3E}">
        <p14:creationId xmlns:p14="http://schemas.microsoft.com/office/powerpoint/2010/main" val="3791677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Benefits of Challenge-Response Protocol</a:t>
            </a:r>
            <a:endParaRPr lang="zh-CN" altLang="en-US" sz="36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a:defRPr/>
                </a:pPr>
                <a:r>
                  <a:rPr lang="en-US" altLang="zh-CN" sz="2800" dirty="0"/>
                  <a:t>This scheme defends against several forms of attack. </a:t>
                </a:r>
              </a:p>
              <a:p>
                <a:pPr lvl="1">
                  <a:defRPr/>
                </a:pPr>
                <a:r>
                  <a:rPr lang="en-US" altLang="zh-CN" sz="2000" dirty="0"/>
                  <a:t>Host stores a hash code of the password, not the clear text. This secures the password from intruders into the host system. (Same as UNIX password scheme)</a:t>
                </a:r>
              </a:p>
              <a:p>
                <a:pPr lvl="1">
                  <a:defRPr/>
                </a:pPr>
                <a:r>
                  <a:rPr lang="en-US" altLang="zh-CN" sz="2000" dirty="0"/>
                  <a:t>Password hash is not transmitted directly, but rather a function </a:t>
                </a:r>
                <a14:m>
                  <m:oMath xmlns:m="http://schemas.openxmlformats.org/officeDocument/2006/math">
                    <m:r>
                      <a:rPr lang="en-US" altLang="zh-CN" sz="2000" i="1" dirty="0" smtClean="0">
                        <a:latin typeface="Cambria Math" panose="02040503050406030204" pitchFamily="18" charset="0"/>
                      </a:rPr>
                      <m:t>𝑓</m:t>
                    </m:r>
                    <m:r>
                      <a:rPr lang="en-US" altLang="zh-CN" sz="2000" i="1" dirty="0" smtClean="0">
                        <a:latin typeface="Cambria Math" panose="02040503050406030204" pitchFamily="18" charset="0"/>
                      </a:rPr>
                      <m:t>()</m:t>
                    </m:r>
                  </m:oMath>
                </a14:m>
                <a:r>
                  <a:rPr lang="en-US" altLang="zh-CN" sz="2000" dirty="0"/>
                  <a:t> in which the password hash is one of the arguments. Thus the password hash cannot be captured during transmission. </a:t>
                </a:r>
              </a:p>
              <a:p>
                <a:pPr lvl="1">
                  <a:defRPr/>
                </a:pPr>
                <a:r>
                  <a:rPr lang="en-US" altLang="zh-CN" sz="2000" dirty="0"/>
                  <a:t>Use of a random number (nonce) as one of the arguments of </a:t>
                </a:r>
                <a14:m>
                  <m:oMath xmlns:m="http://schemas.openxmlformats.org/officeDocument/2006/math">
                    <m:r>
                      <a:rPr lang="en-US" altLang="zh-CN" sz="2000" i="1" dirty="0" smtClean="0">
                        <a:latin typeface="Cambria Math" panose="02040503050406030204" pitchFamily="18" charset="0"/>
                      </a:rPr>
                      <m:t>𝑓</m:t>
                    </m:r>
                    <m:r>
                      <a:rPr lang="en-US" altLang="zh-CN" sz="2000" i="1" dirty="0" smtClean="0">
                        <a:latin typeface="Cambria Math" panose="02040503050406030204" pitchFamily="18" charset="0"/>
                      </a:rPr>
                      <m:t>()</m:t>
                    </m:r>
                  </m:oMath>
                </a14:m>
                <a:r>
                  <a:rPr lang="en-US" altLang="zh-CN" sz="2000" dirty="0"/>
                  <a:t> defends against a replay attack, in which an adversary captures the user’s transmission and attempts to log into a system by retransmitting the user’s messages.</a:t>
                </a:r>
              </a:p>
              <a:p>
                <a:endParaRPr lang="zh-CN" altLang="en-US" sz="28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80" t="-1159" r="-782"/>
                </a:stretch>
              </a:blipFill>
            </p:spPr>
            <p:txBody>
              <a:bodyPr/>
              <a:lstStyle/>
              <a:p>
                <a:r>
                  <a:rPr lang="en-SE">
                    <a:noFill/>
                  </a:rPr>
                  <a:t> </a:t>
                </a:r>
              </a:p>
            </p:txBody>
          </p:sp>
        </mc:Fallback>
      </mc:AlternateContent>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30</a:t>
            </a:fld>
            <a:endParaRPr lang="en-US" dirty="0">
              <a:solidFill>
                <a:prstClr val="white">
                  <a:lumMod val="65000"/>
                  <a:lumOff val="35000"/>
                </a:prstClr>
              </a:solidFill>
            </a:endParaRPr>
          </a:p>
        </p:txBody>
      </p:sp>
    </p:spTree>
    <p:extLst>
      <p:ext uri="{BB962C8B-B14F-4D97-AF65-F5344CB8AC3E}">
        <p14:creationId xmlns:p14="http://schemas.microsoft.com/office/powerpoint/2010/main" val="303278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Other Challenge-Response Protocols: Token</a:t>
            </a:r>
            <a:endParaRPr lang="zh-CN" altLang="en-US" sz="36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76200" y="1196752"/>
                <a:ext cx="4667423" cy="5472607"/>
              </a:xfrm>
            </p:spPr>
            <p:txBody>
              <a:bodyPr>
                <a:normAutofit fontScale="55000" lnSpcReduction="20000"/>
              </a:bodyPr>
              <a:lstStyle/>
              <a:p>
                <a:r>
                  <a:rPr lang="en-US" altLang="zh-CN" dirty="0"/>
                  <a:t>User side: the token (e.g., U</a:t>
                </a:r>
                <a:r>
                  <a:rPr lang="zh-CN" altLang="en-US" dirty="0"/>
                  <a:t>盾</a:t>
                </a:r>
                <a:r>
                  <a:rPr lang="en-US" altLang="zh-CN" dirty="0"/>
                  <a:t>) provides a passcode </a:t>
                </a:r>
                <a14:m>
                  <m:oMath xmlns:m="http://schemas.openxmlformats.org/officeDocument/2006/math">
                    <m:r>
                      <a:rPr lang="en-US" altLang="zh-CN" i="1" dirty="0" smtClean="0">
                        <a:latin typeface="Cambria Math" panose="02040503050406030204" pitchFamily="18" charset="0"/>
                      </a:rPr>
                      <m:t>𝑊</m:t>
                    </m:r>
                  </m:oMath>
                </a14:m>
                <a:r>
                  <a:rPr lang="en-US" altLang="zh-CN" i="1" dirty="0"/>
                  <a:t>. </a:t>
                </a:r>
                <a:r>
                  <a:rPr lang="en-US" altLang="zh-CN" dirty="0"/>
                  <a:t>The token either stores a static passcode or generates a one-time random passcode. The user activates the passcode by entering a password </a:t>
                </a:r>
                <a:r>
                  <a:rPr lang="en-US" altLang="zh-CN" i="1" dirty="0"/>
                  <a:t>P. </a:t>
                </a:r>
                <a:r>
                  <a:rPr lang="en-US" altLang="zh-CN" dirty="0"/>
                  <a:t>This password is shared only between the user and the token and does not involve the remote host. The token responds to the host with the quantity </a:t>
                </a:r>
                <a14:m>
                  <m:oMath xmlns:m="http://schemas.openxmlformats.org/officeDocument/2006/math">
                    <m:r>
                      <a:rPr lang="en-US" altLang="zh-CN" i="1" dirty="0" smtClean="0">
                        <a:latin typeface="Cambria Math" panose="02040503050406030204" pitchFamily="18" charset="0"/>
                      </a:rPr>
                      <m:t>𝑓</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h</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𝑊</m:t>
                    </m:r>
                    <m:r>
                      <a:rPr lang="en-US" altLang="zh-CN" i="1" dirty="0" smtClean="0">
                        <a:latin typeface="Cambria Math" panose="02040503050406030204" pitchFamily="18" charset="0"/>
                      </a:rPr>
                      <m:t>))</m:t>
                    </m:r>
                  </m:oMath>
                </a14:m>
                <a:r>
                  <a:rPr lang="en-US" altLang="zh-CN" dirty="0"/>
                  <a:t>.</a:t>
                </a:r>
              </a:p>
              <a:p>
                <a:r>
                  <a:rPr lang="en-US" altLang="zh-CN" dirty="0"/>
                  <a:t>Host side: For a static passcode, the host stores the hashed value </a:t>
                </a:r>
                <a14:m>
                  <m:oMath xmlns:m="http://schemas.openxmlformats.org/officeDocument/2006/math">
                    <m:r>
                      <a:rPr lang="en-US" altLang="zh-CN" i="1" dirty="0" smtClean="0">
                        <a:latin typeface="Cambria Math" panose="02040503050406030204" pitchFamily="18" charset="0"/>
                      </a:rPr>
                      <m:t>h</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𝑊</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𝑈</m:t>
                    </m:r>
                    <m:r>
                      <a:rPr lang="en-US" altLang="zh-CN" i="1" dirty="0" smtClean="0">
                        <a:latin typeface="Cambria Math" panose="02040503050406030204" pitchFamily="18" charset="0"/>
                      </a:rPr>
                      <m:t>))</m:t>
                    </m:r>
                  </m:oMath>
                </a14:m>
                <a:r>
                  <a:rPr lang="en-US" altLang="zh-CN" dirty="0"/>
                  <a:t>; for a dynamic passcode, the host generates a one-time passcode (identical to that generated by the token) and takes its hash.</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76200" y="1196752"/>
                <a:ext cx="4667423" cy="5472607"/>
              </a:xfrm>
              <a:blipFill>
                <a:blip r:embed="rId2"/>
                <a:stretch>
                  <a:fillRect l="-1176" t="-1670" r="-1961"/>
                </a:stretch>
              </a:blipFill>
            </p:spPr>
            <p:txBody>
              <a:bodyPr/>
              <a:lstStyle/>
              <a:p>
                <a:r>
                  <a:rPr lang="en-SE">
                    <a:noFill/>
                  </a:rPr>
                  <a:t> </a:t>
                </a:r>
              </a:p>
            </p:txBody>
          </p:sp>
        </mc:Fallback>
      </mc:AlternateContent>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31</a:t>
            </a:fld>
            <a:endParaRPr lang="en-US" dirty="0">
              <a:solidFill>
                <a:prstClr val="white">
                  <a:lumMod val="65000"/>
                  <a:lumOff val="35000"/>
                </a:prstClr>
              </a:solidFill>
            </a:endParaRPr>
          </a:p>
        </p:txBody>
      </p:sp>
      <p:pic>
        <p:nvPicPr>
          <p:cNvPr id="11" name="图片 10"/>
          <p:cNvPicPr>
            <a:picLocks noChangeAspect="1"/>
          </p:cNvPicPr>
          <p:nvPr/>
        </p:nvPicPr>
        <p:blipFill>
          <a:blip r:embed="rId3"/>
          <a:stretch>
            <a:fillRect/>
          </a:stretch>
        </p:blipFill>
        <p:spPr>
          <a:xfrm>
            <a:off x="4743623" y="1556792"/>
            <a:ext cx="4324177" cy="4637111"/>
          </a:xfrm>
          <a:prstGeom prst="rect">
            <a:avLst/>
          </a:prstGeom>
        </p:spPr>
      </p:pic>
    </p:spTree>
    <p:extLst>
      <p:ext uri="{BB962C8B-B14F-4D97-AF65-F5344CB8AC3E}">
        <p14:creationId xmlns:p14="http://schemas.microsoft.com/office/powerpoint/2010/main" val="3019902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Other Challenge-Response Protocols: Static Biometric</a:t>
            </a:r>
            <a:endParaRPr lang="zh-CN" altLang="en-US" sz="3600"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23528" y="1196753"/>
                <a:ext cx="4536504" cy="5256584"/>
              </a:xfrm>
            </p:spPr>
            <p:txBody>
              <a:bodyPr>
                <a:normAutofit fontScale="55000" lnSpcReduction="20000"/>
              </a:bodyPr>
              <a:lstStyle/>
              <a:p>
                <a:r>
                  <a:rPr lang="en-US" altLang="zh-CN" dirty="0"/>
                  <a:t>Host sends nonce </a:t>
                </a:r>
                <a14:m>
                  <m:oMath xmlns:m="http://schemas.openxmlformats.org/officeDocument/2006/math">
                    <m:r>
                      <a:rPr lang="en-US" altLang="zh-CN" i="1" dirty="0" smtClean="0">
                        <a:latin typeface="Cambria Math" panose="02040503050406030204" pitchFamily="18" charset="0"/>
                      </a:rPr>
                      <m:t>𝑟</m:t>
                    </m:r>
                  </m:oMath>
                </a14:m>
                <a:r>
                  <a:rPr lang="en-US" altLang="zh-CN" dirty="0"/>
                  <a:t> and identifier for an encryption function </a:t>
                </a:r>
                <a14:m>
                  <m:oMath xmlns:m="http://schemas.openxmlformats.org/officeDocument/2006/math">
                    <m:r>
                      <a:rPr lang="en-US" altLang="zh-CN" i="1" dirty="0" smtClean="0">
                        <a:latin typeface="Cambria Math" panose="02040503050406030204" pitchFamily="18" charset="0"/>
                      </a:rPr>
                      <m:t>𝐸</m:t>
                    </m:r>
                    <m:r>
                      <a:rPr lang="en-US" altLang="zh-CN" i="1" dirty="0" smtClean="0">
                        <a:latin typeface="Cambria Math" panose="02040503050406030204" pitchFamily="18" charset="0"/>
                      </a:rPr>
                      <m:t>()</m:t>
                    </m:r>
                  </m:oMath>
                </a14:m>
                <a:endParaRPr lang="en-US" altLang="zh-CN" dirty="0"/>
              </a:p>
              <a:p>
                <a:r>
                  <a:rPr lang="en-US" altLang="zh-CN" dirty="0"/>
                  <a:t>User controls a biometric device, which generates a biometric template </a:t>
                </a:r>
                <a14:m>
                  <m:oMath xmlns:m="http://schemas.openxmlformats.org/officeDocument/2006/math">
                    <m:r>
                      <a:rPr lang="en-US" altLang="zh-CN" i="1" dirty="0" smtClean="0">
                        <a:latin typeface="Cambria Math" panose="02040503050406030204" pitchFamily="18" charset="0"/>
                      </a:rPr>
                      <m:t>𝐵𝑇</m:t>
                    </m:r>
                    <m:r>
                      <a:rPr lang="en-US" altLang="zh-CN" i="1" dirty="0" smtClean="0">
                        <a:latin typeface="Cambria Math" panose="02040503050406030204" pitchFamily="18" charset="0"/>
                      </a:rPr>
                      <m:t>’</m:t>
                    </m:r>
                  </m:oMath>
                </a14:m>
                <a:r>
                  <a:rPr lang="en-US" altLang="zh-CN" i="1" dirty="0"/>
                  <a:t>, </a:t>
                </a:r>
                <a:r>
                  <a:rPr lang="en-US" altLang="zh-CN" dirty="0">
                    <a:solidFill>
                      <a:schemeClr val="tx1"/>
                    </a:solidFill>
                    <a:latin typeface="Arial" pitchFamily="-110" charset="0"/>
                    <a:ea typeface="ＭＳ Ｐゴシック" pitchFamily="-110" charset="-128"/>
                    <a:cs typeface="ＭＳ Ｐゴシック" pitchFamily="-110" charset="-128"/>
                  </a:rPr>
                  <a:t> a digital representation of</a:t>
                </a:r>
                <a:r>
                  <a:rPr lang="en-US" altLang="zh-CN" dirty="0"/>
                  <a:t> the user’s biometric </a:t>
                </a:r>
                <a14:m>
                  <m:oMath xmlns:m="http://schemas.openxmlformats.org/officeDocument/2006/math">
                    <m:r>
                      <a:rPr lang="en-US" altLang="zh-CN" i="1" dirty="0" smtClean="0">
                        <a:latin typeface="Cambria Math" panose="02040503050406030204" pitchFamily="18" charset="0"/>
                      </a:rPr>
                      <m:t>𝐵</m:t>
                    </m:r>
                    <m:r>
                      <a:rPr lang="en-US" altLang="zh-CN" i="1" dirty="0" smtClean="0">
                        <a:latin typeface="Cambria Math" panose="02040503050406030204" pitchFamily="18" charset="0"/>
                      </a:rPr>
                      <m:t>’</m:t>
                    </m:r>
                  </m:oMath>
                </a14:m>
                <a:r>
                  <a:rPr lang="en-US" altLang="zh-CN" i="1" dirty="0"/>
                  <a:t>,</a:t>
                </a:r>
                <a:r>
                  <a:rPr lang="en-US" altLang="zh-CN" dirty="0"/>
                  <a:t> and returns the ciphertext </a:t>
                </a:r>
                <a14:m>
                  <m:oMath xmlns:m="http://schemas.openxmlformats.org/officeDocument/2006/math">
                    <m:r>
                      <a:rPr lang="en-US" altLang="zh-CN" i="1" dirty="0" smtClean="0">
                        <a:latin typeface="Cambria Math" panose="02040503050406030204" pitchFamily="18" charset="0"/>
                      </a:rPr>
                      <m:t>𝐸</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𝑟</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𝐷</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𝐵𝑇</m:t>
                    </m:r>
                    <m:r>
                      <a:rPr lang="en-US" altLang="zh-CN" i="1" dirty="0" smtClean="0">
                        <a:latin typeface="Cambria Math" panose="02040503050406030204" pitchFamily="18" charset="0"/>
                      </a:rPr>
                      <m:t>’)</m:t>
                    </m:r>
                  </m:oMath>
                </a14:m>
                <a:r>
                  <a:rPr lang="en-US" altLang="zh-CN" dirty="0"/>
                  <a:t>, where </a:t>
                </a:r>
                <a14:m>
                  <m:oMath xmlns:m="http://schemas.openxmlformats.org/officeDocument/2006/math">
                    <m:r>
                      <a:rPr lang="en-US" altLang="zh-CN" i="1" dirty="0" smtClean="0">
                        <a:latin typeface="Cambria Math" panose="02040503050406030204" pitchFamily="18" charset="0"/>
                      </a:rPr>
                      <m:t>𝐷</m:t>
                    </m:r>
                    <m:r>
                      <a:rPr lang="en-US" altLang="zh-CN" i="1" dirty="0" smtClean="0">
                        <a:latin typeface="Cambria Math" panose="02040503050406030204" pitchFamily="18" charset="0"/>
                      </a:rPr>
                      <m:t>’</m:t>
                    </m:r>
                  </m:oMath>
                </a14:m>
                <a:r>
                  <a:rPr lang="en-US" altLang="zh-CN" i="1" dirty="0"/>
                  <a:t> </a:t>
                </a:r>
                <a:r>
                  <a:rPr lang="en-US" altLang="zh-CN" dirty="0"/>
                  <a:t>is ID for this particular biometric device.</a:t>
                </a:r>
              </a:p>
              <a:p>
                <a:r>
                  <a:rPr lang="en-US" altLang="zh-CN" dirty="0"/>
                  <a:t>Host decrypts the message. </a:t>
                </a:r>
              </a:p>
              <a:p>
                <a:pPr lvl="1"/>
                <a:r>
                  <a:rPr lang="en-US" altLang="zh-CN" dirty="0"/>
                  <a:t>Nonce must match (</a:t>
                </a:r>
                <a14:m>
                  <m:oMath xmlns:m="http://schemas.openxmlformats.org/officeDocument/2006/math">
                    <m:r>
                      <a:rPr lang="en-US" altLang="zh-CN" i="1" dirty="0" smtClean="0">
                        <a:latin typeface="Cambria Math" panose="02040503050406030204" pitchFamily="18" charset="0"/>
                      </a:rPr>
                      <m:t>𝑟</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𝑟</m:t>
                    </m:r>
                  </m:oMath>
                </a14:m>
                <a:r>
                  <a:rPr lang="en-US" altLang="zh-CN" dirty="0"/>
                  <a:t>). </a:t>
                </a:r>
              </a:p>
              <a:p>
                <a:pPr lvl="1"/>
                <a:r>
                  <a:rPr lang="en-US" altLang="zh-CN" dirty="0"/>
                  <a:t>Device ID must be in the host database (</a:t>
                </a:r>
                <a14:m>
                  <m:oMath xmlns:m="http://schemas.openxmlformats.org/officeDocument/2006/math">
                    <m:r>
                      <a:rPr lang="en-US" altLang="zh-CN" i="1" dirty="0" smtClean="0">
                        <a:latin typeface="Cambria Math" panose="02040503050406030204" pitchFamily="18" charset="0"/>
                      </a:rPr>
                      <m:t>𝐷</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𝐷</m:t>
                    </m:r>
                  </m:oMath>
                </a14:m>
                <a:r>
                  <a:rPr lang="en-US" altLang="zh-CN" dirty="0"/>
                  <a:t>)</a:t>
                </a:r>
              </a:p>
              <a:p>
                <a:pPr lvl="1"/>
                <a:r>
                  <a:rPr lang="en-US" altLang="zh-CN" dirty="0"/>
                  <a:t>Matching score between </a:t>
                </a:r>
                <a14:m>
                  <m:oMath xmlns:m="http://schemas.openxmlformats.org/officeDocument/2006/math">
                    <m:r>
                      <a:rPr lang="en-US" altLang="zh-CN" i="1" dirty="0" smtClean="0">
                        <a:latin typeface="Cambria Math" panose="02040503050406030204" pitchFamily="18" charset="0"/>
                      </a:rPr>
                      <m:t>𝐵𝑇</m:t>
                    </m:r>
                    <m:r>
                      <a:rPr lang="en-US" altLang="zh-CN" i="1" dirty="0" smtClean="0">
                        <a:latin typeface="Cambria Math" panose="02040503050406030204" pitchFamily="18" charset="0"/>
                      </a:rPr>
                      <m:t>’</m:t>
                    </m:r>
                  </m:oMath>
                </a14:m>
                <a:r>
                  <a:rPr lang="en-US" altLang="zh-CN" dirty="0"/>
                  <a:t> and the stored template </a:t>
                </a:r>
                <a14:m>
                  <m:oMath xmlns:m="http://schemas.openxmlformats.org/officeDocument/2006/math">
                    <m:r>
                      <a:rPr lang="en-US" altLang="zh-CN" i="1" dirty="0" smtClean="0">
                        <a:latin typeface="Cambria Math" panose="02040503050406030204" pitchFamily="18" charset="0"/>
                      </a:rPr>
                      <m:t>𝐵𝑇</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𝑈</m:t>
                    </m:r>
                    <m:r>
                      <a:rPr lang="en-US" altLang="zh-CN" i="1" dirty="0" smtClean="0">
                        <a:latin typeface="Cambria Math" panose="02040503050406030204" pitchFamily="18" charset="0"/>
                      </a:rPr>
                      <m:t>)</m:t>
                    </m:r>
                  </m:oMath>
                </a14:m>
                <a:r>
                  <a:rPr lang="en-US" altLang="zh-CN" dirty="0"/>
                  <a:t> must exceed a predefined threshold </a:t>
                </a:r>
                <a14:m>
                  <m:oMath xmlns:m="http://schemas.openxmlformats.org/officeDocument/2006/math">
                    <m:r>
                      <a:rPr lang="en-US" altLang="zh-CN" i="1" dirty="0" smtClean="0">
                        <a:latin typeface="Cambria Math" panose="02040503050406030204" pitchFamily="18" charset="0"/>
                      </a:rPr>
                      <m:t>(</m:t>
                    </m:r>
                    <m:r>
                      <a:rPr lang="en-US" altLang="zh-CN" i="1" dirty="0" smtClean="0">
                        <a:latin typeface="Cambria Math" panose="02040503050406030204" pitchFamily="18" charset="0"/>
                      </a:rPr>
                      <m:t>𝐵𝑇</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𝐵𝑇</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𝑈</m:t>
                    </m:r>
                    <m:r>
                      <a:rPr lang="en-US" altLang="zh-CN" i="1" dirty="0" smtClean="0">
                        <a:latin typeface="Cambria Math" panose="02040503050406030204" pitchFamily="18" charset="0"/>
                      </a:rPr>
                      <m:t>))</m:t>
                    </m:r>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23528" y="1196753"/>
                <a:ext cx="4536504" cy="5256584"/>
              </a:xfrm>
              <a:blipFill>
                <a:blip r:embed="rId2"/>
                <a:stretch>
                  <a:fillRect l="-1210" t="-1622" r="-672"/>
                </a:stretch>
              </a:blipFill>
            </p:spPr>
            <p:txBody>
              <a:bodyPr/>
              <a:lstStyle/>
              <a:p>
                <a:r>
                  <a:rPr lang="en-SE">
                    <a:noFill/>
                  </a:rPr>
                  <a:t> </a:t>
                </a:r>
              </a:p>
            </p:txBody>
          </p:sp>
        </mc:Fallback>
      </mc:AlternateContent>
      <p:sp>
        <p:nvSpPr>
          <p:cNvPr id="4" name="灯片编号占位符 3"/>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32</a:t>
            </a:fld>
            <a:endParaRPr lang="en-US" dirty="0">
              <a:solidFill>
                <a:prstClr val="white">
                  <a:lumMod val="65000"/>
                  <a:lumOff val="35000"/>
                </a:prstClr>
              </a:solidFill>
            </a:endParaRPr>
          </a:p>
        </p:txBody>
      </p:sp>
      <p:pic>
        <p:nvPicPr>
          <p:cNvPr id="6" name="图片 5"/>
          <p:cNvPicPr>
            <a:picLocks noChangeAspect="1"/>
          </p:cNvPicPr>
          <p:nvPr/>
        </p:nvPicPr>
        <p:blipFill>
          <a:blip r:embed="rId3"/>
          <a:stretch>
            <a:fillRect/>
          </a:stretch>
        </p:blipFill>
        <p:spPr>
          <a:xfrm>
            <a:off x="4753775" y="1511198"/>
            <a:ext cx="4183414" cy="4893805"/>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1146223-FAF1-4B96-9715-67A1BC05260D}"/>
                  </a:ext>
                </a:extLst>
              </p:cNvPr>
              <p:cNvSpPr/>
              <p:nvPr/>
            </p:nvSpPr>
            <p:spPr>
              <a:xfrm>
                <a:off x="7256672" y="5661248"/>
                <a:ext cx="1824154" cy="307777"/>
              </a:xfrm>
              <a:prstGeom prst="rect">
                <a:avLst/>
              </a:prstGeom>
            </p:spPr>
            <p:txBody>
              <a:bodyPr wrap="none">
                <a:spAutoFit/>
              </a:bodyPr>
              <a:lstStyle/>
              <a:p>
                <a:r>
                  <a:rPr lang="en-US" altLang="zh-CN" sz="1400" dirty="0"/>
                  <a:t>Typo: </a:t>
                </a:r>
                <a14:m>
                  <m:oMath xmlns:m="http://schemas.openxmlformats.org/officeDocument/2006/math">
                    <m:r>
                      <a:rPr lang="en-US" altLang="zh-CN" sz="1400" i="1" dirty="0">
                        <a:latin typeface="Cambria Math" panose="02040503050406030204" pitchFamily="18" charset="0"/>
                      </a:rPr>
                      <m:t>(</m:t>
                    </m:r>
                    <m:r>
                      <a:rPr lang="en-US" altLang="zh-CN" sz="1400" i="1" dirty="0">
                        <a:latin typeface="Cambria Math" panose="02040503050406030204" pitchFamily="18" charset="0"/>
                      </a:rPr>
                      <m:t>𝐵𝑇</m:t>
                    </m:r>
                    <m:r>
                      <a:rPr lang="en-US" altLang="zh-CN" sz="1400" i="1" dirty="0">
                        <a:latin typeface="Cambria Math" panose="02040503050406030204" pitchFamily="18" charset="0"/>
                      </a:rPr>
                      <m:t>’≥</m:t>
                    </m:r>
                    <m:r>
                      <a:rPr lang="en-US" altLang="zh-CN" sz="1400" i="1" dirty="0">
                        <a:latin typeface="Cambria Math" panose="02040503050406030204" pitchFamily="18" charset="0"/>
                      </a:rPr>
                      <m:t>𝐵𝑇</m:t>
                    </m:r>
                    <m:r>
                      <a:rPr lang="en-US" altLang="zh-CN" sz="1400" i="1" dirty="0">
                        <a:latin typeface="Cambria Math" panose="02040503050406030204" pitchFamily="18" charset="0"/>
                      </a:rPr>
                      <m:t>(</m:t>
                    </m:r>
                    <m:r>
                      <a:rPr lang="en-US" altLang="zh-CN" sz="1400" i="1" dirty="0">
                        <a:latin typeface="Cambria Math" panose="02040503050406030204" pitchFamily="18" charset="0"/>
                      </a:rPr>
                      <m:t>𝑈</m:t>
                    </m:r>
                    <m:r>
                      <a:rPr lang="en-US" altLang="zh-CN" sz="1400" i="1" dirty="0">
                        <a:latin typeface="Cambria Math" panose="02040503050406030204" pitchFamily="18" charset="0"/>
                      </a:rPr>
                      <m:t>))</m:t>
                    </m:r>
                  </m:oMath>
                </a14:m>
                <a:endParaRPr lang="en-SE" sz="1400" dirty="0"/>
              </a:p>
            </p:txBody>
          </p:sp>
        </mc:Choice>
        <mc:Fallback xmlns="">
          <p:sp>
            <p:nvSpPr>
              <p:cNvPr id="5" name="Rectangle 4">
                <a:extLst>
                  <a:ext uri="{FF2B5EF4-FFF2-40B4-BE49-F238E27FC236}">
                    <a16:creationId xmlns:a16="http://schemas.microsoft.com/office/drawing/2014/main" id="{91146223-FAF1-4B96-9715-67A1BC05260D}"/>
                  </a:ext>
                </a:extLst>
              </p:cNvPr>
              <p:cNvSpPr>
                <a:spLocks noRot="1" noChangeAspect="1" noMove="1" noResize="1" noEditPoints="1" noAdjustHandles="1" noChangeArrowheads="1" noChangeShapeType="1" noTextEdit="1"/>
              </p:cNvSpPr>
              <p:nvPr/>
            </p:nvSpPr>
            <p:spPr>
              <a:xfrm>
                <a:off x="7256672" y="5661248"/>
                <a:ext cx="1824154" cy="307777"/>
              </a:xfrm>
              <a:prstGeom prst="rect">
                <a:avLst/>
              </a:prstGeom>
              <a:blipFill>
                <a:blip r:embed="rId4"/>
                <a:stretch>
                  <a:fillRect l="-1000" t="-4000" b="-20000"/>
                </a:stretch>
              </a:blipFill>
            </p:spPr>
            <p:txBody>
              <a:bodyPr/>
              <a:lstStyle/>
              <a:p>
                <a:r>
                  <a:rPr lang="en-SE">
                    <a:noFill/>
                  </a:rPr>
                  <a:t> </a:t>
                </a:r>
              </a:p>
            </p:txBody>
          </p:sp>
        </mc:Fallback>
      </mc:AlternateContent>
    </p:spTree>
    <p:extLst>
      <p:ext uri="{BB962C8B-B14F-4D97-AF65-F5344CB8AC3E}">
        <p14:creationId xmlns:p14="http://schemas.microsoft.com/office/powerpoint/2010/main" val="1278935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47A4-7853-41C6-A1E5-2A0C37B8173F}"/>
              </a:ext>
            </a:extLst>
          </p:cNvPr>
          <p:cNvSpPr>
            <a:spLocks noGrp="1"/>
          </p:cNvSpPr>
          <p:nvPr>
            <p:ph type="title"/>
          </p:nvPr>
        </p:nvSpPr>
        <p:spPr/>
        <p:txBody>
          <a:bodyPr/>
          <a:lstStyle/>
          <a:p>
            <a:r>
              <a:rPr lang="en-US" dirty="0"/>
              <a:t>Authentication Security Issues</a:t>
            </a:r>
            <a:br>
              <a:rPr lang="en-US" dirty="0"/>
            </a:br>
            <a:endParaRPr lang="en-SE" dirty="0"/>
          </a:p>
        </p:txBody>
      </p:sp>
      <p:sp>
        <p:nvSpPr>
          <p:cNvPr id="3" name="Content Placeholder 2">
            <a:extLst>
              <a:ext uri="{FF2B5EF4-FFF2-40B4-BE49-F238E27FC236}">
                <a16:creationId xmlns:a16="http://schemas.microsoft.com/office/drawing/2014/main" id="{430DDCBC-191B-4C86-8CE5-11E8EB35A653}"/>
              </a:ext>
            </a:extLst>
          </p:cNvPr>
          <p:cNvSpPr>
            <a:spLocks noGrp="1"/>
          </p:cNvSpPr>
          <p:nvPr>
            <p:ph idx="1"/>
          </p:nvPr>
        </p:nvSpPr>
        <p:spPr/>
        <p:txBody>
          <a:bodyPr>
            <a:normAutofit fontScale="55000" lnSpcReduction="20000"/>
          </a:bodyPr>
          <a:lstStyle/>
          <a:p>
            <a:r>
              <a:rPr lang="en-US" dirty="0"/>
              <a:t>Eavesdropping</a:t>
            </a:r>
          </a:p>
          <a:p>
            <a:pPr lvl="1"/>
            <a:r>
              <a:rPr lang="en-US" dirty="0"/>
              <a:t>Adversary attempts to learn the password by, say, looking over the shoulder of victim, or sniffing network packets</a:t>
            </a:r>
          </a:p>
          <a:p>
            <a:r>
              <a:rPr lang="en-US" dirty="0"/>
              <a:t>Host Attacks</a:t>
            </a:r>
          </a:p>
          <a:p>
            <a:pPr lvl="1"/>
            <a:r>
              <a:rPr lang="en-US" dirty="0"/>
              <a:t>Directed at the user file at the host where passwords, token passcodes, or biometric templates are stored</a:t>
            </a:r>
          </a:p>
          <a:p>
            <a:r>
              <a:rPr lang="en-US" dirty="0"/>
              <a:t>Replay</a:t>
            </a:r>
          </a:p>
          <a:p>
            <a:pPr lvl="1"/>
            <a:r>
              <a:rPr lang="en-US" dirty="0"/>
              <a:t>Adversary repeats a previously captured user response</a:t>
            </a:r>
          </a:p>
          <a:p>
            <a:r>
              <a:rPr lang="en-US" dirty="0"/>
              <a:t>Client Attacks</a:t>
            </a:r>
          </a:p>
          <a:p>
            <a:pPr lvl="1"/>
            <a:r>
              <a:rPr lang="en-US" dirty="0"/>
              <a:t>Adversary attempts to achieve user authentication without access to the remote host or the intervening communications path</a:t>
            </a:r>
          </a:p>
          <a:p>
            <a:r>
              <a:rPr lang="en-US" dirty="0"/>
              <a:t>Trojan Horse</a:t>
            </a:r>
          </a:p>
          <a:p>
            <a:pPr lvl="1"/>
            <a:r>
              <a:rPr lang="en-US" dirty="0"/>
              <a:t>An application or physical device masquerades as an authentic application or device for the purpose of capturing a user password, passcode, or biometric</a:t>
            </a:r>
          </a:p>
          <a:p>
            <a:r>
              <a:rPr lang="en-US" dirty="0"/>
              <a:t>Denial-of-Service                  </a:t>
            </a:r>
          </a:p>
          <a:p>
            <a:pPr lvl="1"/>
            <a:r>
              <a:rPr lang="en-US" dirty="0"/>
              <a:t>Attempts to disable a user authentication service by trying multiple authentication attempts, e.g., the account may be locked after N unsuccessful attempts.</a:t>
            </a:r>
          </a:p>
          <a:p>
            <a:endParaRPr lang="en-SE" dirty="0"/>
          </a:p>
        </p:txBody>
      </p:sp>
      <p:sp>
        <p:nvSpPr>
          <p:cNvPr id="4" name="Slide Number Placeholder 3">
            <a:extLst>
              <a:ext uri="{FF2B5EF4-FFF2-40B4-BE49-F238E27FC236}">
                <a16:creationId xmlns:a16="http://schemas.microsoft.com/office/drawing/2014/main" id="{ED51AB47-F421-4BEA-BA40-5D6F1B9E29D1}"/>
              </a:ext>
            </a:extLst>
          </p:cNvPr>
          <p:cNvSpPr>
            <a:spLocks noGrp="1"/>
          </p:cNvSpPr>
          <p:nvPr>
            <p:ph type="sldNum" sz="quarter" idx="12"/>
          </p:nvPr>
        </p:nvSpPr>
        <p:spPr/>
        <p:txBody>
          <a:bodyPr/>
          <a:lstStyle/>
          <a:p>
            <a:pPr>
              <a:defRPr/>
            </a:pPr>
            <a:fld id="{F57F456A-00AF-44E6-8D70-638C0D0130FF}" type="slidenum">
              <a:rPr lang="en-US" altLang="zh-CN" smtClean="0"/>
              <a:pPr>
                <a:defRPr/>
              </a:pPr>
              <a:t>33</a:t>
            </a:fld>
            <a:endParaRPr lang="en-US" altLang="zh-CN" dirty="0"/>
          </a:p>
        </p:txBody>
      </p:sp>
    </p:spTree>
    <p:extLst>
      <p:ext uri="{BB962C8B-B14F-4D97-AF65-F5344CB8AC3E}">
        <p14:creationId xmlns:p14="http://schemas.microsoft.com/office/powerpoint/2010/main" val="257941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7368-DEFC-436E-83A3-D4AAD59B1655}"/>
              </a:ext>
            </a:extLst>
          </p:cNvPr>
          <p:cNvSpPr>
            <a:spLocks noGrp="1"/>
          </p:cNvSpPr>
          <p:nvPr>
            <p:ph type="title"/>
          </p:nvPr>
        </p:nvSpPr>
        <p:spPr/>
        <p:txBody>
          <a:bodyPr/>
          <a:lstStyle/>
          <a:p>
            <a:r>
              <a:rPr lang="en-US" dirty="0"/>
              <a:t>Four Means of Authentication</a:t>
            </a:r>
            <a:endParaRPr lang="en-SE" dirty="0"/>
          </a:p>
        </p:txBody>
      </p:sp>
      <p:sp>
        <p:nvSpPr>
          <p:cNvPr id="3" name="Content Placeholder 2">
            <a:extLst>
              <a:ext uri="{FF2B5EF4-FFF2-40B4-BE49-F238E27FC236}">
                <a16:creationId xmlns:a16="http://schemas.microsoft.com/office/drawing/2014/main" id="{AC4A483D-7673-4452-ADB3-33C482332350}"/>
              </a:ext>
            </a:extLst>
          </p:cNvPr>
          <p:cNvSpPr>
            <a:spLocks noGrp="1"/>
          </p:cNvSpPr>
          <p:nvPr>
            <p:ph idx="1"/>
          </p:nvPr>
        </p:nvSpPr>
        <p:spPr/>
        <p:txBody>
          <a:bodyPr>
            <a:normAutofit fontScale="85000" lnSpcReduction="10000"/>
          </a:bodyPr>
          <a:lstStyle/>
          <a:p>
            <a:r>
              <a:rPr lang="en-US" dirty="0"/>
              <a:t>Something the individual knows</a:t>
            </a:r>
          </a:p>
          <a:p>
            <a:pPr lvl="1"/>
            <a:r>
              <a:rPr lang="en-US" dirty="0"/>
              <a:t>Password, PIN, answers to prearranged questions</a:t>
            </a:r>
          </a:p>
          <a:p>
            <a:r>
              <a:rPr lang="en-US" dirty="0"/>
              <a:t>Something the individual possesses (token)</a:t>
            </a:r>
          </a:p>
          <a:p>
            <a:pPr lvl="1"/>
            <a:r>
              <a:rPr lang="en-US" dirty="0"/>
              <a:t>Smartcard, electronic keycard, physical key</a:t>
            </a:r>
          </a:p>
          <a:p>
            <a:r>
              <a:rPr lang="en-US" dirty="0"/>
              <a:t>Something the individual is (static biometrics)</a:t>
            </a:r>
          </a:p>
          <a:p>
            <a:pPr lvl="1"/>
            <a:r>
              <a:rPr lang="en-US" dirty="0"/>
              <a:t>Fingerprint, retina, face</a:t>
            </a:r>
          </a:p>
          <a:p>
            <a:r>
              <a:rPr lang="en-US" dirty="0"/>
              <a:t>Something the individual does (dynamic biometrics) </a:t>
            </a:r>
          </a:p>
          <a:p>
            <a:pPr lvl="1"/>
            <a:r>
              <a:rPr lang="en-US" dirty="0"/>
              <a:t>Voice pattern, handwriting, typing rhythm, modern face recognition</a:t>
            </a:r>
          </a:p>
          <a:p>
            <a:endParaRPr lang="en-US" dirty="0"/>
          </a:p>
          <a:p>
            <a:endParaRPr lang="en-SE" dirty="0"/>
          </a:p>
        </p:txBody>
      </p:sp>
      <p:sp>
        <p:nvSpPr>
          <p:cNvPr id="4" name="Slide Number Placeholder 3">
            <a:extLst>
              <a:ext uri="{FF2B5EF4-FFF2-40B4-BE49-F238E27FC236}">
                <a16:creationId xmlns:a16="http://schemas.microsoft.com/office/drawing/2014/main" id="{0BF7E8D6-3A6A-434F-BA2B-A83D9963D4E6}"/>
              </a:ext>
            </a:extLst>
          </p:cNvPr>
          <p:cNvSpPr>
            <a:spLocks noGrp="1"/>
          </p:cNvSpPr>
          <p:nvPr>
            <p:ph type="sldNum" sz="quarter" idx="12"/>
          </p:nvPr>
        </p:nvSpPr>
        <p:spPr/>
        <p:txBody>
          <a:bodyPr/>
          <a:lstStyle/>
          <a:p>
            <a:pPr>
              <a:defRPr/>
            </a:pPr>
            <a:fld id="{F57F456A-00AF-44E6-8D70-638C0D0130FF}" type="slidenum">
              <a:rPr lang="en-US" altLang="zh-CN" smtClean="0"/>
              <a:pPr>
                <a:defRPr/>
              </a:pPr>
              <a:t>4</a:t>
            </a:fld>
            <a:endParaRPr lang="en-US" altLang="zh-CN" dirty="0"/>
          </a:p>
        </p:txBody>
      </p:sp>
    </p:spTree>
    <p:extLst>
      <p:ext uri="{BB962C8B-B14F-4D97-AF65-F5344CB8AC3E}">
        <p14:creationId xmlns:p14="http://schemas.microsoft.com/office/powerpoint/2010/main" val="220066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AFC3-F21D-4E30-8D2C-30A8C456411F}"/>
              </a:ext>
            </a:extLst>
          </p:cNvPr>
          <p:cNvSpPr>
            <a:spLocks noGrp="1"/>
          </p:cNvSpPr>
          <p:nvPr>
            <p:ph type="title"/>
          </p:nvPr>
        </p:nvSpPr>
        <p:spPr/>
        <p:txBody>
          <a:bodyPr/>
          <a:lstStyle/>
          <a:p>
            <a:r>
              <a:rPr lang="en-US" dirty="0"/>
              <a:t>Multifactor Authentication</a:t>
            </a:r>
            <a:endParaRPr lang="en-SE" dirty="0"/>
          </a:p>
        </p:txBody>
      </p:sp>
      <p:sp>
        <p:nvSpPr>
          <p:cNvPr id="3" name="Content Placeholder 2">
            <a:extLst>
              <a:ext uri="{FF2B5EF4-FFF2-40B4-BE49-F238E27FC236}">
                <a16:creationId xmlns:a16="http://schemas.microsoft.com/office/drawing/2014/main" id="{A08F2779-CDA5-4067-861B-4A337081B64B}"/>
              </a:ext>
            </a:extLst>
          </p:cNvPr>
          <p:cNvSpPr>
            <a:spLocks noGrp="1"/>
          </p:cNvSpPr>
          <p:nvPr>
            <p:ph idx="1"/>
          </p:nvPr>
        </p:nvSpPr>
        <p:spPr>
          <a:xfrm>
            <a:off x="323528" y="1196753"/>
            <a:ext cx="8568952" cy="5472607"/>
          </a:xfrm>
        </p:spPr>
        <p:txBody>
          <a:bodyPr>
            <a:normAutofit/>
          </a:bodyPr>
          <a:lstStyle/>
          <a:p>
            <a:r>
              <a:rPr lang="en-US" altLang="zh-CN" sz="3200" dirty="0"/>
              <a:t>Uses multiple methods (factors) in combination</a:t>
            </a:r>
          </a:p>
          <a:p>
            <a:pPr lvl="1"/>
            <a:r>
              <a:rPr lang="en-US" altLang="zh-CN" sz="2800" dirty="0"/>
              <a:t>Bank card in combination with a PIN</a:t>
            </a:r>
          </a:p>
          <a:p>
            <a:pPr lvl="1"/>
            <a:r>
              <a:rPr lang="en-US" altLang="zh-CN" sz="2800" dirty="0"/>
              <a:t>Finger print in combination with a PIN</a:t>
            </a:r>
          </a:p>
          <a:p>
            <a:pPr lvl="1"/>
            <a:r>
              <a:rPr lang="en-US" altLang="zh-CN" sz="2800" dirty="0"/>
              <a:t>Password in combination with a code via SMS to your mobile phone (</a:t>
            </a:r>
            <a:r>
              <a:rPr lang="zh-CN" altLang="en-US" sz="2800" dirty="0"/>
              <a:t>验证码</a:t>
            </a:r>
            <a:r>
              <a:rPr lang="en-US" altLang="zh-CN" sz="2800" dirty="0"/>
              <a:t>)</a:t>
            </a:r>
          </a:p>
          <a:p>
            <a:r>
              <a:rPr lang="en-US" altLang="zh-CN" sz="2800" dirty="0"/>
              <a:t>May be triggered by unusual activities</a:t>
            </a:r>
          </a:p>
          <a:p>
            <a:pPr lvl="1"/>
            <a:r>
              <a:rPr lang="en-US" altLang="zh-CN" sz="2800" dirty="0"/>
              <a:t>e.g., if system detects (via IP address or GPS) that you are not at your usual location, then use multi-factor authentication</a:t>
            </a:r>
            <a:endParaRPr lang="zh-CN" altLang="en-US" sz="2800" dirty="0"/>
          </a:p>
        </p:txBody>
      </p:sp>
      <p:sp>
        <p:nvSpPr>
          <p:cNvPr id="4" name="Slide Number Placeholder 3">
            <a:extLst>
              <a:ext uri="{FF2B5EF4-FFF2-40B4-BE49-F238E27FC236}">
                <a16:creationId xmlns:a16="http://schemas.microsoft.com/office/drawing/2014/main" id="{602FE8C9-5ACC-44A8-BF95-80503EACFA94}"/>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dirty="0"/>
          </a:p>
        </p:txBody>
      </p:sp>
    </p:spTree>
    <p:extLst>
      <p:ext uri="{BB962C8B-B14F-4D97-AF65-F5344CB8AC3E}">
        <p14:creationId xmlns:p14="http://schemas.microsoft.com/office/powerpoint/2010/main" val="354770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40E4D-B7BA-423C-B4C6-0D4670DC9A8F}"/>
              </a:ext>
            </a:extLst>
          </p:cNvPr>
          <p:cNvSpPr>
            <a:spLocks noGrp="1"/>
          </p:cNvSpPr>
          <p:nvPr>
            <p:ph type="title"/>
          </p:nvPr>
        </p:nvSpPr>
        <p:spPr>
          <a:xfrm>
            <a:off x="0" y="188640"/>
            <a:ext cx="9144000" cy="868362"/>
          </a:xfrm>
        </p:spPr>
        <p:txBody>
          <a:bodyPr/>
          <a:lstStyle/>
          <a:p>
            <a:r>
              <a:rPr lang="en-US" dirty="0"/>
              <a:t>Risk Assessment for </a:t>
            </a:r>
            <a:br>
              <a:rPr lang="en-US" dirty="0"/>
            </a:br>
            <a:r>
              <a:rPr lang="en-US" dirty="0"/>
              <a:t>User Authentication</a:t>
            </a:r>
            <a:endParaRPr lang="en-SE" dirty="0"/>
          </a:p>
        </p:txBody>
      </p:sp>
      <p:sp>
        <p:nvSpPr>
          <p:cNvPr id="3" name="Content Placeholder 2">
            <a:extLst>
              <a:ext uri="{FF2B5EF4-FFF2-40B4-BE49-F238E27FC236}">
                <a16:creationId xmlns:a16="http://schemas.microsoft.com/office/drawing/2014/main" id="{7D6A8FDB-08A4-4C7D-A58D-9EA6DC2BA662}"/>
              </a:ext>
            </a:extLst>
          </p:cNvPr>
          <p:cNvSpPr>
            <a:spLocks noGrp="1"/>
          </p:cNvSpPr>
          <p:nvPr>
            <p:ph idx="1"/>
          </p:nvPr>
        </p:nvSpPr>
        <p:spPr>
          <a:xfrm>
            <a:off x="323528" y="1196753"/>
            <a:ext cx="8568952" cy="3131028"/>
          </a:xfrm>
        </p:spPr>
        <p:txBody>
          <a:bodyPr>
            <a:normAutofit fontScale="70000" lnSpcReduction="20000"/>
          </a:bodyPr>
          <a:lstStyle/>
          <a:p>
            <a:r>
              <a:rPr lang="en-US" dirty="0"/>
              <a:t>Potential impact</a:t>
            </a:r>
          </a:p>
          <a:p>
            <a:pPr lvl="1"/>
            <a:r>
              <a:rPr lang="en-US" dirty="0"/>
              <a:t>Three levels of potential impact on organizations or individuals should there be a breach of security: low, moderate, high.</a:t>
            </a:r>
          </a:p>
          <a:p>
            <a:r>
              <a:rPr lang="en-US" dirty="0"/>
              <a:t>Assurance Level determined by potential impact</a:t>
            </a:r>
          </a:p>
          <a:p>
            <a:pPr lvl="1"/>
            <a:r>
              <a:rPr lang="en-US" dirty="0"/>
              <a:t>Describes an organization’s degree of certainty that a user has presented a credential that refers to his or her identity.</a:t>
            </a:r>
          </a:p>
          <a:p>
            <a:pPr lvl="1"/>
            <a:r>
              <a:rPr lang="en-US" dirty="0"/>
              <a:t>e.g., If the potential impact is low, an assurance level of 1 is adequate; if the potential impact is high, an assurance level of 4 is needed.</a:t>
            </a:r>
          </a:p>
          <a:p>
            <a:endParaRPr lang="en-SE" dirty="0"/>
          </a:p>
        </p:txBody>
      </p:sp>
      <p:sp>
        <p:nvSpPr>
          <p:cNvPr id="4" name="Slide Number Placeholder 3">
            <a:extLst>
              <a:ext uri="{FF2B5EF4-FFF2-40B4-BE49-F238E27FC236}">
                <a16:creationId xmlns:a16="http://schemas.microsoft.com/office/drawing/2014/main" id="{45E1F93A-DF25-4153-956C-D850A08EB65A}"/>
              </a:ext>
            </a:extLst>
          </p:cNvPr>
          <p:cNvSpPr>
            <a:spLocks noGrp="1"/>
          </p:cNvSpPr>
          <p:nvPr>
            <p:ph type="sldNum" sz="quarter" idx="12"/>
          </p:nvPr>
        </p:nvSpPr>
        <p:spPr/>
        <p:txBody>
          <a:bodyPr/>
          <a:lstStyle/>
          <a:p>
            <a:pPr>
              <a:defRPr/>
            </a:pPr>
            <a:fld id="{F57F456A-00AF-44E6-8D70-638C0D0130FF}" type="slidenum">
              <a:rPr lang="en-US" altLang="zh-CN" smtClean="0"/>
              <a:pPr>
                <a:defRPr/>
              </a:pPr>
              <a:t>6</a:t>
            </a:fld>
            <a:endParaRPr lang="en-US" altLang="zh-CN" dirty="0"/>
          </a:p>
        </p:txBody>
      </p:sp>
      <p:pic>
        <p:nvPicPr>
          <p:cNvPr id="6" name="Picture 5">
            <a:extLst>
              <a:ext uri="{FF2B5EF4-FFF2-40B4-BE49-F238E27FC236}">
                <a16:creationId xmlns:a16="http://schemas.microsoft.com/office/drawing/2014/main" id="{B4403CEC-EC01-4972-A9C4-85EAE94BE8F4}"/>
              </a:ext>
            </a:extLst>
          </p:cNvPr>
          <p:cNvPicPr>
            <a:picLocks noChangeAspect="1"/>
          </p:cNvPicPr>
          <p:nvPr/>
        </p:nvPicPr>
        <p:blipFill rotWithShape="1">
          <a:blip r:embed="rId3"/>
          <a:srcRect r="39321" b="11326"/>
          <a:stretch/>
        </p:blipFill>
        <p:spPr>
          <a:xfrm>
            <a:off x="72985" y="4450019"/>
            <a:ext cx="5400600" cy="2125458"/>
          </a:xfrm>
          <a:prstGeom prst="rect">
            <a:avLst/>
          </a:prstGeom>
        </p:spPr>
      </p:pic>
      <p:pic>
        <p:nvPicPr>
          <p:cNvPr id="7" name="Picture 6">
            <a:extLst>
              <a:ext uri="{FF2B5EF4-FFF2-40B4-BE49-F238E27FC236}">
                <a16:creationId xmlns:a16="http://schemas.microsoft.com/office/drawing/2014/main" id="{3F0FF511-21D0-4857-AACB-1D314F898D4D}"/>
              </a:ext>
            </a:extLst>
          </p:cNvPr>
          <p:cNvPicPr>
            <a:picLocks noChangeAspect="1"/>
          </p:cNvPicPr>
          <p:nvPr/>
        </p:nvPicPr>
        <p:blipFill rotWithShape="1">
          <a:blip r:embed="rId4"/>
          <a:srcRect l="-239" t="-8446" r="59806" b="7012"/>
          <a:stretch/>
        </p:blipFill>
        <p:spPr>
          <a:xfrm>
            <a:off x="5414206" y="3929379"/>
            <a:ext cx="3653594" cy="2736304"/>
          </a:xfrm>
          <a:prstGeom prst="rect">
            <a:avLst/>
          </a:prstGeom>
        </p:spPr>
      </p:pic>
    </p:spTree>
    <p:extLst>
      <p:ext uri="{BB962C8B-B14F-4D97-AF65-F5344CB8AC3E}">
        <p14:creationId xmlns:p14="http://schemas.microsoft.com/office/powerpoint/2010/main" val="131543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4090BB-52BE-41AD-BA28-88FCAF079086}"/>
              </a:ext>
            </a:extLst>
          </p:cNvPr>
          <p:cNvSpPr>
            <a:spLocks noGrp="1"/>
          </p:cNvSpPr>
          <p:nvPr>
            <p:ph type="title"/>
          </p:nvPr>
        </p:nvSpPr>
        <p:spPr/>
        <p:txBody>
          <a:bodyPr/>
          <a:lstStyle/>
          <a:p>
            <a:r>
              <a:rPr lang="en-US" dirty="0"/>
              <a:t>Outline</a:t>
            </a:r>
            <a:endParaRPr lang="en-SE" dirty="0"/>
          </a:p>
        </p:txBody>
      </p:sp>
      <p:sp>
        <p:nvSpPr>
          <p:cNvPr id="7" name="Content Placeholder 6">
            <a:extLst>
              <a:ext uri="{FF2B5EF4-FFF2-40B4-BE49-F238E27FC236}">
                <a16:creationId xmlns:a16="http://schemas.microsoft.com/office/drawing/2014/main" id="{71F84963-B02A-450E-963C-827BF4DB7556}"/>
              </a:ext>
            </a:extLst>
          </p:cNvPr>
          <p:cNvSpPr>
            <a:spLocks noGrp="1"/>
          </p:cNvSpPr>
          <p:nvPr>
            <p:ph idx="1"/>
          </p:nvPr>
        </p:nvSpPr>
        <p:spPr/>
        <p:txBody>
          <a:bodyPr/>
          <a:lstStyle/>
          <a:p>
            <a:r>
              <a:rPr lang="en-US" dirty="0"/>
              <a:t>Introduction</a:t>
            </a:r>
          </a:p>
          <a:p>
            <a:r>
              <a:rPr lang="en-US" dirty="0">
                <a:solidFill>
                  <a:srgbClr val="C00000"/>
                </a:solidFill>
              </a:rPr>
              <a:t>Password-based authentication </a:t>
            </a:r>
          </a:p>
          <a:p>
            <a:r>
              <a:rPr lang="en-US" dirty="0"/>
              <a:t>Token-based authentication</a:t>
            </a:r>
          </a:p>
          <a:p>
            <a:r>
              <a:rPr lang="en-US" dirty="0"/>
              <a:t>Biometric authentication</a:t>
            </a:r>
          </a:p>
          <a:p>
            <a:r>
              <a:rPr lang="en-US" dirty="0"/>
              <a:t>Remote user authentication</a:t>
            </a:r>
          </a:p>
          <a:p>
            <a:endParaRPr lang="en-SE" dirty="0"/>
          </a:p>
        </p:txBody>
      </p:sp>
      <p:sp>
        <p:nvSpPr>
          <p:cNvPr id="4" name="Slide Number Placeholder 3">
            <a:extLst>
              <a:ext uri="{FF2B5EF4-FFF2-40B4-BE49-F238E27FC236}">
                <a16:creationId xmlns:a16="http://schemas.microsoft.com/office/drawing/2014/main" id="{5307DD7F-D78D-4C40-A317-454ADA9D9850}"/>
              </a:ext>
            </a:extLst>
          </p:cNvPr>
          <p:cNvSpPr>
            <a:spLocks noGrp="1"/>
          </p:cNvSpPr>
          <p:nvPr>
            <p:ph type="sldNum" sz="quarter" idx="12"/>
          </p:nvPr>
        </p:nvSpPr>
        <p:spPr/>
        <p:txBody>
          <a:bodyPr/>
          <a:lstStyle/>
          <a:p>
            <a:pPr>
              <a:defRPr/>
            </a:pPr>
            <a:fld id="{B8309577-EEFF-4D12-A7EE-88AD1DC79305}" type="slidenum">
              <a:rPr lang="en-US" altLang="zh-CN" smtClean="0"/>
              <a:pPr>
                <a:defRPr/>
              </a:pPr>
              <a:t>7</a:t>
            </a:fld>
            <a:endParaRPr lang="en-US" altLang="zh-CN"/>
          </a:p>
        </p:txBody>
      </p:sp>
    </p:spTree>
    <p:extLst>
      <p:ext uri="{BB962C8B-B14F-4D97-AF65-F5344CB8AC3E}">
        <p14:creationId xmlns:p14="http://schemas.microsoft.com/office/powerpoint/2010/main" val="3745767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FA986-4608-45EF-AA59-215DD005CD19}"/>
              </a:ext>
            </a:extLst>
          </p:cNvPr>
          <p:cNvSpPr>
            <a:spLocks noGrp="1"/>
          </p:cNvSpPr>
          <p:nvPr>
            <p:ph type="title"/>
          </p:nvPr>
        </p:nvSpPr>
        <p:spPr/>
        <p:txBody>
          <a:bodyPr/>
          <a:lstStyle/>
          <a:p>
            <a:r>
              <a:rPr lang="en-US" dirty="0"/>
              <a:t>Password Authentication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4A8120-74F0-4E91-83ED-65DA7FFD71B3}"/>
                  </a:ext>
                </a:extLst>
              </p:cNvPr>
              <p:cNvSpPr>
                <a:spLocks noGrp="1"/>
              </p:cNvSpPr>
              <p:nvPr>
                <p:ph idx="1"/>
              </p:nvPr>
            </p:nvSpPr>
            <p:spPr>
              <a:xfrm>
                <a:off x="323528" y="1057002"/>
                <a:ext cx="8568952" cy="3884166"/>
              </a:xfrm>
            </p:spPr>
            <p:txBody>
              <a:bodyPr>
                <a:normAutofit fontScale="55000" lnSpcReduction="20000"/>
              </a:bodyPr>
              <a:lstStyle/>
              <a:p>
                <a:r>
                  <a:rPr lang="en-US" dirty="0"/>
                  <a:t>User provides user ID/password, and system compares password with the one stored for the specified user ID. How to store passwords?</a:t>
                </a:r>
              </a:p>
              <a:p>
                <a:r>
                  <a:rPr lang="en-US" dirty="0"/>
                  <a:t>Method 1: store a list of passwords, one for each user, in a file readable only by the root/admin user. Drawbacks:</a:t>
                </a:r>
              </a:p>
              <a:p>
                <a:pPr lvl="1"/>
                <a:r>
                  <a:rPr lang="en-US" dirty="0"/>
                  <a:t>The admin should not know the user’s passwords</a:t>
                </a:r>
              </a:p>
              <a:p>
                <a:pPr lvl="1"/>
                <a:r>
                  <a:rPr lang="en-US" dirty="0"/>
                  <a:t>If permissions are set incorrectly, or an attacker gets in, and the password file is exposed</a:t>
                </a:r>
              </a:p>
              <a:p>
                <a:r>
                  <a:rPr lang="en-US" dirty="0"/>
                  <a:t>Method 2: store a list of hash values, in </a:t>
                </a:r>
                <a:r>
                  <a:rPr lang="en-US" altLang="zh-CN" dirty="0">
                    <a:latin typeface="Arial" pitchFamily="-110" charset="0"/>
                    <a:ea typeface="ＭＳ Ｐゴシック" pitchFamily="-110" charset="-128"/>
                    <a:cs typeface="ＭＳ Ｐゴシック" pitchFamily="-110" charset="-128"/>
                  </a:rPr>
                  <a:t>/</a:t>
                </a:r>
                <a:r>
                  <a:rPr lang="en-US" altLang="zh-CN" dirty="0" err="1">
                    <a:latin typeface="Arial" pitchFamily="-110" charset="0"/>
                    <a:ea typeface="ＭＳ Ｐゴシック" pitchFamily="-110" charset="-128"/>
                    <a:cs typeface="ＭＳ Ｐゴシック" pitchFamily="-110" charset="-128"/>
                  </a:rPr>
                  <a:t>etc</a:t>
                </a:r>
                <a:r>
                  <a:rPr lang="en-US" altLang="zh-CN" dirty="0">
                    <a:latin typeface="Arial" pitchFamily="-110" charset="0"/>
                    <a:ea typeface="ＭＳ Ｐゴシック" pitchFamily="-110" charset="-128"/>
                    <a:cs typeface="ＭＳ Ｐゴシック" pitchFamily="-110" charset="-128"/>
                  </a:rPr>
                  <a:t>/password file,</a:t>
                </a:r>
                <a:r>
                  <a:rPr lang="en-US" dirty="0"/>
                  <a:t> computed by a one-way hash function </a:t>
                </a:r>
                <a14:m>
                  <m:oMath xmlns:m="http://schemas.openxmlformats.org/officeDocument/2006/math">
                    <m:r>
                      <a:rPr lang="en-US" i="1" dirty="0" smtClean="0">
                        <a:latin typeface="Cambria Math" panose="02040503050406030204" pitchFamily="18" charset="0"/>
                      </a:rPr>
                      <m:t>𝐻</m:t>
                    </m:r>
                  </m:oMath>
                </a14:m>
                <a:r>
                  <a:rPr lang="en-US" dirty="0"/>
                  <a:t> applied to each password </a:t>
                </a:r>
                <a:r>
                  <a:rPr lang="en-US" i="0" dirty="0">
                    <a:latin typeface="+mj-lt"/>
                  </a:rPr>
                  <a:t>pwd</a:t>
                </a:r>
                <a14:m>
                  <m:oMath xmlns:m="http://schemas.openxmlformats.org/officeDocument/2006/math">
                    <m:r>
                      <a:rPr lang="en-US" i="1" dirty="0">
                        <a:latin typeface="Cambria Math" panose="02040503050406030204" pitchFamily="18" charset="0"/>
                      </a:rPr>
                      <m:t> </m:t>
                    </m:r>
                  </m:oMath>
                </a14:m>
                <a:r>
                  <a:rPr lang="en-US" dirty="0"/>
                  <a:t>concatenated with a salt </a:t>
                </a:r>
                <a:r>
                  <a:rPr lang="en-US" i="0" dirty="0">
                    <a:latin typeface="+mj-lt"/>
                  </a:rPr>
                  <a:t>H(</a:t>
                </a:r>
                <a:r>
                  <a:rPr lang="en-US" i="0" dirty="0" err="1">
                    <a:latin typeface="+mj-lt"/>
                  </a:rPr>
                  <a:t>pwd</a:t>
                </a:r>
                <a:r>
                  <a:rPr lang="en-US" i="0" dirty="0">
                    <a:latin typeface="+mj-lt"/>
                  </a:rPr>
                  <a:t> || salt)</a:t>
                </a:r>
                <a:r>
                  <a:rPr lang="en-US" altLang="zh-CN" dirty="0">
                    <a:latin typeface="Arial" pitchFamily="-110" charset="0"/>
                    <a:ea typeface="ＭＳ Ｐゴシック" pitchFamily="-110" charset="-128"/>
                    <a:cs typeface="ＭＳ Ｐゴシック" pitchFamily="-110" charset="-128"/>
                  </a:rPr>
                  <a:t>.</a:t>
                </a:r>
                <a:r>
                  <a:rPr lang="en-US" dirty="0"/>
                  <a:t> </a:t>
                </a:r>
              </a:p>
              <a:p>
                <a:pPr lvl="1"/>
                <a:r>
                  <a:rPr lang="en-US" dirty="0"/>
                  <a:t>Used in almost all systems today</a:t>
                </a:r>
              </a:p>
              <a:p>
                <a:pPr lvl="1"/>
                <a:r>
                  <a:rPr lang="en-US" dirty="0"/>
                  <a:t>Example: user1 and user2 both have password “password123”</a:t>
                </a:r>
              </a:p>
              <a:p>
                <a:endParaRPr lang="en-US" dirty="0"/>
              </a:p>
              <a:p>
                <a:endParaRPr lang="en-US" dirty="0"/>
              </a:p>
              <a:p>
                <a:endParaRPr lang="en-SE" dirty="0"/>
              </a:p>
            </p:txBody>
          </p:sp>
        </mc:Choice>
        <mc:Fallback xmlns="">
          <p:sp>
            <p:nvSpPr>
              <p:cNvPr id="3" name="Content Placeholder 2">
                <a:extLst>
                  <a:ext uri="{FF2B5EF4-FFF2-40B4-BE49-F238E27FC236}">
                    <a16:creationId xmlns:a16="http://schemas.microsoft.com/office/drawing/2014/main" id="{BF4A8120-74F0-4E91-83ED-65DA7FFD71B3}"/>
                  </a:ext>
                </a:extLst>
              </p:cNvPr>
              <p:cNvSpPr>
                <a:spLocks noGrp="1" noRot="1" noChangeAspect="1" noMove="1" noResize="1" noEditPoints="1" noAdjustHandles="1" noChangeArrowheads="1" noChangeShapeType="1" noTextEdit="1"/>
              </p:cNvSpPr>
              <p:nvPr>
                <p:ph idx="1"/>
              </p:nvPr>
            </p:nvSpPr>
            <p:spPr>
              <a:xfrm>
                <a:off x="323528" y="1057002"/>
                <a:ext cx="8568952" cy="3884166"/>
              </a:xfrm>
              <a:blipFill>
                <a:blip r:embed="rId3"/>
                <a:stretch>
                  <a:fillRect l="-640" t="-2194" r="-142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2A2498C0-B22F-47E2-8AB2-18960C7DA5E6}"/>
              </a:ext>
            </a:extLst>
          </p:cNvPr>
          <p:cNvSpPr>
            <a:spLocks noGrp="1"/>
          </p:cNvSpPr>
          <p:nvPr>
            <p:ph type="sldNum" sz="quarter" idx="12"/>
          </p:nvPr>
        </p:nvSpPr>
        <p:spPr/>
        <p:txBody>
          <a:bodyPr/>
          <a:lstStyle/>
          <a:p>
            <a:pPr>
              <a:defRPr/>
            </a:pPr>
            <a:fld id="{F57F456A-00AF-44E6-8D70-638C0D0130FF}" type="slidenum">
              <a:rPr lang="en-US" altLang="zh-CN" smtClean="0"/>
              <a:pPr>
                <a:defRPr/>
              </a:pPr>
              <a:t>8</a:t>
            </a:fld>
            <a:endParaRPr lang="en-US" altLang="zh-CN" dirty="0"/>
          </a:p>
        </p:txBody>
      </p:sp>
      <p:graphicFrame>
        <p:nvGraphicFramePr>
          <p:cNvPr id="6" name="表格 7">
            <a:extLst>
              <a:ext uri="{FF2B5EF4-FFF2-40B4-BE49-F238E27FC236}">
                <a16:creationId xmlns:a16="http://schemas.microsoft.com/office/drawing/2014/main" id="{EE890158-1B80-45B3-824C-0A04D0BD5938}"/>
              </a:ext>
            </a:extLst>
          </p:cNvPr>
          <p:cNvGraphicFramePr>
            <a:graphicFrameLocks noGrp="1"/>
          </p:cNvGraphicFramePr>
          <p:nvPr>
            <p:extLst>
              <p:ext uri="{D42A27DB-BD31-4B8C-83A1-F6EECF244321}">
                <p14:modId xmlns:p14="http://schemas.microsoft.com/office/powerpoint/2010/main" val="1936970351"/>
              </p:ext>
            </p:extLst>
          </p:nvPr>
        </p:nvGraphicFramePr>
        <p:xfrm>
          <a:off x="76200" y="4613293"/>
          <a:ext cx="8991600" cy="2174628"/>
        </p:xfrm>
        <a:graphic>
          <a:graphicData uri="http://schemas.openxmlformats.org/drawingml/2006/table">
            <a:tbl>
              <a:tblPr/>
              <a:tblGrid>
                <a:gridCol w="1076133">
                  <a:extLst>
                    <a:ext uri="{9D8B030D-6E8A-4147-A177-3AD203B41FA5}">
                      <a16:colId xmlns:a16="http://schemas.microsoft.com/office/drawing/2014/main" val="235470268"/>
                    </a:ext>
                  </a:extLst>
                </a:gridCol>
                <a:gridCol w="1870929">
                  <a:extLst>
                    <a:ext uri="{9D8B030D-6E8A-4147-A177-3AD203B41FA5}">
                      <a16:colId xmlns:a16="http://schemas.microsoft.com/office/drawing/2014/main" val="1211269020"/>
                    </a:ext>
                  </a:extLst>
                </a:gridCol>
                <a:gridCol w="2878352">
                  <a:extLst>
                    <a:ext uri="{9D8B030D-6E8A-4147-A177-3AD203B41FA5}">
                      <a16:colId xmlns:a16="http://schemas.microsoft.com/office/drawing/2014/main" val="547558615"/>
                    </a:ext>
                  </a:extLst>
                </a:gridCol>
                <a:gridCol w="3166186">
                  <a:extLst>
                    <a:ext uri="{9D8B030D-6E8A-4147-A177-3AD203B41FA5}">
                      <a16:colId xmlns:a16="http://schemas.microsoft.com/office/drawing/2014/main" val="2444853859"/>
                    </a:ext>
                  </a:extLst>
                </a:gridCol>
              </a:tblGrid>
              <a:tr h="628226">
                <a:tc>
                  <a:txBody>
                    <a:bodyPr/>
                    <a:lstStyle/>
                    <a:p>
                      <a:r>
                        <a:rPr lang="en-US" sz="1400" b="1" dirty="0">
                          <a:effectLst/>
                        </a:rPr>
                        <a:t>Username</a:t>
                      </a:r>
                      <a:endParaRPr lang="en-US" sz="1400"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tc>
                  <a:txBody>
                    <a:bodyPr/>
                    <a:lstStyle/>
                    <a:p>
                      <a:r>
                        <a:rPr lang="en-US" sz="1400" b="1" dirty="0">
                          <a:effectLst/>
                        </a:rPr>
                        <a:t>Salt value</a:t>
                      </a:r>
                      <a:endParaRPr lang="en-US" sz="1400" dirty="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tc>
                  <a:txBody>
                    <a:bodyPr/>
                    <a:lstStyle/>
                    <a:p>
                      <a:r>
                        <a:rPr lang="en-US" sz="1400" b="1">
                          <a:effectLst/>
                        </a:rPr>
                        <a:t>String to be hashed</a:t>
                      </a:r>
                      <a:endParaRPr lang="en-US" sz="14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tc>
                  <a:txBody>
                    <a:bodyPr/>
                    <a:lstStyle/>
                    <a:p>
                      <a:r>
                        <a:rPr lang="en-US" sz="1400" b="1">
                          <a:effectLst/>
                        </a:rPr>
                        <a:t>Hashed value = SHA256 (Salt value + Password)</a:t>
                      </a:r>
                      <a:endParaRPr lang="en-US" sz="1400">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extLst>
                  <a:ext uri="{0D108BD9-81ED-4DB2-BD59-A6C34878D82A}">
                    <a16:rowId xmlns:a16="http://schemas.microsoft.com/office/drawing/2014/main" val="2511684830"/>
                  </a:ext>
                </a:extLst>
              </a:tr>
              <a:tr h="773201">
                <a:tc>
                  <a:txBody>
                    <a:bodyPr/>
                    <a:lstStyle/>
                    <a:p>
                      <a:r>
                        <a:rPr lang="en-US" sz="1400">
                          <a:effectLst/>
                        </a:rPr>
                        <a:t>user1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tc>
                  <a:txBody>
                    <a:bodyPr/>
                    <a:lstStyle/>
                    <a:p>
                      <a:r>
                        <a:rPr lang="en-US" sz="1400" dirty="0">
                          <a:effectLst/>
                        </a:rPr>
                        <a:t>E1F53135E559C253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tc>
                  <a:txBody>
                    <a:bodyPr/>
                    <a:lstStyle/>
                    <a:p>
                      <a:r>
                        <a:rPr lang="en-US" sz="1400" b="1" dirty="0">
                          <a:effectLst/>
                        </a:rPr>
                        <a:t>password123</a:t>
                      </a:r>
                      <a:r>
                        <a:rPr lang="en-US" sz="1400" dirty="0">
                          <a:effectLst/>
                        </a:rPr>
                        <a:t>E1F53135E559C253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tc>
                  <a:txBody>
                    <a:bodyPr/>
                    <a:lstStyle/>
                    <a:p>
                      <a:r>
                        <a:rPr lang="en-US" sz="1400" dirty="0">
                          <a:effectLst/>
                        </a:rPr>
                        <a:t>72AE25495A7981C40622D49F9A52E4F1565C90F048F59027BD9C8C8900D5C3D8</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extLst>
                  <a:ext uri="{0D108BD9-81ED-4DB2-BD59-A6C34878D82A}">
                    <a16:rowId xmlns:a16="http://schemas.microsoft.com/office/drawing/2014/main" val="3394192945"/>
                  </a:ext>
                </a:extLst>
              </a:tr>
              <a:tr h="773201">
                <a:tc>
                  <a:txBody>
                    <a:bodyPr/>
                    <a:lstStyle/>
                    <a:p>
                      <a:r>
                        <a:rPr lang="en-US" sz="1400">
                          <a:effectLst/>
                        </a:rPr>
                        <a:t>user2</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tc>
                  <a:txBody>
                    <a:bodyPr/>
                    <a:lstStyle/>
                    <a:p>
                      <a:r>
                        <a:rPr lang="en-US" sz="1400">
                          <a:effectLst/>
                        </a:rPr>
                        <a:t>84B03D034B409D4E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tc>
                  <a:txBody>
                    <a:bodyPr/>
                    <a:lstStyle/>
                    <a:p>
                      <a:r>
                        <a:rPr lang="en-US" sz="1400" b="1" dirty="0">
                          <a:effectLst/>
                        </a:rPr>
                        <a:t>password123</a:t>
                      </a:r>
                      <a:r>
                        <a:rPr lang="en-US" sz="1400" dirty="0">
                          <a:effectLst/>
                        </a:rPr>
                        <a:t>84B03D034B409D4E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tc>
                  <a:txBody>
                    <a:bodyPr/>
                    <a:lstStyle/>
                    <a:p>
                      <a:r>
                        <a:rPr lang="en-US" sz="1400" dirty="0">
                          <a:effectLst/>
                        </a:rPr>
                        <a:t>B4B6603ABC670967E99C7E7F1389E40CD16E78AD38EB1468EC2AA1E62B8BED3A</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noFill/>
                  </a:tcPr>
                </a:tc>
                <a:extLst>
                  <a:ext uri="{0D108BD9-81ED-4DB2-BD59-A6C34878D82A}">
                    <a16:rowId xmlns:a16="http://schemas.microsoft.com/office/drawing/2014/main" val="2778774224"/>
                  </a:ext>
                </a:extLst>
              </a:tr>
            </a:tbl>
          </a:graphicData>
        </a:graphic>
      </p:graphicFrame>
    </p:spTree>
    <p:extLst>
      <p:ext uri="{BB962C8B-B14F-4D97-AF65-F5344CB8AC3E}">
        <p14:creationId xmlns:p14="http://schemas.microsoft.com/office/powerpoint/2010/main" val="188904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458DF3-1818-4C38-A7B0-EF737B3279B7}"/>
              </a:ext>
            </a:extLst>
          </p:cNvPr>
          <p:cNvSpPr>
            <a:spLocks noGrp="1"/>
          </p:cNvSpPr>
          <p:nvPr>
            <p:ph type="title"/>
          </p:nvPr>
        </p:nvSpPr>
        <p:spPr>
          <a:xfrm>
            <a:off x="323528" y="0"/>
            <a:ext cx="8568952" cy="868362"/>
          </a:xfrm>
        </p:spPr>
        <p:txBody>
          <a:bodyPr/>
          <a:lstStyle/>
          <a:p>
            <a:r>
              <a:rPr lang="en-US" dirty="0"/>
              <a:t>The UNIX Password Scheme</a:t>
            </a:r>
            <a:endParaRPr lang="en-SE" dirty="0"/>
          </a:p>
        </p:txBody>
      </p:sp>
      <p:sp>
        <p:nvSpPr>
          <p:cNvPr id="3" name="灯片编号占位符 2"/>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9</a:t>
            </a:fld>
            <a:endParaRPr lang="en-US" dirty="0">
              <a:solidFill>
                <a:prstClr val="white">
                  <a:lumMod val="65000"/>
                  <a:lumOff val="35000"/>
                </a:prstClr>
              </a:solidFill>
            </a:endParaRPr>
          </a:p>
        </p:txBody>
      </p:sp>
      <p:sp>
        <p:nvSpPr>
          <p:cNvPr id="4" name="Content Placeholder 2"/>
          <p:cNvSpPr txBox="1">
            <a:spLocks/>
          </p:cNvSpPr>
          <p:nvPr/>
        </p:nvSpPr>
        <p:spPr>
          <a:xfrm>
            <a:off x="-16124" y="1143063"/>
            <a:ext cx="5222537" cy="62646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CN" sz="1800" dirty="0">
                <a:solidFill>
                  <a:schemeClr val="tx1"/>
                </a:solidFill>
                <a:latin typeface="Arial" pitchFamily="-110" charset="0"/>
                <a:ea typeface="ＭＳ Ｐゴシック" pitchFamily="-110" charset="-128"/>
                <a:cs typeface="ＭＳ Ｐゴシック" pitchFamily="-110" charset="-128"/>
              </a:rPr>
              <a:t>When user Bob creates a new account or sets a new password, his user ID </a:t>
            </a:r>
            <a:r>
              <a:rPr lang="en-US" altLang="zh-CN" sz="1800" b="0" i="0" dirty="0">
                <a:solidFill>
                  <a:schemeClr val="tx1"/>
                </a:solidFill>
                <a:latin typeface="+mj-lt"/>
                <a:ea typeface="ＭＳ Ｐゴシック" pitchFamily="-110" charset="-128"/>
                <a:cs typeface="ＭＳ Ｐゴシック" pitchFamily="-110" charset="-128"/>
              </a:rPr>
              <a:t>Bob</a:t>
            </a:r>
            <a:r>
              <a:rPr lang="en-US" altLang="zh-CN" sz="1800" dirty="0">
                <a:solidFill>
                  <a:schemeClr val="tx1"/>
                </a:solidFill>
                <a:latin typeface="Arial" pitchFamily="-110" charset="0"/>
                <a:ea typeface="ＭＳ Ｐゴシック" pitchFamily="-110" charset="-128"/>
                <a:cs typeface="ＭＳ Ｐゴシック" pitchFamily="-110" charset="-128"/>
              </a:rPr>
              <a:t>, the salt and the hash value </a:t>
            </a:r>
            <a:r>
              <a:rPr lang="en-US" sz="1800" i="0" dirty="0">
                <a:solidFill>
                  <a:schemeClr val="tx1"/>
                </a:solidFill>
                <a:latin typeface="+mj-lt"/>
              </a:rPr>
              <a:t>H(</a:t>
            </a:r>
            <a:r>
              <a:rPr lang="en-US" sz="1800" b="0" i="0" dirty="0" err="1">
                <a:solidFill>
                  <a:schemeClr val="tx1"/>
                </a:solidFill>
                <a:latin typeface="+mj-lt"/>
              </a:rPr>
              <a:t>pwd</a:t>
            </a:r>
            <a:r>
              <a:rPr lang="en-US" sz="1800" b="0" i="0" dirty="0">
                <a:solidFill>
                  <a:schemeClr val="tx1"/>
                </a:solidFill>
                <a:latin typeface="+mj-lt"/>
              </a:rPr>
              <a:t>[Bob] </a:t>
            </a:r>
            <a:r>
              <a:rPr lang="en-US" sz="1800" i="0" dirty="0">
                <a:solidFill>
                  <a:schemeClr val="tx1"/>
                </a:solidFill>
                <a:latin typeface="+mj-lt"/>
              </a:rPr>
              <a:t>|| salt</a:t>
            </a:r>
            <a:r>
              <a:rPr lang="en-US" sz="1800" dirty="0">
                <a:solidFill>
                  <a:schemeClr val="tx1"/>
                </a:solidFill>
              </a:rPr>
              <a:t>[Bob]</a:t>
            </a:r>
            <a:r>
              <a:rPr lang="en-US" sz="1800" i="0" dirty="0">
                <a:solidFill>
                  <a:schemeClr val="tx1"/>
                </a:solidFill>
                <a:latin typeface="+mj-lt"/>
              </a:rPr>
              <a:t>)</a:t>
            </a:r>
            <a:r>
              <a:rPr lang="en-US" sz="1800" dirty="0">
                <a:solidFill>
                  <a:schemeClr val="tx1"/>
                </a:solidFill>
              </a:rPr>
              <a:t> </a:t>
            </a:r>
            <a:r>
              <a:rPr lang="en-US" altLang="zh-CN" sz="1800" dirty="0">
                <a:solidFill>
                  <a:schemeClr val="tx1"/>
                </a:solidFill>
                <a:latin typeface="Arial" pitchFamily="-110" charset="0"/>
                <a:ea typeface="ＭＳ Ｐゴシック" pitchFamily="-110" charset="-128"/>
                <a:cs typeface="ＭＳ Ｐゴシック" pitchFamily="-110" charset="-128"/>
              </a:rPr>
              <a:t>are stored in /</a:t>
            </a:r>
            <a:r>
              <a:rPr lang="en-US" altLang="zh-CN" sz="1800" dirty="0" err="1">
                <a:solidFill>
                  <a:schemeClr val="tx1"/>
                </a:solidFill>
                <a:latin typeface="Arial" pitchFamily="-110" charset="0"/>
                <a:ea typeface="ＭＳ Ｐゴシック" pitchFamily="-110" charset="-128"/>
                <a:cs typeface="ＭＳ Ｐゴシック" pitchFamily="-110" charset="-128"/>
              </a:rPr>
              <a:t>etc</a:t>
            </a:r>
            <a:r>
              <a:rPr lang="en-US" altLang="zh-CN" sz="1800" dirty="0">
                <a:solidFill>
                  <a:schemeClr val="tx1"/>
                </a:solidFill>
                <a:latin typeface="Arial" pitchFamily="-110" charset="0"/>
                <a:ea typeface="ＭＳ Ｐゴシック" pitchFamily="-110" charset="-128"/>
                <a:cs typeface="ＭＳ Ｐゴシック" pitchFamily="-110" charset="-128"/>
              </a:rPr>
              <a:t>/password file. </a:t>
            </a:r>
          </a:p>
          <a:p>
            <a:r>
              <a:rPr lang="en-US" altLang="zh-CN" sz="1800" dirty="0">
                <a:solidFill>
                  <a:schemeClr val="tx1"/>
                </a:solidFill>
                <a:latin typeface="Arial" pitchFamily="-110" charset="0"/>
                <a:ea typeface="ＭＳ Ｐゴシック" pitchFamily="-110" charset="-128"/>
                <a:cs typeface="ＭＳ Ｐゴシック" pitchFamily="-110" charset="-128"/>
              </a:rPr>
              <a:t>When Bob attempts to log in,</a:t>
            </a:r>
            <a:r>
              <a:rPr lang="zh-CN" altLang="en-US" sz="1800" dirty="0">
                <a:solidFill>
                  <a:schemeClr val="tx1"/>
                </a:solidFill>
                <a:latin typeface="Arial" pitchFamily="-110" charset="0"/>
                <a:ea typeface="ＭＳ Ｐゴシック" pitchFamily="-110" charset="-128"/>
                <a:cs typeface="ＭＳ Ｐゴシック" pitchFamily="-110" charset="-128"/>
              </a:rPr>
              <a:t> </a:t>
            </a:r>
            <a:r>
              <a:rPr lang="en-US" altLang="zh-CN" sz="1800" dirty="0">
                <a:solidFill>
                  <a:schemeClr val="tx1"/>
                </a:solidFill>
                <a:latin typeface="Arial" pitchFamily="-110" charset="0"/>
                <a:ea typeface="ＭＳ Ｐゴシック" pitchFamily="-110" charset="-128"/>
                <a:cs typeface="ＭＳ Ｐゴシック" pitchFamily="-110" charset="-128"/>
              </a:rPr>
              <a:t>he enters his user ID </a:t>
            </a:r>
            <a:r>
              <a:rPr lang="en-US" altLang="zh-CN" sz="1800" b="0" i="0" dirty="0">
                <a:solidFill>
                  <a:schemeClr val="tx1"/>
                </a:solidFill>
                <a:latin typeface="+mj-lt"/>
                <a:ea typeface="ＭＳ Ｐゴシック" pitchFamily="-110" charset="-128"/>
                <a:cs typeface="ＭＳ Ｐゴシック" pitchFamily="-110" charset="-128"/>
              </a:rPr>
              <a:t>Bob</a:t>
            </a:r>
            <a:r>
              <a:rPr lang="en-US" altLang="zh-CN" sz="1800" dirty="0">
                <a:solidFill>
                  <a:schemeClr val="tx1"/>
                </a:solidFill>
                <a:latin typeface="Arial" pitchFamily="-110" charset="0"/>
                <a:ea typeface="ＭＳ Ｐゴシック" pitchFamily="-110" charset="-128"/>
                <a:cs typeface="ＭＳ Ｐゴシック" pitchFamily="-110" charset="-128"/>
              </a:rPr>
              <a:t> and Password. The system uses the user ID </a:t>
            </a:r>
            <a:r>
              <a:rPr lang="en-US" sz="1800" i="0" dirty="0">
                <a:solidFill>
                  <a:schemeClr val="tx1"/>
                </a:solidFill>
                <a:latin typeface="+mj-lt"/>
              </a:rPr>
              <a:t>Bob</a:t>
            </a:r>
            <a:r>
              <a:rPr lang="en-US" altLang="zh-CN" sz="1800" dirty="0">
                <a:solidFill>
                  <a:schemeClr val="tx1"/>
                </a:solidFill>
                <a:latin typeface="Arial" pitchFamily="-110" charset="0"/>
                <a:ea typeface="ＭＳ Ｐゴシック" pitchFamily="-110" charset="-128"/>
                <a:cs typeface="ＭＳ Ｐゴシック" pitchFamily="-110" charset="-128"/>
              </a:rPr>
              <a:t> to retrieve </a:t>
            </a:r>
            <a:r>
              <a:rPr lang="en-US" sz="1800" i="0" dirty="0">
                <a:solidFill>
                  <a:schemeClr val="tx1"/>
                </a:solidFill>
                <a:latin typeface="+mj-lt"/>
              </a:rPr>
              <a:t>salt</a:t>
            </a:r>
            <a:r>
              <a:rPr lang="en-US" sz="1800" dirty="0">
                <a:solidFill>
                  <a:schemeClr val="tx1"/>
                </a:solidFill>
              </a:rPr>
              <a:t>[Bob]</a:t>
            </a:r>
            <a:r>
              <a:rPr lang="en-US" altLang="zh-CN" sz="1800" dirty="0">
                <a:solidFill>
                  <a:schemeClr val="tx1"/>
                </a:solidFill>
                <a:latin typeface="Arial" pitchFamily="-110" charset="0"/>
                <a:ea typeface="ＭＳ Ｐゴシック" pitchFamily="-110" charset="-128"/>
                <a:cs typeface="ＭＳ Ｐゴシック" pitchFamily="-110" charset="-128"/>
              </a:rPr>
              <a:t>, and computes </a:t>
            </a:r>
            <a:r>
              <a:rPr lang="en-US" sz="1800" i="0" dirty="0">
                <a:solidFill>
                  <a:schemeClr val="tx1"/>
                </a:solidFill>
                <a:latin typeface="+mj-lt"/>
              </a:rPr>
              <a:t>H(</a:t>
            </a:r>
            <a:r>
              <a:rPr lang="en-US" sz="1800" b="0" i="0" dirty="0">
                <a:solidFill>
                  <a:schemeClr val="tx1"/>
                </a:solidFill>
                <a:latin typeface="+mj-lt"/>
              </a:rPr>
              <a:t>Password </a:t>
            </a:r>
            <a:r>
              <a:rPr lang="en-US" sz="1800" i="0" dirty="0">
                <a:solidFill>
                  <a:schemeClr val="tx1"/>
                </a:solidFill>
                <a:latin typeface="+mj-lt"/>
              </a:rPr>
              <a:t>|| </a:t>
            </a:r>
            <a:r>
              <a:rPr lang="en-US" sz="1800" b="0" i="0" dirty="0">
                <a:solidFill>
                  <a:schemeClr val="tx1"/>
                </a:solidFill>
                <a:latin typeface="+mj-lt"/>
              </a:rPr>
              <a:t>salt</a:t>
            </a:r>
            <a:r>
              <a:rPr lang="en-US" sz="1800" dirty="0">
                <a:solidFill>
                  <a:schemeClr val="tx1"/>
                </a:solidFill>
              </a:rPr>
              <a:t>[Bob]</a:t>
            </a:r>
            <a:r>
              <a:rPr lang="en-US" sz="1800" i="0" dirty="0">
                <a:latin typeface="+mj-lt"/>
              </a:rPr>
              <a:t>)</a:t>
            </a:r>
            <a:r>
              <a:rPr lang="en-US" altLang="zh-CN" sz="1800" dirty="0">
                <a:solidFill>
                  <a:schemeClr val="tx1"/>
                </a:solidFill>
                <a:latin typeface="Arial" pitchFamily="-110" charset="0"/>
                <a:ea typeface="ＭＳ Ｐゴシック" pitchFamily="-110" charset="-128"/>
                <a:cs typeface="ＭＳ Ｐゴシック" pitchFamily="-110" charset="-128"/>
              </a:rPr>
              <a:t>. If the result matches the stored value </a:t>
            </a:r>
            <a:r>
              <a:rPr lang="en-US" sz="1800" dirty="0">
                <a:solidFill>
                  <a:schemeClr val="tx1"/>
                </a:solidFill>
              </a:rPr>
              <a:t>H(</a:t>
            </a:r>
            <a:r>
              <a:rPr lang="en-US" sz="1800" dirty="0" err="1">
                <a:solidFill>
                  <a:schemeClr val="tx1"/>
                </a:solidFill>
              </a:rPr>
              <a:t>pwd</a:t>
            </a:r>
            <a:r>
              <a:rPr lang="en-US" sz="1800" dirty="0">
                <a:solidFill>
                  <a:schemeClr val="tx1"/>
                </a:solidFill>
              </a:rPr>
              <a:t>[Bob] || salt[Bob])</a:t>
            </a:r>
            <a:r>
              <a:rPr lang="en-US" altLang="zh-CN" sz="1800" dirty="0">
                <a:solidFill>
                  <a:schemeClr val="tx1"/>
                </a:solidFill>
                <a:latin typeface="Arial" pitchFamily="-110" charset="0"/>
                <a:ea typeface="ＭＳ Ｐゴシック" pitchFamily="-110" charset="-128"/>
                <a:cs typeface="ＭＳ Ｐゴシック" pitchFamily="-110" charset="-128"/>
              </a:rPr>
              <a:t>, then Bob is authenticated.</a:t>
            </a:r>
          </a:p>
          <a:p>
            <a:r>
              <a:rPr lang="en-US" altLang="zh-CN" sz="1800" dirty="0">
                <a:solidFill>
                  <a:schemeClr val="tx1"/>
                </a:solidFill>
                <a:latin typeface="Arial" pitchFamily="-110" charset="0"/>
                <a:ea typeface="ＭＳ Ｐゴシック" pitchFamily="-110" charset="-128"/>
                <a:cs typeface="ＭＳ Ｐゴシック" pitchFamily="-110" charset="-128"/>
              </a:rPr>
              <a:t>The hashing algorithm is designed to be relatively slow to make it difficult for the attacker to try many passwords, but not perceptible to a legitimate user who logins.</a:t>
            </a:r>
          </a:p>
          <a:p>
            <a:endParaRPr lang="en-US" altLang="zh-CN" sz="1800" dirty="0">
              <a:solidFill>
                <a:schemeClr val="tx1"/>
              </a:solidFill>
              <a:latin typeface="Arial" pitchFamily="-110" charset="0"/>
              <a:ea typeface="ＭＳ Ｐゴシック" pitchFamily="-110" charset="-128"/>
              <a:cs typeface="ＭＳ Ｐゴシック" pitchFamily="-110" charset="-128"/>
            </a:endParaRPr>
          </a:p>
          <a:p>
            <a:endParaRPr lang="en-US" altLang="zh-CN" sz="1050" dirty="0">
              <a:solidFill>
                <a:schemeClr val="tx1"/>
              </a:solidFill>
              <a:latin typeface="Arial" pitchFamily="-110" charset="0"/>
              <a:ea typeface="ＭＳ Ｐゴシック" pitchFamily="-110" charset="-128"/>
              <a:cs typeface="ＭＳ Ｐゴシック" pitchFamily="-110" charset="-128"/>
            </a:endParaRPr>
          </a:p>
        </p:txBody>
      </p:sp>
      <p:sp>
        <p:nvSpPr>
          <p:cNvPr id="6" name="Rectangle 2"/>
          <p:cNvSpPr txBox="1">
            <a:spLocks noChangeArrowheads="1"/>
          </p:cNvSpPr>
          <p:nvPr/>
        </p:nvSpPr>
        <p:spPr>
          <a:xfrm>
            <a:off x="457200" y="0"/>
            <a:ext cx="8229600" cy="160020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defRPr/>
            </a:pPr>
            <a:endParaRPr lang="en-US" sz="4800" dirty="0">
              <a:solidFill>
                <a:schemeClr val="accent1"/>
              </a:solidFill>
            </a:endParaRPr>
          </a:p>
        </p:txBody>
      </p:sp>
      <p:pic>
        <p:nvPicPr>
          <p:cNvPr id="8" name="Picture 7">
            <a:extLst>
              <a:ext uri="{FF2B5EF4-FFF2-40B4-BE49-F238E27FC236}">
                <a16:creationId xmlns:a16="http://schemas.microsoft.com/office/drawing/2014/main" id="{734D913D-6993-4CA8-BC87-0AAD7E7D7A58}"/>
              </a:ext>
            </a:extLst>
          </p:cNvPr>
          <p:cNvPicPr>
            <a:picLocks noChangeAspect="1"/>
          </p:cNvPicPr>
          <p:nvPr/>
        </p:nvPicPr>
        <p:blipFill>
          <a:blip r:embed="rId3"/>
          <a:stretch>
            <a:fillRect/>
          </a:stretch>
        </p:blipFill>
        <p:spPr>
          <a:xfrm>
            <a:off x="5076057" y="661173"/>
            <a:ext cx="4004070" cy="6069739"/>
          </a:xfrm>
          <a:prstGeom prst="rect">
            <a:avLst/>
          </a:prstGeom>
        </p:spPr>
      </p:pic>
    </p:spTree>
  </p:cSld>
  <p:clrMapOvr>
    <a:masterClrMapping/>
  </p:clrMapOvr>
  <p:transition spd="slow">
    <p:wipe/>
  </p:transition>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12-OS Security.pptx" id="{18F4B27A-8E82-4A1E-A05A-BAD767192A98}" vid="{DA0AC46B-F5C8-4A74-A0D9-8EF8ACAEF4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47913</TotalTime>
  <Words>10112</Words>
  <Application>Microsoft Office PowerPoint</Application>
  <PresentationFormat>On-screen Show (4:3)</PresentationFormat>
  <Paragraphs>875</Paragraphs>
  <Slides>33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Cambria Math</vt:lpstr>
      <vt:lpstr>Times</vt:lpstr>
      <vt:lpstr>Times New Roman</vt:lpstr>
      <vt:lpstr>1_Default Design</vt:lpstr>
      <vt:lpstr>CH03 User Authentication</vt:lpstr>
      <vt:lpstr>Outline</vt:lpstr>
      <vt:lpstr>User Authentication</vt:lpstr>
      <vt:lpstr>Four Means of Authentication</vt:lpstr>
      <vt:lpstr>Multifactor Authentication</vt:lpstr>
      <vt:lpstr>Risk Assessment for  User Authentication</vt:lpstr>
      <vt:lpstr>Outline</vt:lpstr>
      <vt:lpstr>Password Authentication</vt:lpstr>
      <vt:lpstr>The UNIX Password Scheme</vt:lpstr>
      <vt:lpstr>Password Cracking</vt:lpstr>
      <vt:lpstr>Purpose of the Salt</vt:lpstr>
      <vt:lpstr>Salt Quiz</vt:lpstr>
      <vt:lpstr>The Hash Function</vt:lpstr>
      <vt:lpstr>Shadow Password Scheme</vt:lpstr>
      <vt:lpstr>Password Selection Strategies</vt:lpstr>
      <vt:lpstr>Unlock Patterns as Passwords</vt:lpstr>
      <vt:lpstr>Outline</vt:lpstr>
      <vt:lpstr>Magnetic Stripe Card</vt:lpstr>
      <vt:lpstr>Smart Cards</vt:lpstr>
      <vt:lpstr>Smart Card/Reader Exchange</vt:lpstr>
      <vt:lpstr>Outline</vt:lpstr>
      <vt:lpstr>Biometric Authentication</vt:lpstr>
      <vt:lpstr>PowerPoint Presentation</vt:lpstr>
      <vt:lpstr>PowerPoint Presentation</vt:lpstr>
      <vt:lpstr>Fig. 3.10</vt:lpstr>
      <vt:lpstr>PowerPoint Presentation</vt:lpstr>
      <vt:lpstr>Outline</vt:lpstr>
      <vt:lpstr>Remote User Authentication</vt:lpstr>
      <vt:lpstr>Challenge-Response Protocol for Password Authentication</vt:lpstr>
      <vt:lpstr>Benefits of Challenge-Response Protocol</vt:lpstr>
      <vt:lpstr>Other Challenge-Response Protocols: Token</vt:lpstr>
      <vt:lpstr>Other Challenge-Response Protocols: Static Biometric</vt:lpstr>
      <vt:lpstr>Authentication Security Issues </vt:lpstr>
    </vt:vector>
  </TitlesOfParts>
  <Company>Computer Science,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 Lecture Overheads</dc:subject>
  <dc:creator>Dr Lawrie Brown</dc:creator>
  <cp:lastModifiedBy>Zonghua Gu</cp:lastModifiedBy>
  <cp:revision>427</cp:revision>
  <dcterms:created xsi:type="dcterms:W3CDTF">2014-08-18T03:27:50Z</dcterms:created>
  <dcterms:modified xsi:type="dcterms:W3CDTF">2022-03-27T11:34:12Z</dcterms:modified>
</cp:coreProperties>
</file>