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8" r:id="rId1"/>
  </p:sldMasterIdLst>
  <p:notesMasterIdLst>
    <p:notesMasterId r:id="rId32"/>
  </p:notesMasterIdLst>
  <p:handoutMasterIdLst>
    <p:handoutMasterId r:id="rId33"/>
  </p:handoutMasterIdLst>
  <p:sldIdLst>
    <p:sldId id="383" r:id="rId2"/>
    <p:sldId id="384" r:id="rId3"/>
    <p:sldId id="258" r:id="rId4"/>
    <p:sldId id="259" r:id="rId5"/>
    <p:sldId id="260" r:id="rId6"/>
    <p:sldId id="385" r:id="rId7"/>
    <p:sldId id="262" r:id="rId8"/>
    <p:sldId id="263" r:id="rId9"/>
    <p:sldId id="264" r:id="rId10"/>
    <p:sldId id="265" r:id="rId11"/>
    <p:sldId id="386" r:id="rId12"/>
    <p:sldId id="266" r:id="rId13"/>
    <p:sldId id="268" r:id="rId14"/>
    <p:sldId id="269" r:id="rId15"/>
    <p:sldId id="387" r:id="rId16"/>
    <p:sldId id="388" r:id="rId17"/>
    <p:sldId id="273" r:id="rId18"/>
    <p:sldId id="274" r:id="rId19"/>
    <p:sldId id="452" r:id="rId20"/>
    <p:sldId id="389" r:id="rId21"/>
    <p:sldId id="276" r:id="rId22"/>
    <p:sldId id="277" r:id="rId23"/>
    <p:sldId id="390" r:id="rId24"/>
    <p:sldId id="279" r:id="rId25"/>
    <p:sldId id="280" r:id="rId26"/>
    <p:sldId id="391" r:id="rId27"/>
    <p:sldId id="282" r:id="rId28"/>
    <p:sldId id="283" r:id="rId29"/>
    <p:sldId id="392" r:id="rId30"/>
    <p:sldId id="393" r:id="rId31"/>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itchFamily="-107" charset="0"/>
        <a:ea typeface="+mn-ea"/>
        <a:cs typeface="+mn-cs"/>
      </a:defRPr>
    </a:lvl1pPr>
    <a:lvl2pPr marL="457200" algn="l" rtl="0" fontAlgn="base">
      <a:spcBef>
        <a:spcPct val="0"/>
      </a:spcBef>
      <a:spcAft>
        <a:spcPct val="0"/>
      </a:spcAft>
      <a:defRPr kern="1200">
        <a:solidFill>
          <a:schemeClr val="tx1"/>
        </a:solidFill>
        <a:latin typeface="Arial" pitchFamily="-107" charset="0"/>
        <a:ea typeface="+mn-ea"/>
        <a:cs typeface="+mn-cs"/>
      </a:defRPr>
    </a:lvl2pPr>
    <a:lvl3pPr marL="914400" algn="l" rtl="0" fontAlgn="base">
      <a:spcBef>
        <a:spcPct val="0"/>
      </a:spcBef>
      <a:spcAft>
        <a:spcPct val="0"/>
      </a:spcAft>
      <a:defRPr kern="1200">
        <a:solidFill>
          <a:schemeClr val="tx1"/>
        </a:solidFill>
        <a:latin typeface="Arial" pitchFamily="-107" charset="0"/>
        <a:ea typeface="+mn-ea"/>
        <a:cs typeface="+mn-cs"/>
      </a:defRPr>
    </a:lvl3pPr>
    <a:lvl4pPr marL="1371600" algn="l" rtl="0" fontAlgn="base">
      <a:spcBef>
        <a:spcPct val="0"/>
      </a:spcBef>
      <a:spcAft>
        <a:spcPct val="0"/>
      </a:spcAft>
      <a:defRPr kern="1200">
        <a:solidFill>
          <a:schemeClr val="tx1"/>
        </a:solidFill>
        <a:latin typeface="Arial" pitchFamily="-107" charset="0"/>
        <a:ea typeface="+mn-ea"/>
        <a:cs typeface="+mn-cs"/>
      </a:defRPr>
    </a:lvl4pPr>
    <a:lvl5pPr marL="1828800" algn="l" rtl="0" fontAlgn="base">
      <a:spcBef>
        <a:spcPct val="0"/>
      </a:spcBef>
      <a:spcAft>
        <a:spcPct val="0"/>
      </a:spcAft>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p:defaultTextStyle>
  <p:extLst>
    <p:ext uri="{521415D9-36F7-43E2-AB2F-B90AF26B5E84}">
      <p14:sectionLst xmlns:p14="http://schemas.microsoft.com/office/powerpoint/2010/main">
        <p14:section name="Default Section" id="{98C710E1-5338-4C4D-944C-9DF3E14EF5DF}">
          <p14:sldIdLst>
            <p14:sldId id="383"/>
            <p14:sldId id="384"/>
            <p14:sldId id="258"/>
            <p14:sldId id="259"/>
            <p14:sldId id="260"/>
            <p14:sldId id="385"/>
            <p14:sldId id="262"/>
            <p14:sldId id="263"/>
            <p14:sldId id="264"/>
            <p14:sldId id="265"/>
            <p14:sldId id="386"/>
            <p14:sldId id="266"/>
            <p14:sldId id="268"/>
            <p14:sldId id="269"/>
            <p14:sldId id="387"/>
            <p14:sldId id="388"/>
            <p14:sldId id="273"/>
            <p14:sldId id="274"/>
            <p14:sldId id="452"/>
            <p14:sldId id="389"/>
            <p14:sldId id="276"/>
            <p14:sldId id="277"/>
            <p14:sldId id="390"/>
            <p14:sldId id="279"/>
            <p14:sldId id="280"/>
            <p14:sldId id="391"/>
            <p14:sldId id="282"/>
            <p14:sldId id="283"/>
            <p14:sldId id="392"/>
            <p14:sldId id="3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5064"/>
    <a:srgbClr val="E3A988"/>
    <a:srgbClr val="E39891"/>
    <a:srgbClr val="4E5174"/>
    <a:srgbClr val="354415"/>
    <a:srgbClr val="0A442F"/>
    <a:srgbClr val="9998FF"/>
    <a:srgbClr val="0000FF"/>
    <a:srgbClr val="FF6666"/>
    <a:srgbClr val="4C4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59" autoAdjust="0"/>
    <p:restoredTop sz="88575" autoAdjust="0"/>
  </p:normalViewPr>
  <p:slideViewPr>
    <p:cSldViewPr>
      <p:cViewPr varScale="1">
        <p:scale>
          <a:sx n="115" d="100"/>
          <a:sy n="115" d="100"/>
        </p:scale>
        <p:origin x="178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115" d="100"/>
          <a:sy n="115" d="100"/>
        </p:scale>
        <p:origin x="-188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9DDEF9-8F79-3F4A-8C1A-CB2E900DCD92}" type="datetimeFigureOut">
              <a:rPr lang="en-US" smtClean="0"/>
              <a:pPr/>
              <a:t>3/27/2022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C6E06BC-6ADC-E14E-A693-35C906D05F34}" type="slidenum">
              <a:rPr lang="en-US" smtClean="0"/>
              <a:pPr/>
              <a:t>‹#›</a:t>
            </a:fld>
            <a:endParaRPr lang="en-US"/>
          </a:p>
        </p:txBody>
      </p:sp>
    </p:spTree>
    <p:extLst>
      <p:ext uri="{BB962C8B-B14F-4D97-AF65-F5344CB8AC3E}">
        <p14:creationId xmlns:p14="http://schemas.microsoft.com/office/powerpoint/2010/main" val="778425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AU" dirty="0"/>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AU" dirty="0"/>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AU" dirty="0"/>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8560DBF-F109-8946-ADF0-EE66B221E988}" type="slidenum">
              <a:rPr lang="en-AU"/>
              <a:pPr/>
              <a:t>‹#›</a:t>
            </a:fld>
            <a:endParaRPr lang="en-AU" dirty="0"/>
          </a:p>
        </p:txBody>
      </p:sp>
    </p:spTree>
    <p:extLst>
      <p:ext uri="{BB962C8B-B14F-4D97-AF65-F5344CB8AC3E}">
        <p14:creationId xmlns:p14="http://schemas.microsoft.com/office/powerpoint/2010/main" val="34779082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107" charset="0"/>
        <a:ea typeface="+mn-ea"/>
        <a:cs typeface="+mn-cs"/>
      </a:defRPr>
    </a:lvl1pPr>
    <a:lvl2pPr marL="457200" algn="l" rtl="0" fontAlgn="base">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fontAlgn="base">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fontAlgn="base">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fontAlgn="base">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security.stackexchange.com/questions/73114/authenticated-diffie-hellman-key-exchang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0" i="0" u="none" strike="noStrike" kern="1200" baseline="0" dirty="0">
                <a:solidFill>
                  <a:schemeClr val="tx1"/>
                </a:solidFill>
                <a:latin typeface="Arial" pitchFamily="-107" charset="0"/>
                <a:ea typeface="+mn-ea"/>
                <a:cs typeface="+mn-cs"/>
              </a:rPr>
              <a:t>This chapter provides an overview of computer security. We begin with a discussion</a:t>
            </a:r>
          </a:p>
          <a:p>
            <a:r>
              <a:rPr lang="en-US" sz="1200" b="0" i="0" u="none" strike="noStrike" kern="1200" baseline="0" dirty="0">
                <a:solidFill>
                  <a:schemeClr val="tx1"/>
                </a:solidFill>
                <a:latin typeface="Arial" pitchFamily="-107" charset="0"/>
                <a:ea typeface="+mn-ea"/>
                <a:cs typeface="+mn-cs"/>
              </a:rPr>
              <a:t>of what we mean by computer security. In essence, computer security deals</a:t>
            </a:r>
          </a:p>
          <a:p>
            <a:r>
              <a:rPr lang="en-US" sz="1200" b="0" i="0" u="none" strike="noStrike" kern="1200" baseline="0" dirty="0">
                <a:solidFill>
                  <a:schemeClr val="tx1"/>
                </a:solidFill>
                <a:latin typeface="Arial" pitchFamily="-107" charset="0"/>
                <a:ea typeface="+mn-ea"/>
                <a:cs typeface="+mn-cs"/>
              </a:rPr>
              <a:t>with computer-related assets that are subject to a variety of threats and for which</a:t>
            </a:r>
          </a:p>
          <a:p>
            <a:r>
              <a:rPr lang="en-US" sz="1200" b="0" i="0" u="none" strike="noStrike" kern="1200" baseline="0" dirty="0">
                <a:solidFill>
                  <a:schemeClr val="tx1"/>
                </a:solidFill>
                <a:latin typeface="Arial" pitchFamily="-107" charset="0"/>
                <a:ea typeface="+mn-ea"/>
                <a:cs typeface="+mn-cs"/>
              </a:rPr>
              <a:t>various measures are taken to protect those assets. Accordingly, the next section of</a:t>
            </a:r>
          </a:p>
          <a:p>
            <a:r>
              <a:rPr lang="en-US" sz="1200" b="0" i="0" u="none" strike="noStrike" kern="1200" baseline="0" dirty="0">
                <a:solidFill>
                  <a:schemeClr val="tx1"/>
                </a:solidFill>
                <a:latin typeface="Arial" pitchFamily="-107" charset="0"/>
                <a:ea typeface="+mn-ea"/>
                <a:cs typeface="+mn-cs"/>
              </a:rPr>
              <a:t>this chapter provides a brief overview of the categories of computer-related assets</a:t>
            </a:r>
          </a:p>
          <a:p>
            <a:r>
              <a:rPr lang="en-US" sz="1200" b="0" i="0" u="none" strike="noStrike" kern="1200" baseline="0" dirty="0">
                <a:solidFill>
                  <a:schemeClr val="tx1"/>
                </a:solidFill>
                <a:latin typeface="Arial" pitchFamily="-107" charset="0"/>
                <a:ea typeface="+mn-ea"/>
                <a:cs typeface="+mn-cs"/>
              </a:rPr>
              <a:t>that users and system managers wish to preserve and protect, and a look at the</a:t>
            </a:r>
          </a:p>
          <a:p>
            <a:r>
              <a:rPr lang="en-US" sz="1200" b="0" i="0" u="none" strike="noStrike" kern="1200" baseline="0" dirty="0">
                <a:solidFill>
                  <a:schemeClr val="tx1"/>
                </a:solidFill>
                <a:latin typeface="Arial" pitchFamily="-107" charset="0"/>
                <a:ea typeface="+mn-ea"/>
                <a:cs typeface="+mn-cs"/>
              </a:rPr>
              <a:t>various threats and attacks that can be made on those assets. Then, we survey the</a:t>
            </a:r>
          </a:p>
          <a:p>
            <a:r>
              <a:rPr lang="en-US" sz="1200" b="0" i="0" u="none" strike="noStrike" kern="1200" baseline="0" dirty="0">
                <a:solidFill>
                  <a:schemeClr val="tx1"/>
                </a:solidFill>
                <a:latin typeface="Arial" pitchFamily="-107" charset="0"/>
                <a:ea typeface="+mn-ea"/>
                <a:cs typeface="+mn-cs"/>
              </a:rPr>
              <a:t>measures that can be taken to deal with such threats and attacks. This we do from</a:t>
            </a:r>
          </a:p>
          <a:p>
            <a:r>
              <a:rPr lang="en-US" sz="1200" b="0" i="0" u="none" strike="noStrike" kern="1200" baseline="0" dirty="0">
                <a:solidFill>
                  <a:schemeClr val="tx1"/>
                </a:solidFill>
                <a:latin typeface="Arial" pitchFamily="-107" charset="0"/>
                <a:ea typeface="+mn-ea"/>
                <a:cs typeface="+mn-cs"/>
              </a:rPr>
              <a:t>three different viewpoints, in Sections 1.3 through 1.5. We then lay out in general</a:t>
            </a:r>
          </a:p>
          <a:p>
            <a:r>
              <a:rPr lang="en-US" sz="1200" b="0" i="0" u="none" strike="noStrike" kern="1200" baseline="0" dirty="0">
                <a:solidFill>
                  <a:schemeClr val="tx1"/>
                </a:solidFill>
                <a:latin typeface="Arial" pitchFamily="-107" charset="0"/>
                <a:ea typeface="+mn-ea"/>
                <a:cs typeface="+mn-cs"/>
              </a:rPr>
              <a:t>terms a computer security strategy.</a:t>
            </a:r>
          </a:p>
          <a:p>
            <a:endParaRPr lang="en-US" sz="1200" kern="1200" baseline="0" dirty="0">
              <a:solidFill>
                <a:schemeClr val="tx1"/>
              </a:solidFill>
              <a:latin typeface="Arial" pitchFamily="-107" charset="0"/>
              <a:ea typeface="+mn-ea"/>
              <a:cs typeface="+mn-cs"/>
            </a:endParaRPr>
          </a:p>
          <a:p>
            <a:r>
              <a:rPr lang="en-US" sz="1200" b="0" kern="1200" baseline="0" dirty="0">
                <a:solidFill>
                  <a:schemeClr val="tx1"/>
                </a:solidFill>
                <a:latin typeface="Arial" pitchFamily="-107" charset="0"/>
                <a:ea typeface="+mn-ea"/>
                <a:cs typeface="+mn-cs"/>
              </a:rPr>
              <a:t>The focus of this chapter, and indeed this book, is on three fundamental</a:t>
            </a:r>
          </a:p>
          <a:p>
            <a:r>
              <a:rPr lang="en-US" sz="1200" b="0" kern="1200" baseline="0" dirty="0">
                <a:solidFill>
                  <a:schemeClr val="tx1"/>
                </a:solidFill>
                <a:latin typeface="Arial" pitchFamily="-107" charset="0"/>
                <a:ea typeface="+mn-ea"/>
                <a:cs typeface="+mn-cs"/>
              </a:rPr>
              <a:t>questions:</a:t>
            </a:r>
          </a:p>
          <a:p>
            <a:endParaRPr lang="en-US" sz="1200" b="0" kern="1200" baseline="0" dirty="0">
              <a:solidFill>
                <a:schemeClr val="tx1"/>
              </a:solidFill>
              <a:latin typeface="Arial" pitchFamily="-107" charset="0"/>
              <a:ea typeface="+mn-ea"/>
              <a:cs typeface="+mn-cs"/>
            </a:endParaRPr>
          </a:p>
          <a:p>
            <a:r>
              <a:rPr lang="en-US" sz="1200" b="0" kern="1200" baseline="0" dirty="0">
                <a:solidFill>
                  <a:schemeClr val="tx1"/>
                </a:solidFill>
                <a:latin typeface="Arial" pitchFamily="-107" charset="0"/>
                <a:ea typeface="+mn-ea"/>
                <a:cs typeface="+mn-cs"/>
              </a:rPr>
              <a:t>1. What assets do we need to protect?</a:t>
            </a:r>
          </a:p>
          <a:p>
            <a:r>
              <a:rPr lang="en-US" sz="1200" b="0" kern="1200" baseline="0" dirty="0">
                <a:solidFill>
                  <a:schemeClr val="tx1"/>
                </a:solidFill>
                <a:latin typeface="Arial" pitchFamily="-107" charset="0"/>
                <a:ea typeface="+mn-ea"/>
                <a:cs typeface="+mn-cs"/>
              </a:rPr>
              <a:t>2. How are those assets threatened?</a:t>
            </a:r>
          </a:p>
          <a:p>
            <a:r>
              <a:rPr lang="en-US" sz="1200" b="0" kern="1200" baseline="0" dirty="0">
                <a:solidFill>
                  <a:schemeClr val="tx1"/>
                </a:solidFill>
                <a:latin typeface="Arial" pitchFamily="-107" charset="0"/>
                <a:ea typeface="+mn-ea"/>
                <a:cs typeface="+mn-cs"/>
              </a:rPr>
              <a:t>3. What can we do to counter those threats?</a:t>
            </a:r>
            <a:endParaRPr lang="en-US" b="0" dirty="0"/>
          </a:p>
        </p:txBody>
      </p:sp>
      <p:sp>
        <p:nvSpPr>
          <p:cNvPr id="4" name="Slide Number Placeholder 3"/>
          <p:cNvSpPr>
            <a:spLocks noGrp="1"/>
          </p:cNvSpPr>
          <p:nvPr>
            <p:ph type="sldNum" sz="quarter" idx="10"/>
          </p:nvPr>
        </p:nvSpPr>
        <p:spPr/>
        <p:txBody>
          <a:bodyPr/>
          <a:lstStyle/>
          <a:p>
            <a:fld id="{F8560DBF-F109-8946-ADF0-EE66B221E988}" type="slidenum">
              <a:rPr lang="en-AU" smtClean="0"/>
              <a:pPr/>
              <a:t>1</a:t>
            </a:fld>
            <a:endParaRPr lang="en-AU" dirty="0"/>
          </a:p>
        </p:txBody>
      </p:sp>
    </p:spTree>
    <p:extLst>
      <p:ext uri="{BB962C8B-B14F-4D97-AF65-F5344CB8AC3E}">
        <p14:creationId xmlns:p14="http://schemas.microsoft.com/office/powerpoint/2010/main" val="1098889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4" name="Shape 94"/>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a:spcBef>
                <a:spcPts val="0"/>
              </a:spcBef>
              <a:buNone/>
            </a:pPr>
            <a:endParaRPr sz="1200" dirty="0">
              <a:solidFill>
                <a:schemeClr val="dk1"/>
              </a:solidFill>
            </a:endParaRPr>
          </a:p>
        </p:txBody>
      </p:sp>
      <p:sp>
        <p:nvSpPr>
          <p:cNvPr id="95" name="Shape 95"/>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rtl="0">
              <a:spcBef>
                <a:spcPts val="0"/>
              </a:spcBef>
              <a:buNone/>
            </a:pPr>
            <a:fld id="{00000000-1234-1234-1234-123412341234}"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mc:AlternateContent xmlns:mc="http://schemas.openxmlformats.org/markup-compatibility/2006" xmlns:a14="http://schemas.microsoft.com/office/drawing/2010/main">
        <mc:Choice Requires="a14">
          <p:sp>
            <p:nvSpPr>
              <p:cNvPr id="102" name="Shape 102"/>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lvl="0" rtl="0">
                  <a:spcBef>
                    <a:spcPts val="0"/>
                  </a:spcBef>
                  <a:buClr>
                    <a:schemeClr val="dk1"/>
                  </a:buClr>
                  <a:buSzPct val="25000"/>
                  <a:buFont typeface="Arial"/>
                  <a:buNone/>
                </a:pPr>
                <a:r>
                  <a:rPr lang="en-US" sz="1200" dirty="0">
                    <a:solidFill>
                      <a:schemeClr val="dk1"/>
                    </a:solidFill>
                  </a:rPr>
                  <a:t>How can we prevent reflection attacks?</a:t>
                </a:r>
              </a:p>
              <a:p>
                <a:pPr lvl="0" rtl="0">
                  <a:spcBef>
                    <a:spcPts val="0"/>
                  </a:spcBef>
                  <a:buClr>
                    <a:schemeClr val="dk1"/>
                  </a:buClr>
                  <a:buFont typeface="Arial"/>
                  <a:buNone/>
                </a:pPr>
                <a:r>
                  <a:rPr lang="en-US" dirty="0">
                    <a:solidFill>
                      <a:schemeClr val="dk1"/>
                    </a:solidFill>
                  </a:rPr>
                  <a:t>When Alice encrypts the challenge </a:t>
                </a:r>
                <a14:m>
                  <m:oMath xmlns:m="http://schemas.openxmlformats.org/officeDocument/2006/math">
                    <m:sSub>
                      <m:sSubPr>
                        <m:ctrlPr>
                          <a:rPr lang="en-US" i="1" dirty="0" smtClean="0">
                            <a:solidFill>
                              <a:schemeClr val="dk1"/>
                            </a:solidFill>
                            <a:latin typeface="Cambria Math" panose="02040503050406030204" pitchFamily="18" charset="0"/>
                          </a:rPr>
                        </m:ctrlPr>
                      </m:sSubPr>
                      <m:e>
                        <m:r>
                          <a:rPr lang="en-US" i="1" dirty="0" smtClean="0">
                            <a:solidFill>
                              <a:schemeClr val="dk1"/>
                            </a:solidFill>
                            <a:latin typeface="Cambria Math" panose="02040503050406030204" pitchFamily="18" charset="0"/>
                          </a:rPr>
                          <m:t>𝑅</m:t>
                        </m:r>
                      </m:e>
                      <m:sub>
                        <m:r>
                          <a:rPr lang="en-US" i="1" dirty="0" smtClean="0">
                            <a:solidFill>
                              <a:schemeClr val="dk1"/>
                            </a:solidFill>
                            <a:latin typeface="Cambria Math" panose="02040503050406030204" pitchFamily="18" charset="0"/>
                          </a:rPr>
                          <m:t>1</m:t>
                        </m:r>
                      </m:sub>
                    </m:sSub>
                  </m:oMath>
                </a14:m>
                <a:r>
                  <a:rPr lang="en-US" dirty="0">
                    <a:solidFill>
                      <a:schemeClr val="dk1"/>
                    </a:solidFill>
                  </a:rPr>
                  <a:t>, she uses </a:t>
                </a:r>
                <a14:m>
                  <m:oMath xmlns:m="http://schemas.openxmlformats.org/officeDocument/2006/math">
                    <m:sSub>
                      <m:sSubPr>
                        <m:ctrlPr>
                          <a:rPr lang="en-US" b="0" i="1" smtClean="0">
                            <a:solidFill>
                              <a:schemeClr val="dk1"/>
                            </a:solidFill>
                            <a:latin typeface="Cambria Math" panose="02040503050406030204" pitchFamily="18" charset="0"/>
                          </a:rPr>
                        </m:ctrlPr>
                      </m:sSubPr>
                      <m:e>
                        <m:r>
                          <a:rPr lang="en-US" b="0" i="1" smtClean="0">
                            <a:solidFill>
                              <a:schemeClr val="dk1"/>
                            </a:solidFill>
                            <a:latin typeface="Cambria Math" panose="02040503050406030204" pitchFamily="18" charset="0"/>
                          </a:rPr>
                          <m:t>𝐾</m:t>
                        </m:r>
                      </m:e>
                      <m:sub>
                        <m:r>
                          <a:rPr lang="en-US" b="0" i="1" smtClean="0">
                            <a:solidFill>
                              <a:schemeClr val="dk1"/>
                            </a:solidFill>
                            <a:latin typeface="Cambria Math" panose="02040503050406030204" pitchFamily="18" charset="0"/>
                          </a:rPr>
                          <m:t>𝐴𝐵</m:t>
                        </m:r>
                        <m:r>
                          <a:rPr lang="en-US" b="0" i="1" smtClean="0">
                            <a:solidFill>
                              <a:schemeClr val="dk1"/>
                            </a:solidFill>
                            <a:latin typeface="Cambria Math" panose="02040503050406030204" pitchFamily="18" charset="0"/>
                          </a:rPr>
                          <m:t>1</m:t>
                        </m:r>
                      </m:sub>
                    </m:sSub>
                  </m:oMath>
                </a14:m>
                <a:r>
                  <a:rPr lang="en-US" dirty="0">
                    <a:solidFill>
                      <a:schemeClr val="dk1"/>
                    </a:solidFill>
                  </a:rPr>
                  <a:t> that is different from the key </a:t>
                </a:r>
                <a14:m>
                  <m:oMath xmlns:m="http://schemas.openxmlformats.org/officeDocument/2006/math">
                    <m:sSub>
                      <m:sSubPr>
                        <m:ctrlPr>
                          <a:rPr lang="en-US" i="1">
                            <a:solidFill>
                              <a:schemeClr val="dk1"/>
                            </a:solidFill>
                            <a:latin typeface="Cambria Math" panose="02040503050406030204" pitchFamily="18" charset="0"/>
                          </a:rPr>
                        </m:ctrlPr>
                      </m:sSubPr>
                      <m:e>
                        <m:r>
                          <a:rPr lang="en-US" i="1">
                            <a:solidFill>
                              <a:schemeClr val="dk1"/>
                            </a:solidFill>
                            <a:latin typeface="Cambria Math" panose="02040503050406030204" pitchFamily="18" charset="0"/>
                          </a:rPr>
                          <m:t>𝐾</m:t>
                        </m:r>
                      </m:e>
                      <m:sub>
                        <m:r>
                          <a:rPr lang="en-US" i="1">
                            <a:solidFill>
                              <a:schemeClr val="dk1"/>
                            </a:solidFill>
                            <a:latin typeface="Cambria Math" panose="02040503050406030204" pitchFamily="18" charset="0"/>
                          </a:rPr>
                          <m:t>𝐴𝐵</m:t>
                        </m:r>
                        <m:r>
                          <a:rPr lang="en-US" b="0" i="1" smtClean="0">
                            <a:solidFill>
                              <a:schemeClr val="dk1"/>
                            </a:solidFill>
                            <a:latin typeface="Cambria Math" panose="02040503050406030204" pitchFamily="18" charset="0"/>
                          </a:rPr>
                          <m:t>2</m:t>
                        </m:r>
                      </m:sub>
                    </m:sSub>
                  </m:oMath>
                </a14:m>
                <a:r>
                  <a:rPr lang="en-US" dirty="0">
                    <a:solidFill>
                      <a:schemeClr val="dk1"/>
                    </a:solidFill>
                  </a:rPr>
                  <a:t> used by Bob. Therefore, w</a:t>
                </a:r>
                <a:endParaRPr sz="1200" dirty="0">
                  <a:solidFill>
                    <a:schemeClr val="dk1"/>
                  </a:solidFill>
                </a:endParaRPr>
              </a:p>
            </p:txBody>
          </p:sp>
        </mc:Choice>
        <mc:Fallback xmlns="">
          <p:sp>
            <p:nvSpPr>
              <p:cNvPr id="102" name="Shape 102"/>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lvl="0" rtl="0">
                  <a:spcBef>
                    <a:spcPts val="0"/>
                  </a:spcBef>
                  <a:buClr>
                    <a:schemeClr val="dk1"/>
                  </a:buClr>
                  <a:buSzPct val="25000"/>
                  <a:buFont typeface="Arial"/>
                  <a:buNone/>
                </a:pPr>
                <a:r>
                  <a:rPr lang="en-US" sz="1200" dirty="0">
                    <a:solidFill>
                      <a:schemeClr val="dk1"/>
                    </a:solidFill>
                  </a:rPr>
                  <a:t>How can we prevent reflection attacks?</a:t>
                </a:r>
              </a:p>
              <a:p>
                <a:pPr lvl="0" rtl="0">
                  <a:spcBef>
                    <a:spcPts val="0"/>
                  </a:spcBef>
                  <a:buClr>
                    <a:schemeClr val="dk1"/>
                  </a:buClr>
                  <a:buFont typeface="Arial"/>
                  <a:buNone/>
                </a:pPr>
                <a:r>
                  <a:rPr lang="en-US" dirty="0">
                    <a:solidFill>
                      <a:schemeClr val="dk1"/>
                    </a:solidFill>
                  </a:rPr>
                  <a:t>When Alice encrypts the challenge </a:t>
                </a:r>
                <a:r>
                  <a:rPr lang="en-US" i="0" dirty="0">
                    <a:solidFill>
                      <a:schemeClr val="dk1"/>
                    </a:solidFill>
                    <a:latin typeface="Cambria Math" panose="02040503050406030204" pitchFamily="18" charset="0"/>
                  </a:rPr>
                  <a:t>𝑅_1</a:t>
                </a:r>
                <a:r>
                  <a:rPr lang="en-US" dirty="0">
                    <a:solidFill>
                      <a:schemeClr val="dk1"/>
                    </a:solidFill>
                  </a:rPr>
                  <a:t>, she uses </a:t>
                </a:r>
                <a:r>
                  <a:rPr lang="en-US" b="0" i="0">
                    <a:solidFill>
                      <a:schemeClr val="dk1"/>
                    </a:solidFill>
                    <a:latin typeface="Cambria Math" panose="02040503050406030204" pitchFamily="18" charset="0"/>
                  </a:rPr>
                  <a:t>𝐾_𝐴𝐵1</a:t>
                </a:r>
                <a:r>
                  <a:rPr lang="en-US" dirty="0">
                    <a:solidFill>
                      <a:schemeClr val="dk1"/>
                    </a:solidFill>
                  </a:rPr>
                  <a:t> that is different from the key </a:t>
                </a:r>
                <a:r>
                  <a:rPr lang="en-US" i="0">
                    <a:solidFill>
                      <a:schemeClr val="dk1"/>
                    </a:solidFill>
                    <a:latin typeface="Cambria Math" panose="02040503050406030204" pitchFamily="18" charset="0"/>
                  </a:rPr>
                  <a:t>𝐾_𝐴𝐵</a:t>
                </a:r>
                <a:r>
                  <a:rPr lang="en-US" b="0" i="0">
                    <a:solidFill>
                      <a:schemeClr val="dk1"/>
                    </a:solidFill>
                    <a:latin typeface="Cambria Math" panose="02040503050406030204" pitchFamily="18" charset="0"/>
                  </a:rPr>
                  <a:t>2</a:t>
                </a:r>
                <a:r>
                  <a:rPr lang="en-US" dirty="0">
                    <a:solidFill>
                      <a:schemeClr val="dk1"/>
                    </a:solidFill>
                  </a:rPr>
                  <a:t> used by Bob. Therefore, w</a:t>
                </a:r>
                <a:endParaRPr sz="1200" dirty="0">
                  <a:solidFill>
                    <a:schemeClr val="dk1"/>
                  </a:solidFill>
                </a:endParaRPr>
              </a:p>
            </p:txBody>
          </p:sp>
        </mc:Fallback>
      </mc:AlternateContent>
      <p:sp>
        <p:nvSpPr>
          <p:cNvPr id="103" name="Shape 103"/>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rtl="0">
              <a:spcBef>
                <a:spcPts val="0"/>
              </a:spcBef>
              <a:buNone/>
            </a:pPr>
            <a:fld id="{00000000-1234-1234-1234-123412341234}" type="slidenum">
              <a:rPr lang="en-US"/>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7" name="Shape 117"/>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a:spcBef>
                <a:spcPts val="0"/>
              </a:spcBef>
              <a:buNone/>
            </a:pPr>
            <a:endParaRPr dirty="0"/>
          </a:p>
        </p:txBody>
      </p:sp>
      <p:sp>
        <p:nvSpPr>
          <p:cNvPr id="118" name="Shape 118"/>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rtl="0">
              <a:spcBef>
                <a:spcPts val="0"/>
              </a:spcBef>
              <a:buNone/>
            </a:pPr>
            <a:fld id="{00000000-1234-1234-1234-123412341234}" type="slidenum">
              <a:rPr lang="en-US"/>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5" name="Shape 125"/>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lvl="0" rtl="0">
              <a:spcBef>
                <a:spcPts val="0"/>
              </a:spcBef>
              <a:buClr>
                <a:schemeClr val="dk1"/>
              </a:buClr>
              <a:buSzPct val="25000"/>
              <a:buFont typeface="Arial"/>
              <a:buNone/>
            </a:pPr>
            <a:r>
              <a:rPr lang="en-US" sz="1200" dirty="0">
                <a:solidFill>
                  <a:schemeClr val="dk1"/>
                </a:solidFill>
              </a:rPr>
              <a:t>We can also use asymmetric cryptography for mutual authentication.</a:t>
            </a:r>
          </a:p>
          <a:p>
            <a:pPr lvl="0" rtl="0">
              <a:spcBef>
                <a:spcPts val="0"/>
              </a:spcBef>
              <a:buClr>
                <a:schemeClr val="dk1"/>
              </a:buClr>
              <a:buFont typeface="Arial"/>
              <a:buNone/>
            </a:pPr>
            <a:endParaRPr sz="1200" dirty="0">
              <a:solidFill>
                <a:schemeClr val="dk1"/>
              </a:solidFill>
            </a:endParaRPr>
          </a:p>
          <a:p>
            <a:pPr lvl="0" rtl="0">
              <a:spcBef>
                <a:spcPts val="0"/>
              </a:spcBef>
              <a:buClr>
                <a:schemeClr val="dk1"/>
              </a:buClr>
              <a:buSzPct val="25000"/>
              <a:buFont typeface="Arial"/>
              <a:buNone/>
            </a:pPr>
            <a:r>
              <a:rPr lang="en-US" sz="1200" dirty="0">
                <a:solidFill>
                  <a:schemeClr val="dk1"/>
                </a:solidFill>
              </a:rPr>
              <a:t>Suppose Alice and Bob have each other’s public key.</a:t>
            </a:r>
          </a:p>
          <a:p>
            <a:pPr lvl="0" rtl="0">
              <a:spcBef>
                <a:spcPts val="0"/>
              </a:spcBef>
              <a:buClr>
                <a:schemeClr val="dk1"/>
              </a:buClr>
              <a:buFont typeface="Arial"/>
              <a:buNone/>
            </a:pPr>
            <a:endParaRPr sz="1200" dirty="0">
              <a:solidFill>
                <a:schemeClr val="dk1"/>
              </a:solidFill>
            </a:endParaRPr>
          </a:p>
          <a:p>
            <a:pPr lvl="0" rtl="0">
              <a:spcBef>
                <a:spcPts val="0"/>
              </a:spcBef>
              <a:buClr>
                <a:schemeClr val="dk1"/>
              </a:buClr>
              <a:buSzPct val="25000"/>
              <a:buFont typeface="Arial"/>
              <a:buNone/>
            </a:pPr>
            <a:r>
              <a:rPr lang="en-US" sz="1200" dirty="0">
                <a:solidFill>
                  <a:schemeClr val="dk1"/>
                </a:solidFill>
              </a:rPr>
              <a:t>Here is the protocol using asymmetric cryptography:</a:t>
            </a:r>
          </a:p>
          <a:p>
            <a:pPr lvl="0" rtl="0">
              <a:spcBef>
                <a:spcPts val="0"/>
              </a:spcBef>
              <a:buClr>
                <a:schemeClr val="dk1"/>
              </a:buClr>
              <a:buSzPct val="25000"/>
              <a:buFont typeface="Arial"/>
              <a:buNone/>
            </a:pPr>
            <a:r>
              <a:rPr lang="en-US" sz="1200" dirty="0">
                <a:solidFill>
                  <a:schemeClr val="dk1"/>
                </a:solidFill>
              </a:rPr>
              <a:t>First, Alice sends Bob a challenge R_2 that is encrypted using Bob’s public key;</a:t>
            </a:r>
          </a:p>
          <a:p>
            <a:pPr lvl="0" rtl="0">
              <a:spcBef>
                <a:spcPts val="0"/>
              </a:spcBef>
              <a:buClr>
                <a:schemeClr val="dk1"/>
              </a:buClr>
              <a:buFont typeface="Arial"/>
              <a:buNone/>
            </a:pPr>
            <a:endParaRPr sz="1200" dirty="0">
              <a:solidFill>
                <a:schemeClr val="dk1"/>
              </a:solidFill>
            </a:endParaRPr>
          </a:p>
          <a:p>
            <a:pPr lvl="0" rtl="0">
              <a:spcBef>
                <a:spcPts val="0"/>
              </a:spcBef>
              <a:buClr>
                <a:schemeClr val="dk1"/>
              </a:buClr>
              <a:buSzPct val="25000"/>
              <a:buFont typeface="Arial"/>
              <a:buNone/>
            </a:pPr>
            <a:r>
              <a:rPr lang="en-US" sz="1200" dirty="0">
                <a:solidFill>
                  <a:schemeClr val="dk1"/>
                </a:solidFill>
              </a:rPr>
              <a:t>Second, upon receiving this challenge, Bob decrypts the ciphertext using his private key, and send back the plaintext challenge R_2, along with his own challenge R_1 encrypted using Alice’s </a:t>
            </a:r>
            <a:r>
              <a:rPr lang="en-US" sz="1200" dirty="0" err="1">
                <a:solidFill>
                  <a:schemeClr val="dk1"/>
                </a:solidFill>
              </a:rPr>
              <a:t>pbulic</a:t>
            </a:r>
            <a:r>
              <a:rPr lang="en-US" sz="1200" dirty="0">
                <a:solidFill>
                  <a:schemeClr val="dk1"/>
                </a:solidFill>
              </a:rPr>
              <a:t> key.</a:t>
            </a:r>
          </a:p>
          <a:p>
            <a:pPr lvl="0" rtl="0">
              <a:spcBef>
                <a:spcPts val="0"/>
              </a:spcBef>
              <a:buClr>
                <a:schemeClr val="dk1"/>
              </a:buClr>
              <a:buFont typeface="Arial"/>
              <a:buNone/>
            </a:pPr>
            <a:endParaRPr sz="1200" dirty="0">
              <a:solidFill>
                <a:schemeClr val="dk1"/>
              </a:solidFill>
            </a:endParaRPr>
          </a:p>
          <a:p>
            <a:pPr lvl="0" rtl="0">
              <a:spcBef>
                <a:spcPts val="0"/>
              </a:spcBef>
              <a:buClr>
                <a:schemeClr val="dk1"/>
              </a:buClr>
              <a:buSzPct val="25000"/>
              <a:buFont typeface="Arial"/>
              <a:buNone/>
            </a:pPr>
            <a:r>
              <a:rPr lang="en-US" sz="1200" dirty="0">
                <a:solidFill>
                  <a:schemeClr val="dk1"/>
                </a:solidFill>
              </a:rPr>
              <a:t>Third, the plaintext R_2 in Bob’s response to Alice tells her that she is communicating with Bob because only Bob has the private key that is paired the public key that encrypted R_2; Alice also decrypts the </a:t>
            </a:r>
            <a:r>
              <a:rPr lang="en-US" sz="1200" dirty="0" err="1">
                <a:solidFill>
                  <a:schemeClr val="dk1"/>
                </a:solidFill>
              </a:rPr>
              <a:t>the</a:t>
            </a:r>
            <a:r>
              <a:rPr lang="en-US" sz="1200" dirty="0">
                <a:solidFill>
                  <a:schemeClr val="dk1"/>
                </a:solidFill>
              </a:rPr>
              <a:t> ciphertext R_1 using her private key and sends the plaintext to Bob; Bob will then know he is communicating with Alice because only Alice has the private key that is paired with public key used to encrypt R_1.</a:t>
            </a:r>
          </a:p>
          <a:p>
            <a:pPr lvl="0" rtl="0">
              <a:spcBef>
                <a:spcPts val="0"/>
              </a:spcBef>
              <a:buClr>
                <a:schemeClr val="dk1"/>
              </a:buClr>
              <a:buFont typeface="Arial"/>
              <a:buNone/>
            </a:pPr>
            <a:endParaRPr sz="1200" dirty="0">
              <a:solidFill>
                <a:schemeClr val="dk1"/>
              </a:solidFill>
            </a:endParaRPr>
          </a:p>
          <a:p>
            <a:pPr lvl="0" rtl="0">
              <a:spcBef>
                <a:spcPts val="0"/>
              </a:spcBef>
              <a:buClr>
                <a:schemeClr val="dk1"/>
              </a:buClr>
              <a:buSzPct val="25000"/>
              <a:buFont typeface="Arial"/>
              <a:buNone/>
            </a:pPr>
            <a:r>
              <a:rPr lang="en-US" sz="1200" dirty="0">
                <a:solidFill>
                  <a:schemeClr val="dk1"/>
                </a:solidFill>
              </a:rPr>
              <a:t>As an exercise, you can modify this protocol to use signing with private keys instead of encryption with public keys.</a:t>
            </a:r>
          </a:p>
          <a:p>
            <a:pPr>
              <a:spcBef>
                <a:spcPts val="0"/>
              </a:spcBef>
              <a:buNone/>
            </a:pPr>
            <a:endParaRPr dirty="0"/>
          </a:p>
        </p:txBody>
      </p:sp>
      <p:sp>
        <p:nvSpPr>
          <p:cNvPr id="126" name="Shape 126"/>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rtl="0">
              <a:spcBef>
                <a:spcPts val="0"/>
              </a:spcBef>
              <a:buNone/>
            </a:pPr>
            <a:fld id="{00000000-1234-1234-1234-123412341234}" type="slidenum">
              <a:rPr lang="en-US"/>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spcBef>
                <a:spcPts val="0"/>
              </a:spcBef>
              <a:buClr>
                <a:schemeClr val="dk1"/>
              </a:buClr>
              <a:buSzPct val="78571"/>
              <a:buFont typeface="Arial"/>
              <a:buNone/>
            </a:pPr>
            <a:r>
              <a:rPr lang="en-US" b="1" dirty="0">
                <a:solidFill>
                  <a:schemeClr val="dk1"/>
                </a:solidFill>
              </a:rPr>
              <a:t>Solution:</a:t>
            </a:r>
          </a:p>
          <a:p>
            <a:pPr lvl="0" rtl="0">
              <a:spcBef>
                <a:spcPts val="0"/>
              </a:spcBef>
              <a:buClr>
                <a:schemeClr val="dk1"/>
              </a:buClr>
              <a:buFont typeface="Arial"/>
              <a:buNone/>
            </a:pPr>
            <a:endParaRPr lang="en-US" dirty="0">
              <a:solidFill>
                <a:schemeClr val="dk1"/>
              </a:solidFill>
            </a:endParaRPr>
          </a:p>
          <a:p>
            <a:pPr>
              <a:spcBef>
                <a:spcPts val="0"/>
              </a:spcBef>
              <a:buNone/>
            </a:pPr>
            <a:r>
              <a:rPr lang="en-US" sz="1200" dirty="0">
                <a:solidFill>
                  <a:schemeClr val="dk1"/>
                </a:solidFill>
              </a:rPr>
              <a:t>All True</a:t>
            </a: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15</a:t>
            </a:fld>
            <a:endParaRPr lang="en-AU" dirty="0"/>
          </a:p>
        </p:txBody>
      </p:sp>
    </p:spTree>
    <p:extLst>
      <p:ext uri="{BB962C8B-B14F-4D97-AF65-F5344CB8AC3E}">
        <p14:creationId xmlns:p14="http://schemas.microsoft.com/office/powerpoint/2010/main" val="960652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authentication, in order to protect message security, Alice and Bob would need to establish a shared secret Session Key for the session. This is true even if Alice and Bob already has a shared secret key. Then all messages in the session are protected using</a:t>
            </a:r>
          </a:p>
          <a:p>
            <a:endParaRPr lang="en-US" dirty="0"/>
          </a:p>
          <a:p>
            <a:endParaRPr lang="en-US" dirty="0"/>
          </a:p>
          <a:p>
            <a:r>
              <a:rPr lang="en-US" dirty="0"/>
              <a:t>Authentication first</a:t>
            </a:r>
          </a:p>
          <a:p>
            <a:r>
              <a:rPr lang="en-US" dirty="0"/>
              <a:t>A new key is used for each session</a:t>
            </a:r>
          </a:p>
          <a:p>
            <a:r>
              <a:rPr lang="en-US" dirty="0"/>
              <a:t>Using shared (master) secret</a:t>
            </a:r>
          </a:p>
          <a:p>
            <a:pPr lvl="1"/>
            <a:r>
              <a:rPr lang="en-US" dirty="0"/>
              <a:t>Encrypt the new key</a:t>
            </a:r>
          </a:p>
          <a:p>
            <a:r>
              <a:rPr lang="en-US" dirty="0"/>
              <a:t>Using public keys</a:t>
            </a:r>
          </a:p>
          <a:p>
            <a:endParaRPr lang="en-SE" dirty="0"/>
          </a:p>
          <a:p>
            <a:pPr marL="257175" indent="-142875">
              <a:lnSpc>
                <a:spcPct val="100000"/>
              </a:lnSpc>
              <a:spcBef>
                <a:spcPts val="0"/>
              </a:spcBef>
              <a:buClr>
                <a:schemeClr val="dk1"/>
              </a:buClr>
            </a:pPr>
            <a:r>
              <a:rPr lang="en-US" dirty="0"/>
              <a:t> the session key </a:t>
            </a:r>
            <a:r>
              <a:rPr lang="en-US" sz="1200" b="1" dirty="0">
                <a:solidFill>
                  <a:srgbClr val="4E75A8"/>
                </a:solidFill>
              </a:rPr>
              <a:t>Establish a shared key for the session</a:t>
            </a:r>
            <a:r>
              <a:rPr lang="en-US" sz="1200" dirty="0">
                <a:solidFill>
                  <a:schemeClr val="dk1"/>
                </a:solidFill>
              </a:rPr>
              <a:t>, even if a there is already a shared secret key.</a:t>
            </a:r>
          </a:p>
          <a:p>
            <a:pPr marL="257175" indent="-142875">
              <a:lnSpc>
                <a:spcPct val="100000"/>
              </a:lnSpc>
              <a:spcBef>
                <a:spcPts val="0"/>
              </a:spcBef>
              <a:buClr>
                <a:schemeClr val="dk1"/>
              </a:buClr>
            </a:pPr>
            <a:r>
              <a:rPr lang="en-US" sz="1200" b="1" dirty="0">
                <a:solidFill>
                  <a:srgbClr val="6B9462"/>
                </a:solidFill>
              </a:rPr>
              <a:t>T</a:t>
            </a:r>
            <a:r>
              <a:rPr lang="en-US" sz="1200" dirty="0">
                <a:solidFill>
                  <a:srgbClr val="6B9462"/>
                </a:solidFill>
              </a:rPr>
              <a:t>ypically a long term secret key is called a Master key</a:t>
            </a:r>
            <a:r>
              <a:rPr lang="en-US" sz="1200" dirty="0">
                <a:solidFill>
                  <a:schemeClr val="dk1"/>
                </a:solidFill>
              </a:rPr>
              <a:t>, possibly derived from a password.</a:t>
            </a:r>
          </a:p>
          <a:p>
            <a:pPr marL="257175" indent="-142875">
              <a:lnSpc>
                <a:spcPct val="100000"/>
              </a:lnSpc>
              <a:spcBef>
                <a:spcPts val="0"/>
              </a:spcBef>
              <a:buClr>
                <a:schemeClr val="dk1"/>
              </a:buClr>
            </a:pPr>
            <a:r>
              <a:rPr lang="en-US" sz="1200" dirty="0">
                <a:solidFill>
                  <a:schemeClr val="dk1"/>
                </a:solidFill>
              </a:rPr>
              <a:t>The master key is used to </a:t>
            </a:r>
            <a:r>
              <a:rPr lang="en-US" sz="1200" b="1" dirty="0">
                <a:solidFill>
                  <a:srgbClr val="6B9462"/>
                </a:solidFill>
              </a:rPr>
              <a:t>authenticate and establish a new session key</a:t>
            </a:r>
            <a:r>
              <a:rPr lang="en-US" sz="1200" dirty="0">
                <a:solidFill>
                  <a:schemeClr val="dk1"/>
                </a:solidFill>
              </a:rPr>
              <a:t>. </a:t>
            </a: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16</a:t>
            </a:fld>
            <a:endParaRPr lang="en-AU" dirty="0"/>
          </a:p>
        </p:txBody>
      </p:sp>
    </p:spTree>
    <p:extLst>
      <p:ext uri="{BB962C8B-B14F-4D97-AF65-F5344CB8AC3E}">
        <p14:creationId xmlns:p14="http://schemas.microsoft.com/office/powerpoint/2010/main" val="2690806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2" name="Shape 162"/>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lvl="0" rtl="0">
              <a:spcBef>
                <a:spcPts val="0"/>
              </a:spcBef>
              <a:buClr>
                <a:schemeClr val="dk1"/>
              </a:buClr>
              <a:buSzPct val="25000"/>
              <a:buFont typeface="Arial"/>
              <a:buNone/>
            </a:pPr>
            <a:r>
              <a:rPr lang="en-US" sz="1200" dirty="0">
                <a:solidFill>
                  <a:schemeClr val="dk1"/>
                </a:solidFill>
              </a:rPr>
              <a:t>Here is an example:</a:t>
            </a:r>
          </a:p>
          <a:p>
            <a:pPr lvl="0" rtl="0">
              <a:spcBef>
                <a:spcPts val="0"/>
              </a:spcBef>
              <a:buClr>
                <a:schemeClr val="dk1"/>
              </a:buClr>
              <a:buSzPct val="25000"/>
              <a:buFont typeface="Arial"/>
              <a:buNone/>
            </a:pPr>
            <a:r>
              <a:rPr lang="en-US" sz="1200" dirty="0">
                <a:solidFill>
                  <a:schemeClr val="dk1"/>
                </a:solidFill>
              </a:rPr>
              <a:t>The first three steps are just for Alice to authenticate to Bob, say, Bob is a server.</a:t>
            </a:r>
          </a:p>
          <a:p>
            <a:pPr lvl="0">
              <a:spcBef>
                <a:spcPts val="0"/>
              </a:spcBef>
              <a:buClr>
                <a:schemeClr val="dk1"/>
              </a:buClr>
              <a:buSzPct val="25000"/>
              <a:buFont typeface="Arial"/>
              <a:buNone/>
            </a:pPr>
            <a:r>
              <a:rPr lang="en-US" sz="1200" dirty="0">
                <a:solidFill>
                  <a:schemeClr val="dk1"/>
                </a:solidFill>
              </a:rPr>
              <a:t>Then both Alice and Bob compute the same session key that is based on the shared master key and something about the current session, so that the session key is both a secret and unique to the session. So, for example, they can add 100 to the master key, and use the result as the key to encrypt R, and the result is the shared session key.</a:t>
            </a:r>
          </a:p>
        </p:txBody>
      </p:sp>
      <p:sp>
        <p:nvSpPr>
          <p:cNvPr id="163" name="Shape 163"/>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rtl="0">
              <a:spcBef>
                <a:spcPts val="0"/>
              </a:spcBef>
              <a:buNone/>
            </a:pPr>
            <a:fld id="{00000000-1234-1234-1234-123412341234}" type="slidenum">
              <a:rPr lang="en-US"/>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0" name="Shape 170"/>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lvl="0" rtl="0">
              <a:spcBef>
                <a:spcPts val="0"/>
              </a:spcBef>
              <a:buClr>
                <a:schemeClr val="dk1"/>
              </a:buClr>
              <a:buSzPct val="25000"/>
              <a:buFont typeface="Arial"/>
              <a:buNone/>
            </a:pPr>
            <a:r>
              <a:rPr lang="en-US" dirty="0">
                <a:hlinkClick r:id="rId3"/>
              </a:rPr>
              <a:t>https://security.stackexchange.com/questions/73114/authenticated-diffie-hellman-key-exchange</a:t>
            </a:r>
            <a:endParaRPr lang="en-US" sz="1200" dirty="0">
              <a:solidFill>
                <a:schemeClr val="dk1"/>
              </a:solidFill>
            </a:endParaRPr>
          </a:p>
          <a:p>
            <a:pPr lvl="0" rtl="0">
              <a:spcBef>
                <a:spcPts val="0"/>
              </a:spcBef>
              <a:buClr>
                <a:schemeClr val="dk1"/>
              </a:buClr>
              <a:buSzPct val="25000"/>
              <a:buFont typeface="Arial"/>
              <a:buNone/>
            </a:pPr>
            <a:r>
              <a:rPr lang="en-US" sz="1200" dirty="0">
                <a:solidFill>
                  <a:schemeClr val="dk1"/>
                </a:solidFill>
              </a:rPr>
              <a:t>Alice and Bob can also use their public keys to exchange a shared session key.</a:t>
            </a:r>
          </a:p>
          <a:p>
            <a:pPr lvl="0" rtl="0">
              <a:spcBef>
                <a:spcPts val="0"/>
              </a:spcBef>
              <a:buClr>
                <a:schemeClr val="dk1"/>
              </a:buClr>
              <a:buFont typeface="Arial"/>
              <a:buNone/>
            </a:pPr>
            <a:endParaRPr sz="1200" dirty="0">
              <a:solidFill>
                <a:schemeClr val="dk1"/>
              </a:solidFill>
            </a:endParaRPr>
          </a:p>
          <a:p>
            <a:pPr lvl="0" rtl="0">
              <a:spcBef>
                <a:spcPts val="0"/>
              </a:spcBef>
              <a:buClr>
                <a:schemeClr val="dk1"/>
              </a:buClr>
              <a:buSzPct val="25000"/>
              <a:buFont typeface="Arial"/>
              <a:buNone/>
            </a:pPr>
            <a:r>
              <a:rPr lang="en-US" sz="1200" dirty="0">
                <a:solidFill>
                  <a:schemeClr val="dk1"/>
                </a:solidFill>
              </a:rPr>
              <a:t>For example, Alice can send Bob a key, encrypted using Bob’s public key, so that only Bob can decrypt and get the key. and then sign the result using Alice’s private key so that Bob knows that key is sent by Alice.</a:t>
            </a:r>
          </a:p>
          <a:p>
            <a:pPr lvl="0" rtl="0">
              <a:spcBef>
                <a:spcPts val="0"/>
              </a:spcBef>
              <a:buClr>
                <a:schemeClr val="dk1"/>
              </a:buClr>
              <a:buFont typeface="Arial"/>
              <a:buNone/>
            </a:pPr>
            <a:endParaRPr sz="1200" dirty="0">
              <a:solidFill>
                <a:schemeClr val="dk1"/>
              </a:solidFill>
            </a:endParaRPr>
          </a:p>
          <a:p>
            <a:pPr lvl="0" rtl="0">
              <a:spcBef>
                <a:spcPts val="0"/>
              </a:spcBef>
              <a:buClr>
                <a:schemeClr val="dk1"/>
              </a:buClr>
              <a:buSzPct val="25000"/>
              <a:buFont typeface="Arial"/>
              <a:buNone/>
            </a:pPr>
            <a:r>
              <a:rPr lang="en-US" sz="1200" dirty="0">
                <a:solidFill>
                  <a:schemeClr val="dk1"/>
                </a:solidFill>
              </a:rPr>
              <a:t>Or, they can use their private keys to sign the public messages in a Diffie-Hellman key exchange, and this can prevent the man-in-the-middle attack.</a:t>
            </a:r>
          </a:p>
          <a:p>
            <a:pPr>
              <a:spcBef>
                <a:spcPts val="0"/>
              </a:spcBef>
              <a:buNone/>
            </a:pPr>
            <a:endParaRPr dirty="0"/>
          </a:p>
        </p:txBody>
      </p:sp>
      <p:sp>
        <p:nvSpPr>
          <p:cNvPr id="171" name="Shape 171"/>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rtl="0">
              <a:spcBef>
                <a:spcPts val="0"/>
              </a:spcBef>
              <a:buNone/>
            </a:pPr>
            <a:fld id="{00000000-1234-1234-1234-123412341234}" type="slidenum">
              <a:rPr lang="en-US"/>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Public Key Generation</a:t>
                </a:r>
              </a:p>
              <a:p>
                <a:pPr marL="0" marR="0" lvl="0" indent="0" algn="l" defTabSz="914400" rtl="0" eaLnBrk="1" fontAlgn="base" latinLnBrk="0" hangingPunct="1">
                  <a:lnSpc>
                    <a:spcPct val="100000"/>
                  </a:lnSpc>
                  <a:spcBef>
                    <a:spcPct val="30000"/>
                  </a:spcBef>
                  <a:spcAft>
                    <a:spcPct val="0"/>
                  </a:spcAft>
                  <a:buClrTx/>
                  <a:buSzTx/>
                  <a:buFontTx/>
                  <a:buNone/>
                  <a:tabLst/>
                  <a:defRPr/>
                </a:pPr>
                <a14:m>
                  <m:oMath xmlns:m="http://schemas.openxmlformats.org/officeDocument/2006/math">
                    <m:r>
                      <a:rPr lang="en-US"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𝑔</m:t>
                    </m:r>
                  </m:oMath>
                </a14:m>
                <a:r>
                  <a:rPr lang="en-US" dirty="0"/>
                  <a:t> are all public; only </a:t>
                </a:r>
                <a14:m>
                  <m:oMath xmlns:m="http://schemas.openxmlformats.org/officeDocument/2006/math">
                    <m:r>
                      <a:rPr lang="en-US" b="0" i="1" smtClean="0">
                        <a:latin typeface="Cambria Math" panose="02040503050406030204" pitchFamily="18" charset="0"/>
                      </a:rPr>
                      <m:t>𝐴</m:t>
                    </m:r>
                  </m:oMath>
                </a14:m>
                <a:r>
                  <a:rPr lang="en-US" dirty="0"/>
                  <a:t> knows secret </a:t>
                </a:r>
                <a14:m>
                  <m:oMath xmlns:m="http://schemas.openxmlformats.org/officeDocument/2006/math">
                    <m:r>
                      <a:rPr lang="en-US" b="0" i="1" smtClean="0">
                        <a:latin typeface="Cambria Math" panose="02040503050406030204" pitchFamily="18" charset="0"/>
                      </a:rPr>
                      <m:t>𝑎</m:t>
                    </m:r>
                  </m:oMath>
                </a14:m>
                <a:r>
                  <a:rPr lang="en-US" dirty="0"/>
                  <a:t>; only </a:t>
                </a:r>
                <a14:m>
                  <m:oMath xmlns:m="http://schemas.openxmlformats.org/officeDocument/2006/math">
                    <m:r>
                      <a:rPr lang="en-US" b="0" i="1" smtClean="0">
                        <a:latin typeface="Cambria Math" panose="02040503050406030204" pitchFamily="18" charset="0"/>
                      </a:rPr>
                      <m:t>𝐵</m:t>
                    </m:r>
                  </m:oMath>
                </a14:m>
                <a:r>
                  <a:rPr lang="en-US" dirty="0"/>
                  <a:t> knows secret </a:t>
                </a:r>
                <a14:m>
                  <m:oMath xmlns:m="http://schemas.openxmlformats.org/officeDocument/2006/math">
                    <m:r>
                      <a:rPr lang="en-US" b="0" i="1" smtClean="0">
                        <a:latin typeface="Cambria Math" panose="02040503050406030204" pitchFamily="18" charset="0"/>
                      </a:rPr>
                      <m:t>𝑏</m:t>
                    </m:r>
                  </m:oMath>
                </a14:m>
                <a:r>
                  <a:rPr lang="en-US" dirty="0"/>
                  <a:t>.</a:t>
                </a:r>
                <a:endParaRPr lang="en-SE" dirty="0"/>
              </a:p>
              <a:p>
                <a:endParaRPr lang="en-SE" dirty="0"/>
              </a:p>
            </p:txBody>
          </p:sp>
        </mc:Choice>
        <mc:Fallback xmlns="">
          <p:sp>
            <p:nvSpPr>
              <p:cNvPr id="3" name="Notes Placeholder 2"/>
              <p:cNvSpPr>
                <a:spLocks noGrp="1"/>
              </p:cNvSpPr>
              <p:nvPr>
                <p:ph type="body" idx="1"/>
              </p:nvPr>
            </p:nvSpPr>
            <p:spPr/>
            <p:txBody>
              <a:bodyPr/>
              <a:lstStyle/>
              <a:p>
                <a:r>
                  <a:rPr lang="en-US" dirty="0"/>
                  <a:t>Public Key Generation</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i="0">
                    <a:latin typeface="Cambria Math" panose="02040503050406030204" pitchFamily="18" charset="0"/>
                  </a:rPr>
                  <a:t>𝐴</a:t>
                </a:r>
                <a:r>
                  <a:rPr lang="en-US" b="0" i="0">
                    <a:latin typeface="Cambria Math" panose="02040503050406030204" pitchFamily="18" charset="0"/>
                  </a:rPr>
                  <a:t>,𝐵,𝑝,𝑔</a:t>
                </a:r>
                <a:r>
                  <a:rPr lang="en-US" dirty="0"/>
                  <a:t> are all public; only </a:t>
                </a:r>
                <a:r>
                  <a:rPr lang="en-US" b="0" i="0">
                    <a:latin typeface="Cambria Math" panose="02040503050406030204" pitchFamily="18" charset="0"/>
                  </a:rPr>
                  <a:t>𝐴</a:t>
                </a:r>
                <a:r>
                  <a:rPr lang="en-US" dirty="0"/>
                  <a:t> knows secret </a:t>
                </a:r>
                <a:r>
                  <a:rPr lang="en-US" b="0" i="0">
                    <a:latin typeface="Cambria Math" panose="02040503050406030204" pitchFamily="18" charset="0"/>
                  </a:rPr>
                  <a:t>𝑎</a:t>
                </a:r>
                <a:r>
                  <a:rPr lang="en-US" dirty="0"/>
                  <a:t>; only </a:t>
                </a:r>
                <a:r>
                  <a:rPr lang="en-US" b="0" i="0">
                    <a:latin typeface="Cambria Math" panose="02040503050406030204" pitchFamily="18" charset="0"/>
                  </a:rPr>
                  <a:t>𝐵</a:t>
                </a:r>
                <a:r>
                  <a:rPr lang="en-US" dirty="0"/>
                  <a:t> knows secret </a:t>
                </a:r>
                <a:r>
                  <a:rPr lang="en-US" b="0" i="0">
                    <a:latin typeface="Cambria Math" panose="02040503050406030204" pitchFamily="18" charset="0"/>
                  </a:rPr>
                  <a:t>𝑏</a:t>
                </a:r>
                <a:r>
                  <a:rPr lang="en-US" dirty="0"/>
                  <a:t>.</a:t>
                </a:r>
                <a:endParaRPr lang="en-SE" dirty="0"/>
              </a:p>
              <a:p>
                <a:endParaRPr lang="en-SE" dirty="0"/>
              </a:p>
            </p:txBody>
          </p:sp>
        </mc:Fallback>
      </mc:AlternateContent>
      <p:sp>
        <p:nvSpPr>
          <p:cNvPr id="4" name="Slide Number Placeholder 3"/>
          <p:cNvSpPr>
            <a:spLocks noGrp="1"/>
          </p:cNvSpPr>
          <p:nvPr>
            <p:ph type="sldNum" sz="quarter" idx="5"/>
          </p:nvPr>
        </p:nvSpPr>
        <p:spPr/>
        <p:txBody>
          <a:bodyPr/>
          <a:lstStyle/>
          <a:p>
            <a:fld id="{F8560DBF-F109-8946-ADF0-EE66B221E988}" type="slidenum">
              <a:rPr lang="en-AU" smtClean="0"/>
              <a:pPr/>
              <a:t>19</a:t>
            </a:fld>
            <a:endParaRPr lang="en-AU" dirty="0"/>
          </a:p>
        </p:txBody>
      </p:sp>
    </p:spTree>
    <p:extLst>
      <p:ext uri="{BB962C8B-B14F-4D97-AF65-F5344CB8AC3E}">
        <p14:creationId xmlns:p14="http://schemas.microsoft.com/office/powerpoint/2010/main" val="357594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spcBef>
                <a:spcPts val="0"/>
              </a:spcBef>
              <a:buClr>
                <a:schemeClr val="dk1"/>
              </a:buClr>
              <a:buSzPct val="25000"/>
              <a:buFont typeface="Arial"/>
              <a:buNone/>
            </a:pPr>
            <a:r>
              <a:rPr lang="en-US" sz="1200" dirty="0">
                <a:solidFill>
                  <a:schemeClr val="dk1"/>
                </a:solidFill>
              </a:rPr>
              <a:t>One shortcoming of pairwise key-exchange based on shared secret master key is that it does not scale easily. That is, Alice needs to share a master with Bob, another master with Carol, so on and so forth.</a:t>
            </a:r>
          </a:p>
          <a:p>
            <a:pPr lvl="0" rtl="0">
              <a:spcBef>
                <a:spcPts val="0"/>
              </a:spcBef>
              <a:buClr>
                <a:schemeClr val="dk1"/>
              </a:buClr>
              <a:buFont typeface="Arial"/>
              <a:buNone/>
            </a:pPr>
            <a:endParaRPr lang="en-US" sz="1200" dirty="0">
              <a:solidFill>
                <a:schemeClr val="dk1"/>
              </a:solidFill>
            </a:endParaRPr>
          </a:p>
          <a:p>
            <a:pPr>
              <a:spcBef>
                <a:spcPts val="0"/>
              </a:spcBef>
              <a:buNone/>
            </a:pPr>
            <a:endParaRPr lang="en-US" dirty="0"/>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20</a:t>
            </a:fld>
            <a:endParaRPr lang="en-AU" dirty="0"/>
          </a:p>
        </p:txBody>
      </p:sp>
    </p:spTree>
    <p:extLst>
      <p:ext uri="{BB962C8B-B14F-4D97-AF65-F5344CB8AC3E}">
        <p14:creationId xmlns:p14="http://schemas.microsoft.com/office/powerpoint/2010/main" val="2461837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spcBef>
                <a:spcPts val="0"/>
              </a:spcBef>
              <a:buClr>
                <a:schemeClr val="dk1"/>
              </a:buClr>
              <a:buSzPct val="25000"/>
              <a:buFont typeface="Arial"/>
              <a:buNone/>
            </a:pPr>
            <a:r>
              <a:rPr lang="en-US" sz="1200" dirty="0">
                <a:solidFill>
                  <a:schemeClr val="dk1"/>
                </a:solidFill>
              </a:rPr>
              <a:t>A network protocol defines the rules and conventions for communications between two entities.</a:t>
            </a:r>
          </a:p>
          <a:p>
            <a:pPr lvl="0" rtl="0">
              <a:spcBef>
                <a:spcPts val="0"/>
              </a:spcBef>
              <a:buClr>
                <a:schemeClr val="dk1"/>
              </a:buClr>
              <a:buFont typeface="Arial"/>
              <a:buNone/>
            </a:pPr>
            <a:endParaRPr lang="en-US" sz="1200" dirty="0">
              <a:solidFill>
                <a:schemeClr val="dk1"/>
              </a:solidFill>
            </a:endParaRPr>
          </a:p>
          <a:p>
            <a:pPr lvl="0" rtl="0">
              <a:spcBef>
                <a:spcPts val="0"/>
              </a:spcBef>
              <a:buClr>
                <a:schemeClr val="dk1"/>
              </a:buClr>
              <a:buSzPct val="25000"/>
              <a:buFont typeface="Arial"/>
              <a:buNone/>
            </a:pPr>
            <a:r>
              <a:rPr lang="en-US" sz="1200" dirty="0">
                <a:solidFill>
                  <a:schemeClr val="dk1"/>
                </a:solidFill>
              </a:rPr>
              <a:t>A security protocol defines the rules and conventions for SECURE communications.</a:t>
            </a:r>
          </a:p>
          <a:p>
            <a:pPr lvl="0" rtl="0">
              <a:spcBef>
                <a:spcPts val="0"/>
              </a:spcBef>
              <a:buClr>
                <a:schemeClr val="dk1"/>
              </a:buClr>
              <a:buFont typeface="Arial"/>
              <a:buNone/>
            </a:pPr>
            <a:endParaRPr lang="en-US" sz="1200" dirty="0">
              <a:solidFill>
                <a:schemeClr val="dk1"/>
              </a:solidFill>
            </a:endParaRPr>
          </a:p>
          <a:p>
            <a:pPr lvl="0" rtl="0">
              <a:spcBef>
                <a:spcPts val="0"/>
              </a:spcBef>
              <a:buClr>
                <a:schemeClr val="dk1"/>
              </a:buClr>
              <a:buSzPct val="25000"/>
              <a:buFont typeface="Arial"/>
              <a:buNone/>
            </a:pPr>
            <a:r>
              <a:rPr lang="en-US" sz="1200" dirty="0">
                <a:solidFill>
                  <a:schemeClr val="dk1"/>
                </a:solidFill>
              </a:rPr>
              <a:t>What are these rules and conventions?</a:t>
            </a:r>
          </a:p>
          <a:p>
            <a:pPr lvl="0" rtl="0">
              <a:spcBef>
                <a:spcPts val="0"/>
              </a:spcBef>
              <a:buClr>
                <a:schemeClr val="dk1"/>
              </a:buClr>
              <a:buFont typeface="Arial"/>
              <a:buNone/>
            </a:pPr>
            <a:endParaRPr lang="en-US" sz="1200" dirty="0">
              <a:solidFill>
                <a:schemeClr val="dk1"/>
              </a:solidFill>
            </a:endParaRPr>
          </a:p>
          <a:p>
            <a:pPr lvl="0">
              <a:spcBef>
                <a:spcPts val="0"/>
              </a:spcBef>
              <a:buClr>
                <a:schemeClr val="dk1"/>
              </a:buClr>
              <a:buSzPct val="25000"/>
              <a:buFont typeface="Arial"/>
              <a:buNone/>
            </a:pPr>
            <a:r>
              <a:rPr lang="en-US" sz="1200" dirty="0">
                <a:solidFill>
                  <a:schemeClr val="dk1"/>
                </a:solidFill>
              </a:rPr>
              <a:t>Suppose Alice and Bob want to communicate securely over the Internet, which is not secure. Typical, by secure communications, we mean some combination of authentication of both parties, message confidentiality, integrity, and authenticity. To accomplish these goals, we need to use the asymmetric and symmetric encryption algorithms and hash functions as building blocks, and Alice and Bob need to authenticate each other, establish and exchange keys and agree to the cryptographic operations and algorithms that they use.</a:t>
            </a: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2</a:t>
            </a:fld>
            <a:endParaRPr lang="en-AU" dirty="0"/>
          </a:p>
        </p:txBody>
      </p:sp>
    </p:spTree>
    <p:extLst>
      <p:ext uri="{BB962C8B-B14F-4D97-AF65-F5344CB8AC3E}">
        <p14:creationId xmlns:p14="http://schemas.microsoft.com/office/powerpoint/2010/main" val="23291022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6" name="Shape 186"/>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lvl="0" rtl="0">
              <a:spcBef>
                <a:spcPts val="0"/>
              </a:spcBef>
              <a:buClr>
                <a:srgbClr val="000000"/>
              </a:buClr>
              <a:buSzPct val="25000"/>
              <a:buFont typeface="Arial"/>
              <a:buNone/>
            </a:pPr>
            <a:r>
              <a:rPr lang="en-US" dirty="0"/>
              <a:t>, a “random number used once”</a:t>
            </a:r>
            <a:endParaRPr lang="en-US" sz="1200" dirty="0"/>
          </a:p>
          <a:p>
            <a:pPr lvl="0" rtl="0">
              <a:spcBef>
                <a:spcPts val="0"/>
              </a:spcBef>
              <a:buClr>
                <a:srgbClr val="000000"/>
              </a:buClr>
              <a:buSzPct val="25000"/>
              <a:buFont typeface="Arial"/>
              <a:buNone/>
            </a:pPr>
            <a:r>
              <a:rPr lang="en-US" sz="1200" dirty="0"/>
              <a:t>Using a key distribution center can solve this scalability problem. Each user has his or her own master key with the KDC. That is, KDC has many master keys, one for each user, but each user only keeps one master key that is shared with the KDC.</a:t>
            </a:r>
          </a:p>
          <a:p>
            <a:pPr rtl="0">
              <a:spcBef>
                <a:spcPts val="0"/>
              </a:spcBef>
              <a:buNone/>
            </a:pPr>
            <a:endParaRPr dirty="0"/>
          </a:p>
          <a:p>
            <a:pPr rtl="0">
              <a:spcBef>
                <a:spcPts val="0"/>
              </a:spcBef>
              <a:buNone/>
            </a:pPr>
            <a:r>
              <a:rPr lang="en-US" dirty="0"/>
              <a:t>---</a:t>
            </a:r>
          </a:p>
          <a:p>
            <a:pPr rtl="0">
              <a:spcBef>
                <a:spcPts val="0"/>
              </a:spcBef>
              <a:buNone/>
            </a:pPr>
            <a:endParaRPr dirty="0"/>
          </a:p>
          <a:p>
            <a:pPr lvl="0" rtl="0">
              <a:spcBef>
                <a:spcPts val="0"/>
              </a:spcBef>
              <a:buClr>
                <a:srgbClr val="000000"/>
              </a:buClr>
              <a:buSzPct val="25000"/>
              <a:buFont typeface="Arial"/>
              <a:buNone/>
            </a:pPr>
            <a:r>
              <a:rPr lang="en-US" sz="1200" dirty="0"/>
              <a:t>Now, suppose that Alice and Bob need to establish a session key, </a:t>
            </a:r>
          </a:p>
          <a:p>
            <a:pPr lvl="0" rtl="0">
              <a:spcBef>
                <a:spcPts val="0"/>
              </a:spcBef>
              <a:buClr>
                <a:srgbClr val="000000"/>
              </a:buClr>
              <a:buFont typeface="Arial"/>
              <a:buNone/>
            </a:pPr>
            <a:endParaRPr sz="1200" dirty="0"/>
          </a:p>
          <a:p>
            <a:pPr lvl="0" rtl="0">
              <a:spcBef>
                <a:spcPts val="0"/>
              </a:spcBef>
              <a:buClr>
                <a:srgbClr val="000000"/>
              </a:buClr>
              <a:buSzPct val="25000"/>
              <a:buFont typeface="Arial"/>
              <a:buNone/>
            </a:pPr>
            <a:r>
              <a:rPr lang="en-US" sz="1200" dirty="0"/>
              <a:t>First, Alice sends a request to KDC, such as “need a key to talk to Bob”, along with a nonce N_1, which is a random value.</a:t>
            </a:r>
          </a:p>
          <a:p>
            <a:pPr lvl="0" rtl="0">
              <a:spcBef>
                <a:spcPts val="0"/>
              </a:spcBef>
              <a:buClr>
                <a:srgbClr val="000000"/>
              </a:buClr>
              <a:buFont typeface="Arial"/>
              <a:buNone/>
            </a:pPr>
            <a:endParaRPr sz="1200" dirty="0"/>
          </a:p>
          <a:p>
            <a:pPr lvl="0" rtl="0">
              <a:spcBef>
                <a:spcPts val="0"/>
              </a:spcBef>
              <a:buClr>
                <a:srgbClr val="000000"/>
              </a:buClr>
              <a:buSzPct val="25000"/>
              <a:buFont typeface="Arial"/>
              <a:buNone/>
            </a:pPr>
            <a:r>
              <a:rPr lang="en-US" sz="1200" dirty="0"/>
              <a:t>Then the KDC sends a message that is encrypted using the master key K_A that is shared between Alice and the KDC. This message contains the session key K_s that the KDC just created for Alice and Bob to share. The same request, nonce N_1, and a message, is  called a ticket. The ticket is encrypted using the master K_B that is shared between Bob and the KDC, and it contains the session key K_s and the ID of Alice.</a:t>
            </a:r>
          </a:p>
          <a:p>
            <a:pPr rtl="0">
              <a:spcBef>
                <a:spcPts val="0"/>
              </a:spcBef>
              <a:buNone/>
            </a:pPr>
            <a:endParaRPr dirty="0"/>
          </a:p>
          <a:p>
            <a:pPr rtl="0">
              <a:spcBef>
                <a:spcPts val="0"/>
              </a:spcBef>
              <a:buNone/>
            </a:pPr>
            <a:r>
              <a:rPr lang="en-US" dirty="0"/>
              <a:t>---</a:t>
            </a:r>
          </a:p>
          <a:p>
            <a:pPr rtl="0">
              <a:spcBef>
                <a:spcPts val="0"/>
              </a:spcBef>
              <a:buNone/>
            </a:pPr>
            <a:endParaRPr dirty="0"/>
          </a:p>
          <a:p>
            <a:pPr lvl="0" rtl="0">
              <a:spcBef>
                <a:spcPts val="0"/>
              </a:spcBef>
              <a:buClr>
                <a:srgbClr val="000000"/>
              </a:buClr>
              <a:buSzPct val="25000"/>
              <a:buFont typeface="Arial"/>
              <a:buNone/>
            </a:pPr>
            <a:r>
              <a:rPr lang="en-US" sz="1200" dirty="0"/>
              <a:t>When Alice gets back the message from the KDC, she can decrypt it because she has the master key K_A, and so she can get the session key K_s, she knows that the message is from the KDC and is fresh, that is, it is not a replay, because only the KDC can use K_A to encrypt properly a message that contains that request and nonce that she just sent. </a:t>
            </a:r>
          </a:p>
          <a:p>
            <a:pPr lvl="0" rtl="0">
              <a:spcBef>
                <a:spcPts val="0"/>
              </a:spcBef>
              <a:buClr>
                <a:srgbClr val="000000"/>
              </a:buClr>
              <a:buFont typeface="Arial"/>
              <a:buNone/>
            </a:pPr>
            <a:endParaRPr sz="1200" dirty="0"/>
          </a:p>
          <a:p>
            <a:pPr lvl="0" rtl="0">
              <a:spcBef>
                <a:spcPts val="0"/>
              </a:spcBef>
              <a:buClr>
                <a:srgbClr val="000000"/>
              </a:buClr>
              <a:buSzPct val="25000"/>
              <a:buFont typeface="Arial"/>
              <a:buNone/>
            </a:pPr>
            <a:r>
              <a:rPr lang="en-US" sz="1200" dirty="0"/>
              <a:t>Alice then sends the ticket to Bob. Note that only Bob can decrypt the ticket because it is encrypted using K_B, the master key shared between Bob and the KDC. In fact, when Bob decrypts the ticket, he knows that ticket is created by the KDC because only the KDC can encrypt the ID of Alice properly, and he knows that session key K_s was created by the KDC and is for communication with Alice.</a:t>
            </a:r>
          </a:p>
          <a:p>
            <a:pPr rtl="0">
              <a:spcBef>
                <a:spcPts val="0"/>
              </a:spcBef>
              <a:buNone/>
            </a:pPr>
            <a:endParaRPr dirty="0"/>
          </a:p>
          <a:p>
            <a:pPr rtl="0">
              <a:spcBef>
                <a:spcPts val="0"/>
              </a:spcBef>
              <a:buNone/>
            </a:pPr>
            <a:r>
              <a:rPr lang="en-US" dirty="0"/>
              <a:t>----</a:t>
            </a:r>
          </a:p>
          <a:p>
            <a:pPr rtl="0">
              <a:spcBef>
                <a:spcPts val="0"/>
              </a:spcBef>
              <a:buNone/>
            </a:pPr>
            <a:endParaRPr dirty="0"/>
          </a:p>
          <a:p>
            <a:pPr lvl="0" rtl="0">
              <a:spcBef>
                <a:spcPts val="0"/>
              </a:spcBef>
              <a:buClr>
                <a:schemeClr val="dk1"/>
              </a:buClr>
              <a:buSzPct val="25000"/>
              <a:buFont typeface="Arial"/>
              <a:buNone/>
            </a:pPr>
            <a:r>
              <a:rPr lang="en-US" sz="1200" dirty="0">
                <a:solidFill>
                  <a:schemeClr val="dk1"/>
                </a:solidFill>
              </a:rPr>
              <a:t>Then Bob sends a message that contains a nonce N_2 and his ID, encrypted using the session key K_s, to Alice. When Alice receives this message she knows that she is communicating with Bob because only he can decrypt the ticket, get the key K_s and encrypt the ID properly. Alice then performs an agreed-upon transformation on N_2, say, add 100 to N_2, encrypts the result using K_s and sends it to Bob. This proves to Bob that he is communicating with Alice because only she has the session key K_s.</a:t>
            </a:r>
          </a:p>
          <a:p>
            <a:pPr rtl="0">
              <a:spcBef>
                <a:spcPts val="0"/>
              </a:spcBef>
              <a:buNone/>
            </a:pPr>
            <a:endParaRPr dirty="0"/>
          </a:p>
          <a:p>
            <a:pPr>
              <a:spcBef>
                <a:spcPts val="0"/>
              </a:spcBef>
              <a:buNone/>
            </a:pPr>
            <a:endParaRPr dirty="0"/>
          </a:p>
        </p:txBody>
      </p:sp>
      <p:sp>
        <p:nvSpPr>
          <p:cNvPr id="187" name="Shape 187"/>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rtl="0">
              <a:spcBef>
                <a:spcPts val="0"/>
              </a:spcBef>
              <a:buNone/>
            </a:pPr>
            <a:fld id="{00000000-1234-1234-1234-123412341234}" type="slidenum">
              <a:rPr lang="en-US"/>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3" name="Shape 193"/>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marL="0" marR="0" lvl="0" indent="0" algn="l" defTabSz="914400" rtl="0" eaLnBrk="1" fontAlgn="base" latinLnBrk="0" hangingPunct="1">
              <a:lnSpc>
                <a:spcPct val="100000"/>
              </a:lnSpc>
              <a:spcBef>
                <a:spcPts val="0"/>
              </a:spcBef>
              <a:spcAft>
                <a:spcPct val="0"/>
              </a:spcAft>
              <a:buClr>
                <a:schemeClr val="dk1"/>
              </a:buClr>
              <a:buSzPct val="25000"/>
              <a:buFont typeface="Arial"/>
              <a:buNone/>
              <a:tabLst/>
              <a:defRPr/>
            </a:pPr>
            <a:r>
              <a:rPr lang="en-US" dirty="0"/>
              <a:t>Likewise, Bob can get his certificate and send it to Alice so that she has his public key.</a:t>
            </a:r>
          </a:p>
          <a:p>
            <a:pPr lvl="0" rtl="0">
              <a:spcBef>
                <a:spcPts val="0"/>
              </a:spcBef>
              <a:buClr>
                <a:schemeClr val="dk1"/>
              </a:buClr>
              <a:buSzPct val="25000"/>
              <a:buFont typeface="Arial"/>
              <a:buNone/>
            </a:pPr>
            <a:endParaRPr lang="en-US" sz="1200" dirty="0">
              <a:solidFill>
                <a:schemeClr val="dk1"/>
              </a:solidFill>
            </a:endParaRPr>
          </a:p>
        </p:txBody>
      </p:sp>
      <p:sp>
        <p:nvSpPr>
          <p:cNvPr id="194" name="Shape 194"/>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rtl="0">
              <a:spcBef>
                <a:spcPts val="0"/>
              </a:spcBef>
              <a:buNone/>
            </a:pPr>
            <a:fld id="{00000000-1234-1234-1234-123412341234}" type="slidenum">
              <a:rPr lang="en-US"/>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spcBef>
                <a:spcPts val="0"/>
              </a:spcBef>
              <a:buClr>
                <a:schemeClr val="dk1"/>
              </a:buClr>
              <a:buSzPct val="78571"/>
              <a:buFont typeface="Arial"/>
              <a:buNone/>
            </a:pPr>
            <a:r>
              <a:rPr lang="fr-FR" b="1" dirty="0">
                <a:solidFill>
                  <a:schemeClr val="dk1"/>
                </a:solidFill>
              </a:rPr>
              <a:t>Solution:</a:t>
            </a:r>
          </a:p>
          <a:p>
            <a:pPr lvl="0" rtl="0">
              <a:spcBef>
                <a:spcPts val="0"/>
              </a:spcBef>
              <a:buClr>
                <a:schemeClr val="dk1"/>
              </a:buClr>
              <a:buFont typeface="Arial"/>
              <a:buNone/>
            </a:pPr>
            <a:endParaRPr lang="fr-FR" dirty="0">
              <a:solidFill>
                <a:schemeClr val="dk1"/>
              </a:solidFill>
            </a:endParaRPr>
          </a:p>
          <a:p>
            <a:pPr lvl="0" rtl="0">
              <a:spcBef>
                <a:spcPts val="0"/>
              </a:spcBef>
              <a:buClr>
                <a:schemeClr val="dk1"/>
              </a:buClr>
              <a:buSzPct val="91666"/>
              <a:buFont typeface="Arial"/>
              <a:buNone/>
            </a:pPr>
            <a:r>
              <a:rPr lang="fr-FR" sz="1200" dirty="0">
                <a:solidFill>
                  <a:schemeClr val="dk1"/>
                </a:solidFill>
              </a:rPr>
              <a:t>1. T; 2 T; 3 T; 4 F; 5 T.</a:t>
            </a: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23</a:t>
            </a:fld>
            <a:endParaRPr lang="en-AU" dirty="0"/>
          </a:p>
        </p:txBody>
      </p:sp>
    </p:spTree>
    <p:extLst>
      <p:ext uri="{BB962C8B-B14F-4D97-AF65-F5344CB8AC3E}">
        <p14:creationId xmlns:p14="http://schemas.microsoft.com/office/powerpoint/2010/main" val="26085915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5" name="Shape 215"/>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lvl="0" rtl="0">
              <a:spcBef>
                <a:spcPts val="0"/>
              </a:spcBef>
              <a:buClr>
                <a:schemeClr val="dk1"/>
              </a:buClr>
              <a:buSzPct val="25000"/>
              <a:buFont typeface="Arial"/>
              <a:buNone/>
            </a:pPr>
            <a:r>
              <a:rPr lang="en-US" sz="1200" dirty="0">
                <a:solidFill>
                  <a:schemeClr val="dk1"/>
                </a:solidFill>
              </a:rPr>
              <a:t>Now let’s take a look how the principles of authentication and key exchange that we have discussed are used in actual systems.</a:t>
            </a:r>
          </a:p>
          <a:p>
            <a:pPr lvl="0" rtl="0">
              <a:spcBef>
                <a:spcPts val="0"/>
              </a:spcBef>
              <a:buClr>
                <a:schemeClr val="dk1"/>
              </a:buClr>
              <a:buFont typeface="Arial"/>
              <a:buNone/>
            </a:pPr>
            <a:endParaRPr sz="1200" dirty="0">
              <a:solidFill>
                <a:schemeClr val="dk1"/>
              </a:solidFill>
            </a:endParaRPr>
          </a:p>
          <a:p>
            <a:pPr lvl="0" rtl="0">
              <a:spcBef>
                <a:spcPts val="0"/>
              </a:spcBef>
              <a:buClr>
                <a:schemeClr val="dk1"/>
              </a:buClr>
              <a:buSzPct val="25000"/>
              <a:buFont typeface="Arial"/>
              <a:buNone/>
            </a:pPr>
            <a:r>
              <a:rPr lang="en-US" sz="1200" dirty="0">
                <a:solidFill>
                  <a:schemeClr val="dk1"/>
                </a:solidFill>
              </a:rPr>
              <a:t>Kerberos is standard protocol used to provide authentication and access control in a network environment, typically an enterprise network.</a:t>
            </a:r>
          </a:p>
          <a:p>
            <a:pPr lvl="0" rtl="0">
              <a:spcBef>
                <a:spcPts val="0"/>
              </a:spcBef>
              <a:buClr>
                <a:schemeClr val="dk1"/>
              </a:buClr>
              <a:buFont typeface="Arial"/>
              <a:buNone/>
            </a:pPr>
            <a:endParaRPr sz="1200" dirty="0">
              <a:solidFill>
                <a:schemeClr val="dk1"/>
              </a:solidFill>
            </a:endParaRPr>
          </a:p>
          <a:p>
            <a:pPr lvl="0" rtl="0">
              <a:spcBef>
                <a:spcPts val="0"/>
              </a:spcBef>
              <a:buClr>
                <a:schemeClr val="dk1"/>
              </a:buClr>
              <a:buSzPct val="25000"/>
              <a:buFont typeface="Arial"/>
              <a:buNone/>
            </a:pPr>
            <a:r>
              <a:rPr lang="en-US" sz="1200" dirty="0">
                <a:solidFill>
                  <a:schemeClr val="dk1"/>
                </a:solidFill>
              </a:rPr>
              <a:t>Every entity in the network, that is, all users and network resources such as workstations and printers have a master key that it shares with the Kerberos servers, which perform both authentication and key distribution. So for convenience, we use KDC to refer to a Kerberos server.</a:t>
            </a:r>
          </a:p>
          <a:p>
            <a:pPr lvl="0" rtl="0">
              <a:spcBef>
                <a:spcPts val="0"/>
              </a:spcBef>
              <a:buClr>
                <a:schemeClr val="dk1"/>
              </a:buClr>
              <a:buFont typeface="Arial"/>
              <a:buNone/>
            </a:pPr>
            <a:endParaRPr sz="1200" dirty="0">
              <a:solidFill>
                <a:schemeClr val="dk1"/>
              </a:solidFill>
            </a:endParaRPr>
          </a:p>
          <a:p>
            <a:pPr lvl="0" rtl="0">
              <a:spcBef>
                <a:spcPts val="0"/>
              </a:spcBef>
              <a:buClr>
                <a:schemeClr val="dk1"/>
              </a:buClr>
              <a:buSzPct val="25000"/>
              <a:buFont typeface="Arial"/>
              <a:buNone/>
            </a:pPr>
            <a:r>
              <a:rPr lang="en-US" sz="1200" dirty="0">
                <a:solidFill>
                  <a:schemeClr val="dk1"/>
                </a:solidFill>
              </a:rPr>
              <a:t>For a human user, the master key is derived from his or her password, for a network device, the key is configured in.</a:t>
            </a:r>
          </a:p>
          <a:p>
            <a:pPr lvl="0" rtl="0">
              <a:spcBef>
                <a:spcPts val="0"/>
              </a:spcBef>
              <a:buClr>
                <a:schemeClr val="dk1"/>
              </a:buClr>
              <a:buFont typeface="Arial"/>
              <a:buNone/>
            </a:pPr>
            <a:endParaRPr sz="1200" dirty="0">
              <a:solidFill>
                <a:schemeClr val="dk1"/>
              </a:solidFill>
            </a:endParaRPr>
          </a:p>
          <a:p>
            <a:pPr lvl="0">
              <a:spcBef>
                <a:spcPts val="0"/>
              </a:spcBef>
              <a:buClr>
                <a:schemeClr val="dk1"/>
              </a:buClr>
              <a:buSzPct val="25000"/>
              <a:buFont typeface="Arial"/>
              <a:buNone/>
            </a:pPr>
            <a:r>
              <a:rPr lang="en-US" sz="1200" dirty="0">
                <a:solidFill>
                  <a:schemeClr val="dk1"/>
                </a:solidFill>
              </a:rPr>
              <a:t>All the keys are stored securely at the KDC.</a:t>
            </a:r>
          </a:p>
        </p:txBody>
      </p:sp>
      <p:sp>
        <p:nvSpPr>
          <p:cNvPr id="216" name="Shape 216"/>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rtl="0">
              <a:spcBef>
                <a:spcPts val="0"/>
              </a:spcBef>
              <a:buNone/>
            </a:pPr>
            <a:fld id="{00000000-1234-1234-1234-123412341234}" type="slidenum">
              <a:rPr lang="en-US"/>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2" name="Shape 222"/>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lvl="0" rtl="0">
              <a:spcBef>
                <a:spcPts val="0"/>
              </a:spcBef>
              <a:buClr>
                <a:schemeClr val="dk1"/>
              </a:buClr>
              <a:buSzPct val="25000"/>
              <a:buFont typeface="Arial"/>
              <a:buNone/>
            </a:pPr>
            <a:r>
              <a:rPr lang="en-US" sz="1200" dirty="0">
                <a:solidFill>
                  <a:schemeClr val="dk1"/>
                </a:solidFill>
              </a:rPr>
              <a:t>Let’s go over a few typical Kerberos scenarios.</a:t>
            </a:r>
          </a:p>
          <a:p>
            <a:pPr lvl="0" rtl="0">
              <a:spcBef>
                <a:spcPts val="0"/>
              </a:spcBef>
              <a:buClr>
                <a:schemeClr val="dk1"/>
              </a:buClr>
              <a:buFont typeface="Arial"/>
              <a:buNone/>
            </a:pPr>
            <a:endParaRPr sz="1200" dirty="0">
              <a:solidFill>
                <a:schemeClr val="dk1"/>
              </a:solidFill>
            </a:endParaRPr>
          </a:p>
          <a:p>
            <a:pPr lvl="0" rtl="0">
              <a:spcBef>
                <a:spcPts val="0"/>
              </a:spcBef>
              <a:buClr>
                <a:schemeClr val="dk1"/>
              </a:buClr>
              <a:buSzPct val="25000"/>
              <a:buFont typeface="Arial"/>
              <a:buNone/>
            </a:pPr>
            <a:r>
              <a:rPr lang="en-US" sz="1200" dirty="0">
                <a:solidFill>
                  <a:schemeClr val="dk1"/>
                </a:solidFill>
              </a:rPr>
              <a:t>When user Bob logs in, his workstation contacts the KDC with a authentication service request (AS_REQ). The KDC generates a per-day session key S_B, and a so-called ticket-granting-ticket that contains S_B and the ID of Bob, and the ticket is encrypted using the KDC’s own key. The KDC then sends a message that include the per-day session key S_B and the TGT_B, encrypted using the key K_B to Bob. Because K_B is the master key shared between Bob and KDC, only Bob’s local host can decrypt this message, and stores the per-day session key S_B and TGT_B.</a:t>
            </a:r>
          </a:p>
          <a:p>
            <a:pPr lvl="0" rtl="0">
              <a:spcBef>
                <a:spcPts val="0"/>
              </a:spcBef>
              <a:buClr>
                <a:schemeClr val="dk1"/>
              </a:buClr>
              <a:buFont typeface="Arial"/>
              <a:buNone/>
            </a:pPr>
            <a:endParaRPr sz="1200" i="1" dirty="0">
              <a:solidFill>
                <a:schemeClr val="dk1"/>
              </a:solidFill>
            </a:endParaRPr>
          </a:p>
          <a:p>
            <a:pPr lvl="0" rtl="0">
              <a:lnSpc>
                <a:spcPct val="90000"/>
              </a:lnSpc>
              <a:spcBef>
                <a:spcPts val="0"/>
              </a:spcBef>
              <a:buClr>
                <a:schemeClr val="dk1"/>
              </a:buClr>
              <a:buSzPct val="25000"/>
              <a:buFont typeface="Arial"/>
              <a:buNone/>
            </a:pPr>
            <a:r>
              <a:rPr lang="en-US" sz="1200" i="1" dirty="0">
                <a:solidFill>
                  <a:schemeClr val="dk1"/>
                </a:solidFill>
              </a:rPr>
              <a:t>Bob’s local host uses S</a:t>
            </a:r>
            <a:r>
              <a:rPr lang="en-US" sz="1200" i="1" baseline="-25000" dirty="0">
                <a:solidFill>
                  <a:schemeClr val="dk1"/>
                </a:solidFill>
              </a:rPr>
              <a:t>B</a:t>
            </a:r>
            <a:r>
              <a:rPr lang="en-US" sz="1200" dirty="0">
                <a:solidFill>
                  <a:schemeClr val="dk1"/>
                </a:solidFill>
              </a:rPr>
              <a:t>, for subsequent message with KDC, and uses TGT_B, for reminding/convincing KDC to use </a:t>
            </a:r>
            <a:r>
              <a:rPr lang="en-US" sz="1200" i="1" dirty="0">
                <a:solidFill>
                  <a:schemeClr val="dk1"/>
                </a:solidFill>
              </a:rPr>
              <a:t>S</a:t>
            </a:r>
            <a:r>
              <a:rPr lang="en-US" sz="1200" i="1" baseline="-25000" dirty="0">
                <a:solidFill>
                  <a:schemeClr val="dk1"/>
                </a:solidFill>
              </a:rPr>
              <a:t>B</a:t>
            </a:r>
            <a:r>
              <a:rPr lang="en-US" sz="1200" baseline="-25000" dirty="0">
                <a:solidFill>
                  <a:schemeClr val="dk1"/>
                </a:solidFill>
              </a:rPr>
              <a:t> </a:t>
            </a:r>
            <a:r>
              <a:rPr lang="en-US" sz="1200" dirty="0">
                <a:solidFill>
                  <a:schemeClr val="dk1"/>
                </a:solidFill>
              </a:rPr>
              <a:t>with it as well. That is, New request to KDC must include TGT in the request message and new tickets from KDC must be decrypted with </a:t>
            </a:r>
            <a:r>
              <a:rPr lang="en-US" sz="1200" i="1" dirty="0">
                <a:solidFill>
                  <a:schemeClr val="dk1"/>
                </a:solidFill>
              </a:rPr>
              <a:t>S</a:t>
            </a:r>
            <a:r>
              <a:rPr lang="en-US" sz="1200" i="1" baseline="-25000" dirty="0">
                <a:solidFill>
                  <a:schemeClr val="dk1"/>
                </a:solidFill>
              </a:rPr>
              <a:t>B</a:t>
            </a:r>
            <a:r>
              <a:rPr lang="en-US" sz="1200" baseline="-25000" dirty="0">
                <a:solidFill>
                  <a:schemeClr val="dk1"/>
                </a:solidFill>
              </a:rPr>
              <a:t> </a:t>
            </a:r>
          </a:p>
          <a:p>
            <a:pPr>
              <a:spcBef>
                <a:spcPts val="0"/>
              </a:spcBef>
              <a:buNone/>
            </a:pPr>
            <a:endParaRPr dirty="0"/>
          </a:p>
        </p:txBody>
      </p:sp>
      <p:sp>
        <p:nvSpPr>
          <p:cNvPr id="223" name="Shape 223"/>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rtl="0">
              <a:spcBef>
                <a:spcPts val="0"/>
              </a:spcBef>
              <a:buNone/>
            </a:pPr>
            <a:fld id="{00000000-1234-1234-1234-123412341234}" type="slidenum">
              <a:rPr lang="en-US"/>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spcBef>
                <a:spcPts val="0"/>
              </a:spcBef>
              <a:buClr>
                <a:schemeClr val="dk1"/>
              </a:buClr>
              <a:buSzPct val="25000"/>
              <a:buFont typeface="Arial"/>
              <a:buNone/>
            </a:pPr>
            <a:r>
              <a:rPr lang="en-US" dirty="0"/>
              <a:t>T</a:t>
            </a:r>
            <a:r>
              <a:rPr lang="en-US" sz="1200" dirty="0">
                <a:solidFill>
                  <a:schemeClr val="dk1"/>
                </a:solidFill>
              </a:rPr>
              <a:t>his has several benefits. First, the local host does not need to store Bob’s password once Bob has logged in and it has obtained S_B from the KDC. Second, the master key K_B that Bob shares with the KDC is only used once every day when Bob logs in. That is the exposure of the master key, which is derived from Bob’s password and is subject to password-guessing attacks, is limited. </a:t>
            </a:r>
          </a:p>
          <a:p>
            <a:pPr>
              <a:spcBef>
                <a:spcPts val="0"/>
              </a:spcBef>
              <a:buNone/>
            </a:pPr>
            <a:endParaRPr lang="en-US" dirty="0"/>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26</a:t>
            </a:fld>
            <a:endParaRPr lang="en-AU" dirty="0"/>
          </a:p>
        </p:txBody>
      </p:sp>
    </p:spTree>
    <p:extLst>
      <p:ext uri="{BB962C8B-B14F-4D97-AF65-F5344CB8AC3E}">
        <p14:creationId xmlns:p14="http://schemas.microsoft.com/office/powerpoint/2010/main" val="25978917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7" name="Shape 237"/>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lvl="0" rtl="0">
              <a:spcBef>
                <a:spcPts val="0"/>
              </a:spcBef>
              <a:buClr>
                <a:schemeClr val="dk1"/>
              </a:buClr>
              <a:buSzPct val="25000"/>
              <a:buFont typeface="Arial"/>
              <a:buNone/>
            </a:pPr>
            <a:r>
              <a:rPr lang="en-US" sz="1200" dirty="0">
                <a:solidFill>
                  <a:schemeClr val="dk1"/>
                </a:solidFill>
              </a:rPr>
              <a:t>Now suppose Bob wants to access the printer hp1.</a:t>
            </a:r>
          </a:p>
          <a:p>
            <a:pPr lvl="0" rtl="0">
              <a:spcBef>
                <a:spcPts val="0"/>
              </a:spcBef>
              <a:buClr>
                <a:schemeClr val="dk1"/>
              </a:buClr>
              <a:buFont typeface="Arial"/>
              <a:buNone/>
            </a:pPr>
            <a:endParaRPr sz="1200" dirty="0">
              <a:solidFill>
                <a:schemeClr val="dk1"/>
              </a:solidFill>
            </a:endParaRPr>
          </a:p>
          <a:p>
            <a:pPr lvl="0" rtl="0">
              <a:spcBef>
                <a:spcPts val="0"/>
              </a:spcBef>
              <a:buClr>
                <a:schemeClr val="dk1"/>
              </a:buClr>
              <a:buSzPct val="25000"/>
              <a:buFont typeface="Arial"/>
              <a:buNone/>
            </a:pPr>
            <a:r>
              <a:rPr lang="en-US" sz="1200" dirty="0">
                <a:solidFill>
                  <a:schemeClr val="dk1"/>
                </a:solidFill>
              </a:rPr>
              <a:t>His local host sends a ticket granting service request (TGS_REQ) to the KDC. The request contains the TGT_B and </a:t>
            </a:r>
            <a:r>
              <a:rPr lang="en-US" sz="1200" dirty="0" err="1">
                <a:solidFill>
                  <a:schemeClr val="dk1"/>
                </a:solidFill>
              </a:rPr>
              <a:t>and</a:t>
            </a:r>
            <a:r>
              <a:rPr lang="en-US" sz="1200" dirty="0">
                <a:solidFill>
                  <a:schemeClr val="dk1"/>
                </a:solidFill>
              </a:rPr>
              <a:t> authenticator, which is the current timestamp encrypted using Bob’s per-day key S_B.</a:t>
            </a:r>
          </a:p>
          <a:p>
            <a:pPr lvl="0" rtl="0">
              <a:spcBef>
                <a:spcPts val="0"/>
              </a:spcBef>
              <a:buClr>
                <a:schemeClr val="dk1"/>
              </a:buClr>
              <a:buFont typeface="Arial"/>
              <a:buNone/>
            </a:pPr>
            <a:endParaRPr sz="1200" dirty="0">
              <a:solidFill>
                <a:schemeClr val="dk1"/>
              </a:solidFill>
            </a:endParaRPr>
          </a:p>
          <a:p>
            <a:pPr lvl="0" rtl="0">
              <a:spcBef>
                <a:spcPts val="0"/>
              </a:spcBef>
              <a:buClr>
                <a:schemeClr val="dk1"/>
              </a:buClr>
              <a:buSzPct val="25000"/>
              <a:buFont typeface="Arial"/>
              <a:buNone/>
            </a:pPr>
            <a:r>
              <a:rPr lang="en-US" sz="1200" dirty="0">
                <a:solidFill>
                  <a:schemeClr val="dk1"/>
                </a:solidFill>
              </a:rPr>
              <a:t>When the KDC gets this request, it can decrypt the TGT_B, it knows it is an valid TGT because only it has the key to properly encrypt the ID of Bob contained in the TGT, it then uses the S_B contained in the TGT to verify the authenticator by decrypting it and check the timestamp is current. This proves that the sender is Bob because only Bob has the key S_B that can encrypt the current timestamp properly. The KDC then generates a ticket for Bob to communicate with the printer. It contains a session key K_BP, and Bob’s ID, and is encrypted using the printer’s master key. Note that a network device such as a printer has a long and random master key that is configured in, and it is typically hard to guess or crack. Therefore, the ticket for these devices is encrypted using their master keys. </a:t>
            </a:r>
          </a:p>
          <a:p>
            <a:pPr>
              <a:spcBef>
                <a:spcPts val="0"/>
              </a:spcBef>
              <a:buNone/>
            </a:pPr>
            <a:endParaRPr dirty="0"/>
          </a:p>
        </p:txBody>
      </p:sp>
      <p:sp>
        <p:nvSpPr>
          <p:cNvPr id="238" name="Shape 238"/>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rtl="0">
              <a:spcBef>
                <a:spcPts val="0"/>
              </a:spcBef>
              <a:buNone/>
            </a:pPr>
            <a:fld id="{00000000-1234-1234-1234-123412341234}" type="slidenum">
              <a:rPr lang="en-US"/>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4" name="Shape 244"/>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lvl="0" rtl="0">
              <a:spcBef>
                <a:spcPts val="0"/>
              </a:spcBef>
              <a:buNone/>
            </a:pPr>
            <a:r>
              <a:rPr lang="en-US" dirty="0"/>
              <a:t>Because the ticket was created by the KDC. And it was encrypted using the share key between the printer and the KDC.</a:t>
            </a:r>
            <a:endParaRPr sz="1200" dirty="0">
              <a:solidFill>
                <a:schemeClr val="dk1"/>
              </a:solidFill>
            </a:endParaRPr>
          </a:p>
        </p:txBody>
      </p:sp>
      <p:sp>
        <p:nvSpPr>
          <p:cNvPr id="245" name="Shape 245"/>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rtl="0">
              <a:spcBef>
                <a:spcPts val="0"/>
              </a:spcBef>
              <a:buNone/>
            </a:pPr>
            <a:fld id="{00000000-1234-1234-1234-123412341234}" type="slidenum">
              <a:rPr lang="en-US"/>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buNone/>
            </a:pPr>
            <a:r>
              <a:rPr lang="fr-FR" b="1" dirty="0"/>
              <a:t>Solution:</a:t>
            </a:r>
          </a:p>
          <a:p>
            <a:pPr rtl="0">
              <a:spcBef>
                <a:spcPts val="0"/>
              </a:spcBef>
              <a:buNone/>
            </a:pPr>
            <a:endParaRPr lang="fr-FR" dirty="0"/>
          </a:p>
          <a:p>
            <a:pPr>
              <a:spcBef>
                <a:spcPts val="0"/>
              </a:spcBef>
              <a:buNone/>
            </a:pPr>
            <a:r>
              <a:rPr lang="fr-FR" sz="1200" dirty="0">
                <a:solidFill>
                  <a:schemeClr val="dk1"/>
                </a:solidFill>
              </a:rPr>
              <a:t>1. T; 2 T; 3 T; 4 F; 5 T.</a:t>
            </a: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29</a:t>
            </a:fld>
            <a:endParaRPr lang="en-AU" dirty="0"/>
          </a:p>
        </p:txBody>
      </p:sp>
    </p:spTree>
    <p:extLst>
      <p:ext uri="{BB962C8B-B14F-4D97-AF65-F5344CB8AC3E}">
        <p14:creationId xmlns:p14="http://schemas.microsoft.com/office/powerpoint/2010/main" val="33715578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spcBef>
                <a:spcPts val="0"/>
              </a:spcBef>
              <a:spcAft>
                <a:spcPts val="1200"/>
              </a:spcAft>
              <a:buClr>
                <a:schemeClr val="dk1"/>
              </a:buClr>
              <a:buSzPct val="91666"/>
              <a:buFont typeface="Arial"/>
              <a:buNone/>
            </a:pPr>
            <a:r>
              <a:rPr lang="en-US" sz="1200" dirty="0">
                <a:solidFill>
                  <a:schemeClr val="dk1"/>
                </a:solidFill>
              </a:rPr>
              <a:t>In this lecture, we have discussed one-way and mutual authentication protocols using secret key or public keys. It is important that the challenges are randomly generated, and carefully consider the possibility of attackers capturing the challenge-and-response and launch impersonation attacks.</a:t>
            </a:r>
          </a:p>
          <a:p>
            <a:pPr lvl="0" rtl="0">
              <a:spcBef>
                <a:spcPts val="0"/>
              </a:spcBef>
              <a:spcAft>
                <a:spcPts val="1200"/>
              </a:spcAft>
              <a:buClr>
                <a:schemeClr val="dk1"/>
              </a:buClr>
              <a:buSzPct val="91666"/>
              <a:buFont typeface="Arial"/>
              <a:buNone/>
            </a:pPr>
            <a:r>
              <a:rPr lang="en-US" sz="1200" dirty="0">
                <a:solidFill>
                  <a:schemeClr val="dk1"/>
                </a:solidFill>
              </a:rPr>
              <a:t>We have also discussed protocols to establish session key, which can use pre-shared key or public keys and the random challenge used in authentication. Key distribution center is often used to establishing and distributing session keys, and certificate authority is used to generate and sign public key certificate that can be distributed and verified.</a:t>
            </a:r>
          </a:p>
          <a:p>
            <a:pPr lvl="0" rtl="0">
              <a:spcBef>
                <a:spcPts val="0"/>
              </a:spcBef>
              <a:spcAft>
                <a:spcPts val="1200"/>
              </a:spcAft>
              <a:buClr>
                <a:schemeClr val="dk1"/>
              </a:buClr>
              <a:buSzPct val="91666"/>
              <a:buFont typeface="Arial"/>
              <a:buNone/>
            </a:pPr>
            <a:r>
              <a:rPr lang="en-US" sz="1200" dirty="0">
                <a:solidFill>
                  <a:schemeClr val="dk1"/>
                </a:solidFill>
              </a:rPr>
              <a:t>Kerberos system is used for authenticating users and devices on a network and enforce access control. Each access requires a ticket, and a ticket-granting ticket after user login is used to request such tickets to access devices.</a:t>
            </a:r>
          </a:p>
          <a:p>
            <a:pPr lvl="0" rtl="0">
              <a:spcBef>
                <a:spcPts val="0"/>
              </a:spcBef>
              <a:spcAft>
                <a:spcPts val="1200"/>
              </a:spcAft>
              <a:buNone/>
            </a:pPr>
            <a:endParaRPr lang="en-US" sz="1200" dirty="0">
              <a:solidFill>
                <a:schemeClr val="dk1"/>
              </a:solidFill>
            </a:endParaRPr>
          </a:p>
          <a:p>
            <a:pPr lvl="0" rtl="0">
              <a:spcBef>
                <a:spcPts val="0"/>
              </a:spcBef>
              <a:spcAft>
                <a:spcPts val="1200"/>
              </a:spcAft>
              <a:buNone/>
            </a:pPr>
            <a:endParaRPr lang="en-US" sz="1200" dirty="0">
              <a:solidFill>
                <a:schemeClr val="dk1"/>
              </a:solidFill>
            </a:endParaRPr>
          </a:p>
          <a:p>
            <a:r>
              <a:rPr lang="en-US" dirty="0"/>
              <a:t>Establish session key based on pre-shared secret key or public keys and authentication exchanges, use KDC or CA</a:t>
            </a:r>
          </a:p>
          <a:p>
            <a:r>
              <a:rPr lang="en-US" dirty="0"/>
              <a:t>Kerberos: authentication and access control, tickets, and ticket-granting ticket.</a:t>
            </a:r>
          </a:p>
          <a:p>
            <a:pPr lvl="0" rtl="0">
              <a:spcBef>
                <a:spcPts val="0"/>
              </a:spcBef>
              <a:spcAft>
                <a:spcPts val="1200"/>
              </a:spcAft>
              <a:buNone/>
            </a:pPr>
            <a:endParaRPr lang="en-US" sz="1200" dirty="0">
              <a:solidFill>
                <a:schemeClr val="dk1"/>
              </a:solidFill>
            </a:endParaRP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30</a:t>
            </a:fld>
            <a:endParaRPr lang="en-AU" dirty="0"/>
          </a:p>
        </p:txBody>
      </p:sp>
    </p:spTree>
    <p:extLst>
      <p:ext uri="{BB962C8B-B14F-4D97-AF65-F5344CB8AC3E}">
        <p14:creationId xmlns:p14="http://schemas.microsoft.com/office/powerpoint/2010/main" val="3490746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 name="Shape 37"/>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lvl="0" rtl="0">
              <a:spcBef>
                <a:spcPts val="0"/>
              </a:spcBef>
              <a:buClr>
                <a:schemeClr val="dk1"/>
              </a:buClr>
              <a:buSzPct val="25000"/>
              <a:buFont typeface="Arial"/>
              <a:buNone/>
            </a:pPr>
            <a:r>
              <a:rPr lang="en-US" sz="1200" dirty="0">
                <a:solidFill>
                  <a:schemeClr val="dk1"/>
                </a:solidFill>
              </a:rPr>
              <a:t>Let’s take a look at authentication, that is, Alice needs to prove to Bob that she is really Alice and vice versa, Bob needs to prove to Alice that he is Bob.</a:t>
            </a:r>
          </a:p>
          <a:p>
            <a:pPr lvl="0" rtl="0">
              <a:spcBef>
                <a:spcPts val="0"/>
              </a:spcBef>
              <a:buClr>
                <a:schemeClr val="dk1"/>
              </a:buClr>
              <a:buFont typeface="Arial"/>
              <a:buNone/>
            </a:pPr>
            <a:endParaRPr sz="1200" dirty="0">
              <a:solidFill>
                <a:schemeClr val="dk1"/>
              </a:solidFill>
            </a:endParaRPr>
          </a:p>
          <a:p>
            <a:r>
              <a:rPr lang="en-US" dirty="0"/>
              <a:t>4. Now it is Alice’s turn to authenticate Bob, so, similarly, she sends Bob a random challenge R_2;</a:t>
            </a:r>
          </a:p>
          <a:p>
            <a:endParaRPr lang="en-US" dirty="0"/>
          </a:p>
          <a:p>
            <a:r>
              <a:rPr lang="en-US" dirty="0"/>
              <a:t>Fifth, Bob encrypts R_2 with the shared key K_AB and sends the ciphertext to Alice; upon receiving the response from Bob, Alice decrypts the ciphertext if the result matches the plaintext R_2 that she sent to Bob, she knows that the party she is communicating with must be Bob.</a:t>
            </a:r>
          </a:p>
          <a:p>
            <a:endParaRPr lang="en-SE" dirty="0"/>
          </a:p>
          <a:p>
            <a:pPr lvl="0" rtl="0">
              <a:spcBef>
                <a:spcPts val="0"/>
              </a:spcBef>
              <a:buClr>
                <a:schemeClr val="dk1"/>
              </a:buClr>
              <a:buFont typeface="Arial"/>
              <a:buNone/>
            </a:pPr>
            <a:endParaRPr sz="1200" dirty="0">
              <a:solidFill>
                <a:schemeClr val="dk1"/>
              </a:solidFill>
            </a:endParaRPr>
          </a:p>
          <a:p>
            <a:pPr lvl="0" rtl="0">
              <a:spcBef>
                <a:spcPts val="0"/>
              </a:spcBef>
              <a:buClr>
                <a:schemeClr val="dk1"/>
              </a:buClr>
              <a:buSzPct val="25000"/>
              <a:buFont typeface="Arial"/>
              <a:buNone/>
            </a:pPr>
            <a:r>
              <a:rPr lang="en-US" sz="1200" dirty="0">
                <a:solidFill>
                  <a:schemeClr val="dk1"/>
                </a:solidFill>
              </a:rPr>
              <a:t>Note that if only one-way authentication is required, for example, Alice is a client and needs to authenticate to Bob, which is a server, but Bob does not need to authenticate to Alice, then only the first three steps of the protocol are used, and if Alice is a human user, the key K_AB can be derived from her password hash, which is known to Bob.</a:t>
            </a:r>
          </a:p>
          <a:p>
            <a:pPr>
              <a:spcBef>
                <a:spcPts val="0"/>
              </a:spcBef>
              <a:buNone/>
            </a:pPr>
            <a:endParaRPr dirty="0"/>
          </a:p>
        </p:txBody>
      </p:sp>
      <p:sp>
        <p:nvSpPr>
          <p:cNvPr id="38" name="Shape 38"/>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a:spcBef>
                <a:spcPts val="0"/>
              </a:spcBef>
              <a:buClr>
                <a:srgbClr val="000000"/>
              </a:buClr>
              <a:buSzPct val="25000"/>
              <a:buFont typeface="Times New Roman"/>
              <a:buNone/>
            </a:pPr>
            <a:fld id="{00000000-1234-1234-1234-123412341234}" type="slidenum">
              <a:rPr lang="en-US"/>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 name="Shape 45"/>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a:spcBef>
                <a:spcPts val="0"/>
              </a:spcBef>
              <a:buNone/>
            </a:pPr>
            <a:endParaRPr dirty="0"/>
          </a:p>
        </p:txBody>
      </p:sp>
      <p:sp>
        <p:nvSpPr>
          <p:cNvPr id="46" name="Shape 46"/>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rtl="0">
              <a:spcBef>
                <a:spcPts val="0"/>
              </a:spcBef>
              <a:buNone/>
            </a:pPr>
            <a:fld id="{00000000-1234-1234-1234-123412341234}"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2" name="Shape 52"/>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lvl="0" rtl="0">
              <a:spcBef>
                <a:spcPts val="0"/>
              </a:spcBef>
              <a:buClr>
                <a:srgbClr val="000000"/>
              </a:buClr>
              <a:buSzPct val="25000"/>
              <a:buFont typeface="Arial"/>
              <a:buNone/>
            </a:pPr>
            <a:r>
              <a:rPr lang="en-US" sz="1200" dirty="0"/>
              <a:t>Also, it is important for challenges R_1 and R_2 to be not easily repeatable or predictable. Otherwise, Trudy can record the challenge and response between Alice and Bob and replay them to impersonate Alice or Bob. For example, Trudy tries to impersonate Alice and Bob happens to send R_1 as the challenge, which was used previously and recorded by Trudy, then Trudy can just send the recorded response, that is, the ciphertext of R_1 to Bob and Bob will be tricked to believe that she is Alice. As another example, supposed that the challenges always increase in values. Then Trudy can first impersonate Bob and send a larger challenge R_1 = 1000 and record the response from Alice. Meanwhile, the real Bob is using a smaller R_1 = 950. Then Trudy can impersonate Alice sometime in the future when the real Bob finally sends R1=1000.</a:t>
            </a:r>
          </a:p>
          <a:p>
            <a:pPr>
              <a:spcBef>
                <a:spcPts val="0"/>
              </a:spcBef>
              <a:buNone/>
            </a:pPr>
            <a:endParaRPr dirty="0"/>
          </a:p>
        </p:txBody>
      </p:sp>
      <p:sp>
        <p:nvSpPr>
          <p:cNvPr id="53" name="Shape 53"/>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rtl="0">
              <a:spcBef>
                <a:spcPts val="0"/>
              </a:spcBef>
              <a:buNone/>
            </a:pPr>
            <a:fld id="{00000000-1234-1234-1234-123412341234}"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spcBef>
                <a:spcPts val="0"/>
              </a:spcBef>
              <a:buClr>
                <a:schemeClr val="dk1"/>
              </a:buClr>
              <a:buSzPct val="78571"/>
              <a:buFont typeface="Arial"/>
              <a:buNone/>
            </a:pPr>
            <a:r>
              <a:rPr lang="en-US" b="1" dirty="0">
                <a:solidFill>
                  <a:schemeClr val="dk1"/>
                </a:solidFill>
              </a:rPr>
              <a:t>Solution:</a:t>
            </a:r>
          </a:p>
          <a:p>
            <a:pPr lvl="0" rtl="0">
              <a:spcBef>
                <a:spcPts val="0"/>
              </a:spcBef>
              <a:buClr>
                <a:schemeClr val="dk1"/>
              </a:buClr>
              <a:buFont typeface="Arial"/>
              <a:buNone/>
            </a:pPr>
            <a:endParaRPr lang="en-US" dirty="0">
              <a:solidFill>
                <a:schemeClr val="dk1"/>
              </a:solidFill>
            </a:endParaRPr>
          </a:p>
          <a:p>
            <a:pPr lvl="0" rtl="0">
              <a:spcBef>
                <a:spcPts val="0"/>
              </a:spcBef>
              <a:buNone/>
            </a:pPr>
            <a:r>
              <a:rPr lang="en-US" sz="1200" dirty="0">
                <a:solidFill>
                  <a:schemeClr val="dk1"/>
                </a:solidFill>
              </a:rPr>
              <a:t>1. False; 2. True; 3. True.</a:t>
            </a: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6</a:t>
            </a:fld>
            <a:endParaRPr lang="en-AU" dirty="0"/>
          </a:p>
        </p:txBody>
      </p:sp>
    </p:spTree>
    <p:extLst>
      <p:ext uri="{BB962C8B-B14F-4D97-AF65-F5344CB8AC3E}">
        <p14:creationId xmlns:p14="http://schemas.microsoft.com/office/powerpoint/2010/main" val="1712521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3" name="Shape 73"/>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lvl="0" rtl="0">
              <a:spcBef>
                <a:spcPts val="0"/>
              </a:spcBef>
              <a:buClr>
                <a:schemeClr val="dk1"/>
              </a:buClr>
              <a:buSzPct val="25000"/>
              <a:buFont typeface="Arial"/>
              <a:buNone/>
            </a:pPr>
            <a:r>
              <a:rPr lang="en-US" sz="1200" dirty="0">
                <a:solidFill>
                  <a:schemeClr val="dk1"/>
                </a:solidFill>
              </a:rPr>
              <a:t>The mutual authentication protocol takes five steps. Can we simply it? That is, can we use fewer steps. </a:t>
            </a:r>
          </a:p>
          <a:p>
            <a:pPr lvl="0" rtl="0">
              <a:spcBef>
                <a:spcPts val="0"/>
              </a:spcBef>
              <a:buClr>
                <a:schemeClr val="dk1"/>
              </a:buClr>
              <a:buFont typeface="Arial"/>
              <a:buNone/>
            </a:pPr>
            <a:endParaRPr sz="1200" dirty="0">
              <a:solidFill>
                <a:schemeClr val="dk1"/>
              </a:solidFill>
            </a:endParaRPr>
          </a:p>
          <a:p>
            <a:pPr lvl="0" rtl="0">
              <a:spcBef>
                <a:spcPts val="0"/>
              </a:spcBef>
              <a:buClr>
                <a:schemeClr val="dk1"/>
              </a:buClr>
              <a:buSzPct val="25000"/>
              <a:buFont typeface="Arial"/>
              <a:buNone/>
            </a:pPr>
            <a:r>
              <a:rPr lang="en-US" sz="1200" dirty="0">
                <a:solidFill>
                  <a:schemeClr val="dk1"/>
                </a:solidFill>
              </a:rPr>
              <a:t>It seems that the following would work:</a:t>
            </a:r>
          </a:p>
          <a:p>
            <a:pPr lvl="0" rtl="0">
              <a:spcBef>
                <a:spcPts val="0"/>
              </a:spcBef>
              <a:buClr>
                <a:schemeClr val="dk1"/>
              </a:buClr>
              <a:buFont typeface="Arial"/>
              <a:buNone/>
            </a:pPr>
            <a:endParaRPr sz="1200" dirty="0">
              <a:solidFill>
                <a:schemeClr val="dk1"/>
              </a:solidFill>
            </a:endParaRPr>
          </a:p>
          <a:p>
            <a:pPr lvl="0" rtl="0">
              <a:spcBef>
                <a:spcPts val="0"/>
              </a:spcBef>
              <a:buClr>
                <a:schemeClr val="dk1"/>
              </a:buClr>
              <a:buSzPct val="25000"/>
              <a:buFont typeface="Arial"/>
              <a:buNone/>
            </a:pPr>
            <a:r>
              <a:rPr lang="en-US" sz="1200" dirty="0">
                <a:solidFill>
                  <a:schemeClr val="dk1"/>
                </a:solidFill>
              </a:rPr>
              <a:t>Is there anything wrong with this protocol?</a:t>
            </a:r>
          </a:p>
          <a:p>
            <a:pPr>
              <a:spcBef>
                <a:spcPts val="0"/>
              </a:spcBef>
              <a:buNone/>
            </a:pPr>
            <a:endParaRPr dirty="0"/>
          </a:p>
        </p:txBody>
      </p:sp>
      <p:sp>
        <p:nvSpPr>
          <p:cNvPr id="74" name="Shape 74"/>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a:spcBef>
                <a:spcPts val="0"/>
              </a:spcBef>
              <a:buClr>
                <a:srgbClr val="000000"/>
              </a:buClr>
              <a:buSzPct val="25000"/>
              <a:buFont typeface="Times New Roman"/>
              <a:buNone/>
            </a:pPr>
            <a:fld id="{00000000-1234-1234-1234-123412341234}"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0" name="Shape 80"/>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lvl="0" rtl="0">
              <a:spcBef>
                <a:spcPts val="0"/>
              </a:spcBef>
              <a:buNone/>
            </a:pPr>
            <a:endParaRPr dirty="0"/>
          </a:p>
          <a:p>
            <a:pPr lvl="0" rtl="0">
              <a:spcBef>
                <a:spcPts val="0"/>
              </a:spcBef>
              <a:buClr>
                <a:schemeClr val="dk1"/>
              </a:buClr>
              <a:buSzPct val="25000"/>
              <a:buFont typeface="Arial"/>
              <a:buNone/>
            </a:pPr>
            <a:r>
              <a:rPr lang="en-US" sz="1200" dirty="0">
                <a:solidFill>
                  <a:schemeClr val="dk1"/>
                </a:solidFill>
              </a:rPr>
              <a:t>It turns out that there is a reflection attack, a kind of man-in-the-middle scheme.</a:t>
            </a:r>
          </a:p>
          <a:p>
            <a:pPr lvl="0" rtl="0">
              <a:spcBef>
                <a:spcPts val="0"/>
              </a:spcBef>
              <a:buClr>
                <a:schemeClr val="dk1"/>
              </a:buClr>
              <a:buFont typeface="Arial"/>
              <a:buNone/>
            </a:pPr>
            <a:endParaRPr sz="1200" dirty="0">
              <a:solidFill>
                <a:schemeClr val="dk1"/>
              </a:solidFill>
            </a:endParaRPr>
          </a:p>
          <a:p>
            <a:pPr lvl="0" rtl="0">
              <a:spcBef>
                <a:spcPts val="0"/>
              </a:spcBef>
              <a:buClr>
                <a:schemeClr val="dk1"/>
              </a:buClr>
              <a:buSzPct val="25000"/>
              <a:buFont typeface="Arial"/>
              <a:buNone/>
            </a:pPr>
            <a:r>
              <a:rPr lang="en-US" sz="1200" dirty="0">
                <a:solidFill>
                  <a:schemeClr val="dk1"/>
                </a:solidFill>
              </a:rPr>
              <a:t>Here is how it works:</a:t>
            </a:r>
          </a:p>
          <a:p>
            <a:pPr lvl="0" rtl="0">
              <a:spcBef>
                <a:spcPts val="0"/>
              </a:spcBef>
              <a:buClr>
                <a:schemeClr val="dk1"/>
              </a:buClr>
              <a:buFont typeface="Arial"/>
              <a:buNone/>
            </a:pPr>
            <a:endParaRPr sz="1200" dirty="0">
              <a:solidFill>
                <a:schemeClr val="dk1"/>
              </a:solidFill>
            </a:endParaRPr>
          </a:p>
          <a:p>
            <a:pPr lvl="0" rtl="0">
              <a:spcBef>
                <a:spcPts val="0"/>
              </a:spcBef>
              <a:buNone/>
            </a:pPr>
            <a:endParaRPr sz="1200" dirty="0">
              <a:solidFill>
                <a:schemeClr val="dk1"/>
              </a:solidFill>
            </a:endParaRPr>
          </a:p>
        </p:txBody>
      </p:sp>
      <p:sp>
        <p:nvSpPr>
          <p:cNvPr id="81" name="Shape 81"/>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rtl="0">
              <a:spcBef>
                <a:spcPts val="0"/>
              </a:spcBef>
              <a:buNone/>
            </a:pPr>
            <a:fld id="{00000000-1234-1234-1234-123412341234}"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7" name="Shape 87"/>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lvl="0" rtl="0">
              <a:spcBef>
                <a:spcPts val="0"/>
              </a:spcBef>
              <a:buNone/>
            </a:pPr>
            <a:endParaRPr sz="1200" dirty="0">
              <a:solidFill>
                <a:schemeClr val="dk1"/>
              </a:solidFill>
            </a:endParaRPr>
          </a:p>
        </p:txBody>
      </p:sp>
      <p:sp>
        <p:nvSpPr>
          <p:cNvPr id="88" name="Shape 88"/>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rtl="0">
              <a:spcBef>
                <a:spcPts val="0"/>
              </a:spcBef>
              <a:buNone/>
            </a:pPr>
            <a:fld id="{00000000-1234-1234-1234-123412341234}"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234679"/>
          </a:xfrm>
        </p:spPr>
        <p:txBody>
          <a:bodyPr/>
          <a:lstStyle>
            <a:lvl1pPr>
              <a:defRPr sz="4800"/>
            </a:lvl1pPr>
          </a:lstStyle>
          <a:p>
            <a:r>
              <a:rPr lang="en-US" altLang="zh-CN" dirty="0"/>
              <a:t>Click to edit Master title style</a:t>
            </a:r>
            <a:endParaRPr lang="zh-CN" altLang="en-US" dirty="0"/>
          </a:p>
        </p:txBody>
      </p:sp>
      <p:sp>
        <p:nvSpPr>
          <p:cNvPr id="3" name="Subtitle 2"/>
          <p:cNvSpPr>
            <a:spLocks noGrp="1"/>
          </p:cNvSpPr>
          <p:nvPr>
            <p:ph type="subTitle" idx="1"/>
          </p:nvPr>
        </p:nvSpPr>
        <p:spPr>
          <a:xfrm>
            <a:off x="1371600" y="4509120"/>
            <a:ext cx="6400800" cy="112968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dirty="0"/>
              <a:t>Click to edit Master subtitle style</a:t>
            </a:r>
            <a:endParaRPr lang="zh-CN" alt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5C03966-D6FD-4DDD-A95C-2C7993E51B97}" type="slidenum">
              <a:rPr lang="en-US" altLang="zh-CN"/>
              <a:pPr>
                <a:defRPr/>
              </a:pPr>
              <a:t>‹#›</a:t>
            </a:fld>
            <a:endParaRPr lang="en-US" altLang="zh-CN"/>
          </a:p>
        </p:txBody>
      </p:sp>
    </p:spTree>
    <p:extLst>
      <p:ext uri="{BB962C8B-B14F-4D97-AF65-F5344CB8AC3E}">
        <p14:creationId xmlns:p14="http://schemas.microsoft.com/office/powerpoint/2010/main" val="4200060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568952" cy="868362"/>
          </a:xfrm>
        </p:spPr>
        <p:txBody>
          <a:bodyPr/>
          <a:lstStyle>
            <a:lvl1pPr>
              <a:defRPr lang="zh-CN" altLang="en-US" sz="4000" dirty="0">
                <a:solidFill>
                  <a:srgbClr val="9B37AA"/>
                </a:solidFill>
                <a:latin typeface="+mj-lt"/>
                <a:ea typeface="+mj-ea"/>
                <a:cs typeface="+mj-cs"/>
              </a:defRPr>
            </a:lvl1pPr>
          </a:lstStyle>
          <a:p>
            <a:r>
              <a:rPr lang="en-US" altLang="zh-CN" dirty="0"/>
              <a:t>Click to edit Master title style</a:t>
            </a:r>
            <a:endParaRPr lang="zh-CN" altLang="en-US" dirty="0"/>
          </a:p>
        </p:txBody>
      </p:sp>
      <p:sp>
        <p:nvSpPr>
          <p:cNvPr id="3" name="Content Placeholder 2"/>
          <p:cNvSpPr>
            <a:spLocks noGrp="1"/>
          </p:cNvSpPr>
          <p:nvPr>
            <p:ph idx="1"/>
          </p:nvPr>
        </p:nvSpPr>
        <p:spPr>
          <a:xfrm>
            <a:off x="323528" y="1196753"/>
            <a:ext cx="8568952" cy="5256584"/>
          </a:xfrm>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4" name="Rectangle 4"/>
          <p:cNvSpPr>
            <a:spLocks noGrp="1" noChangeArrowheads="1"/>
          </p:cNvSpPr>
          <p:nvPr>
            <p:ph type="dt" sz="half" idx="10"/>
          </p:nvPr>
        </p:nvSpPr>
        <p:spPr>
          <a:xfrm>
            <a:off x="76200" y="6553200"/>
            <a:ext cx="2133600" cy="244475"/>
          </a:xfrm>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xfrm>
            <a:off x="3124200" y="6553200"/>
            <a:ext cx="2895600" cy="244475"/>
          </a:xfrm>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xfrm>
            <a:off x="6934200" y="6543446"/>
            <a:ext cx="2133600" cy="244475"/>
          </a:xfrm>
          <a:ln/>
        </p:spPr>
        <p:txBody>
          <a:bodyPr/>
          <a:lstStyle>
            <a:lvl1pPr>
              <a:defRPr/>
            </a:lvl1pPr>
          </a:lstStyle>
          <a:p>
            <a:pPr>
              <a:defRPr/>
            </a:pPr>
            <a:fld id="{F57F456A-00AF-44E6-8D70-638C0D0130FF}" type="slidenum">
              <a:rPr lang="en-US" altLang="zh-CN"/>
              <a:pPr>
                <a:defRPr/>
              </a:pPr>
              <a:t>‹#›</a:t>
            </a:fld>
            <a:endParaRPr lang="en-US" altLang="zh-CN" dirty="0"/>
          </a:p>
        </p:txBody>
      </p:sp>
    </p:spTree>
    <p:extLst>
      <p:ext uri="{BB962C8B-B14F-4D97-AF65-F5344CB8AC3E}">
        <p14:creationId xmlns:p14="http://schemas.microsoft.com/office/powerpoint/2010/main" val="689531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268760"/>
            <a:ext cx="4038600" cy="511256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4648200" y="1268760"/>
            <a:ext cx="4038600" cy="511256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B8309577-EEFF-4D12-A7EE-88AD1DC79305}" type="slidenum">
              <a:rPr lang="en-US" altLang="zh-CN"/>
              <a:pPr>
                <a:defRPr/>
              </a:pPr>
              <a:t>‹#›</a:t>
            </a:fld>
            <a:endParaRPr lang="en-US" altLang="zh-CN"/>
          </a:p>
        </p:txBody>
      </p:sp>
      <p:sp>
        <p:nvSpPr>
          <p:cNvPr id="8" name="Title 1">
            <a:extLst>
              <a:ext uri="{FF2B5EF4-FFF2-40B4-BE49-F238E27FC236}">
                <a16:creationId xmlns:a16="http://schemas.microsoft.com/office/drawing/2014/main" id="{BA23121B-F176-42ED-A02C-D9870EA9E343}"/>
              </a:ext>
            </a:extLst>
          </p:cNvPr>
          <p:cNvSpPr>
            <a:spLocks noGrp="1"/>
          </p:cNvSpPr>
          <p:nvPr>
            <p:ph type="title"/>
          </p:nvPr>
        </p:nvSpPr>
        <p:spPr>
          <a:xfrm>
            <a:off x="457200" y="274638"/>
            <a:ext cx="8229600" cy="868362"/>
          </a:xfrm>
        </p:spPr>
        <p:txBody>
          <a:bodyPr/>
          <a:lstStyle>
            <a:lvl1pPr>
              <a:defRPr sz="4000"/>
            </a:lvl1pPr>
          </a:lstStyle>
          <a:p>
            <a:r>
              <a:rPr lang="en-US" altLang="zh-CN" dirty="0"/>
              <a:t>Click to edit Master title style</a:t>
            </a:r>
            <a:endParaRPr lang="zh-CN" altLang="en-US" dirty="0"/>
          </a:p>
        </p:txBody>
      </p:sp>
    </p:spTree>
    <p:extLst>
      <p:ext uri="{BB962C8B-B14F-4D97-AF65-F5344CB8AC3E}">
        <p14:creationId xmlns:p14="http://schemas.microsoft.com/office/powerpoint/2010/main" val="3058432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asic Slide">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609181" y="228600"/>
            <a:ext cx="7772400" cy="1143000"/>
          </a:xfrm>
          <a:prstGeom prst="rect">
            <a:avLst/>
          </a:prstGeom>
          <a:noFill/>
          <a:ln>
            <a:noFill/>
          </a:ln>
        </p:spPr>
        <p:txBody>
          <a:bodyPr lIns="117825" tIns="117825" rIns="117825" bIns="117825" anchor="ctr" anchorCtr="0"/>
          <a:lstStyle>
            <a:lvl1pPr marL="0" marR="0" indent="0" algn="ctr" rtl="0">
              <a:lnSpc>
                <a:spcPct val="150000"/>
              </a:lnSpc>
              <a:spcBef>
                <a:spcPts val="0"/>
              </a:spcBef>
              <a:spcAft>
                <a:spcPts val="0"/>
              </a:spcAft>
              <a:buClr>
                <a:srgbClr val="9B37AA"/>
              </a:buClr>
              <a:buSzPct val="100000"/>
              <a:buFont typeface="Gloria Hallelujah"/>
              <a:buChar char="●"/>
              <a:defRPr sz="3000" b="1">
                <a:solidFill>
                  <a:srgbClr val="9B37AA"/>
                </a:solidFill>
                <a:latin typeface="Gloria Hallelujah"/>
                <a:ea typeface="Gloria Hallelujah"/>
                <a:cs typeface="Gloria Hallelujah"/>
                <a:sym typeface="Gloria Hallelujah"/>
              </a:defRPr>
            </a:lvl1pPr>
            <a:lvl2pPr marL="0" marR="0" indent="0" algn="l" rtl="0">
              <a:lnSpc>
                <a:spcPct val="150000"/>
              </a:lnSpc>
              <a:spcBef>
                <a:spcPts val="0"/>
              </a:spcBef>
              <a:spcAft>
                <a:spcPts val="0"/>
              </a:spcAft>
              <a:buSzPct val="100000"/>
              <a:buChar char="○"/>
              <a:defRPr sz="3000"/>
            </a:lvl2pPr>
            <a:lvl3pPr marL="0" marR="0" indent="0" algn="l" rtl="0">
              <a:lnSpc>
                <a:spcPct val="150000"/>
              </a:lnSpc>
              <a:spcBef>
                <a:spcPts val="0"/>
              </a:spcBef>
              <a:spcAft>
                <a:spcPts val="0"/>
              </a:spcAft>
              <a:buSzPct val="100000"/>
              <a:buChar char="■"/>
              <a:defRPr sz="3000"/>
            </a:lvl3pPr>
            <a:lvl4pPr marL="0" marR="0" indent="0" algn="l" rtl="0">
              <a:lnSpc>
                <a:spcPct val="150000"/>
              </a:lnSpc>
              <a:spcBef>
                <a:spcPts val="0"/>
              </a:spcBef>
              <a:spcAft>
                <a:spcPts val="0"/>
              </a:spcAft>
              <a:buSzPct val="100000"/>
              <a:buChar char="●"/>
              <a:defRPr sz="3000"/>
            </a:lvl4pPr>
            <a:lvl5pPr marL="0" marR="0" indent="0" algn="l" rtl="0">
              <a:lnSpc>
                <a:spcPct val="150000"/>
              </a:lnSpc>
              <a:spcBef>
                <a:spcPts val="0"/>
              </a:spcBef>
              <a:spcAft>
                <a:spcPts val="0"/>
              </a:spcAft>
              <a:buSzPct val="100000"/>
              <a:buChar char="○"/>
              <a:defRPr sz="3000"/>
            </a:lvl5pPr>
            <a:lvl6pPr marL="447675" marR="0" indent="0" algn="l" rtl="0">
              <a:lnSpc>
                <a:spcPct val="150000"/>
              </a:lnSpc>
              <a:spcBef>
                <a:spcPts val="0"/>
              </a:spcBef>
              <a:spcAft>
                <a:spcPts val="0"/>
              </a:spcAft>
              <a:buSzPct val="100000"/>
              <a:buChar char="■"/>
              <a:defRPr sz="3000"/>
            </a:lvl6pPr>
            <a:lvl7pPr marL="885825" marR="0" indent="0" algn="l" rtl="0">
              <a:lnSpc>
                <a:spcPct val="150000"/>
              </a:lnSpc>
              <a:spcBef>
                <a:spcPts val="0"/>
              </a:spcBef>
              <a:spcAft>
                <a:spcPts val="0"/>
              </a:spcAft>
              <a:buSzPct val="100000"/>
              <a:buChar char="●"/>
              <a:defRPr sz="3000"/>
            </a:lvl7pPr>
            <a:lvl8pPr marL="1323975" marR="0" indent="0" algn="l" rtl="0">
              <a:lnSpc>
                <a:spcPct val="150000"/>
              </a:lnSpc>
              <a:spcBef>
                <a:spcPts val="0"/>
              </a:spcBef>
              <a:spcAft>
                <a:spcPts val="0"/>
              </a:spcAft>
              <a:buSzPct val="100000"/>
              <a:buChar char="○"/>
              <a:defRPr sz="3000"/>
            </a:lvl8pPr>
            <a:lvl9pPr marL="1762125" marR="0" indent="0" algn="l" rtl="0">
              <a:lnSpc>
                <a:spcPct val="150000"/>
              </a:lnSpc>
              <a:spcBef>
                <a:spcPts val="0"/>
              </a:spcBef>
              <a:spcAft>
                <a:spcPts val="0"/>
              </a:spcAft>
              <a:buSzPct val="100000"/>
              <a:buChar char="■"/>
              <a:defRPr sz="3000"/>
            </a:lvl9pPr>
          </a:lstStyle>
          <a:p>
            <a:endParaRPr/>
          </a:p>
        </p:txBody>
      </p:sp>
      <p:sp>
        <p:nvSpPr>
          <p:cNvPr id="13" name="Shape 13"/>
          <p:cNvSpPr txBox="1">
            <a:spLocks noGrp="1"/>
          </p:cNvSpPr>
          <p:nvPr>
            <p:ph type="body" idx="1"/>
          </p:nvPr>
        </p:nvSpPr>
        <p:spPr>
          <a:xfrm>
            <a:off x="609181" y="1371601"/>
            <a:ext cx="7772400" cy="4904699"/>
          </a:xfrm>
          <a:prstGeom prst="rect">
            <a:avLst/>
          </a:prstGeom>
          <a:noFill/>
          <a:ln>
            <a:noFill/>
          </a:ln>
        </p:spPr>
        <p:txBody>
          <a:bodyPr lIns="117825" tIns="117825" rIns="117825" bIns="117825" anchor="t" anchorCtr="0"/>
          <a:lstStyle>
            <a:lvl1pPr marL="333375" marR="0" indent="-190500" algn="l" rtl="0">
              <a:lnSpc>
                <a:spcPct val="150000"/>
              </a:lnSpc>
              <a:spcBef>
                <a:spcPts val="600"/>
              </a:spcBef>
              <a:spcAft>
                <a:spcPts val="0"/>
              </a:spcAft>
              <a:buSzPct val="100000"/>
              <a:buFont typeface="Gloria Hallelujah"/>
              <a:buChar char="●"/>
              <a:defRPr sz="2025">
                <a:latin typeface="Gloria Hallelujah"/>
                <a:ea typeface="Gloria Hallelujah"/>
                <a:cs typeface="Gloria Hallelujah"/>
                <a:sym typeface="Gloria Hallelujah"/>
              </a:defRPr>
            </a:lvl1pPr>
            <a:lvl2pPr marL="714375" marR="0" indent="-142875" algn="l" rtl="0">
              <a:lnSpc>
                <a:spcPct val="150000"/>
              </a:lnSpc>
              <a:spcBef>
                <a:spcPts val="525"/>
              </a:spcBef>
              <a:spcAft>
                <a:spcPts val="0"/>
              </a:spcAft>
              <a:buSzPct val="100000"/>
              <a:buFont typeface="Gloria Hallelujah"/>
              <a:buChar char="●"/>
              <a:defRPr sz="2025">
                <a:latin typeface="Gloria Hallelujah"/>
                <a:ea typeface="Gloria Hallelujah"/>
                <a:cs typeface="Gloria Hallelujah"/>
                <a:sym typeface="Gloria Hallelujah"/>
              </a:defRPr>
            </a:lvl2pPr>
            <a:lvl3pPr marL="1104900" marR="0" indent="-123825" algn="l" rtl="0">
              <a:lnSpc>
                <a:spcPct val="150000"/>
              </a:lnSpc>
              <a:spcBef>
                <a:spcPts val="450"/>
              </a:spcBef>
              <a:spcAft>
                <a:spcPts val="0"/>
              </a:spcAft>
              <a:buSzPct val="100000"/>
              <a:buFont typeface="Gloria Hallelujah"/>
              <a:buChar char="●"/>
              <a:defRPr sz="2025">
                <a:latin typeface="Gloria Hallelujah"/>
                <a:ea typeface="Gloria Hallelujah"/>
                <a:cs typeface="Gloria Hallelujah"/>
                <a:sym typeface="Gloria Hallelujah"/>
              </a:defRPr>
            </a:lvl3pPr>
            <a:lvl4pPr marL="1552575" marR="0" indent="-104775" algn="l" rtl="0">
              <a:lnSpc>
                <a:spcPct val="150000"/>
              </a:lnSpc>
              <a:spcBef>
                <a:spcPts val="375"/>
              </a:spcBef>
              <a:spcAft>
                <a:spcPts val="0"/>
              </a:spcAft>
              <a:buSzPct val="100000"/>
              <a:buFont typeface="Gloria Hallelujah"/>
              <a:buChar char="•"/>
              <a:defRPr sz="2025">
                <a:latin typeface="Gloria Hallelujah"/>
                <a:ea typeface="Gloria Hallelujah"/>
                <a:cs typeface="Gloria Hallelujah"/>
                <a:sym typeface="Gloria Hallelujah"/>
              </a:defRPr>
            </a:lvl4pPr>
            <a:lvl5pPr marL="1990725" marR="0" indent="-95250" algn="l" rtl="0">
              <a:lnSpc>
                <a:spcPct val="150000"/>
              </a:lnSpc>
              <a:spcBef>
                <a:spcPts val="375"/>
              </a:spcBef>
              <a:spcAft>
                <a:spcPts val="0"/>
              </a:spcAft>
              <a:buSzPct val="100000"/>
              <a:buFont typeface="Gloria Hallelujah"/>
              <a:buChar char="–"/>
              <a:defRPr sz="2025">
                <a:latin typeface="Gloria Hallelujah"/>
                <a:ea typeface="Gloria Hallelujah"/>
                <a:cs typeface="Gloria Hallelujah"/>
                <a:sym typeface="Gloria Hallelujah"/>
              </a:defRPr>
            </a:lvl5pPr>
            <a:lvl6pPr marL="2428875" marR="0" indent="-95250" algn="l" rtl="0">
              <a:lnSpc>
                <a:spcPct val="150000"/>
              </a:lnSpc>
              <a:spcBef>
                <a:spcPts val="375"/>
              </a:spcBef>
              <a:spcAft>
                <a:spcPts val="0"/>
              </a:spcAft>
              <a:buSzPct val="100000"/>
              <a:buFont typeface="Gloria Hallelujah"/>
              <a:buChar char="–"/>
              <a:defRPr sz="2025">
                <a:latin typeface="Gloria Hallelujah"/>
                <a:ea typeface="Gloria Hallelujah"/>
                <a:cs typeface="Gloria Hallelujah"/>
                <a:sym typeface="Gloria Hallelujah"/>
              </a:defRPr>
            </a:lvl6pPr>
            <a:lvl7pPr marL="2867025" marR="0" indent="-95250" algn="l" rtl="0">
              <a:lnSpc>
                <a:spcPct val="150000"/>
              </a:lnSpc>
              <a:spcBef>
                <a:spcPts val="375"/>
              </a:spcBef>
              <a:spcAft>
                <a:spcPts val="0"/>
              </a:spcAft>
              <a:buSzPct val="100000"/>
              <a:buFont typeface="Gloria Hallelujah"/>
              <a:buChar char="–"/>
              <a:defRPr sz="2025">
                <a:latin typeface="Gloria Hallelujah"/>
                <a:ea typeface="Gloria Hallelujah"/>
                <a:cs typeface="Gloria Hallelujah"/>
                <a:sym typeface="Gloria Hallelujah"/>
              </a:defRPr>
            </a:lvl7pPr>
            <a:lvl8pPr marL="3314700" marR="0" indent="-95250" algn="l" rtl="0">
              <a:lnSpc>
                <a:spcPct val="150000"/>
              </a:lnSpc>
              <a:spcBef>
                <a:spcPts val="375"/>
              </a:spcBef>
              <a:spcAft>
                <a:spcPts val="0"/>
              </a:spcAft>
              <a:buSzPct val="100000"/>
              <a:buFont typeface="Gloria Hallelujah"/>
              <a:buChar char="–"/>
              <a:defRPr sz="2025">
                <a:latin typeface="Gloria Hallelujah"/>
                <a:ea typeface="Gloria Hallelujah"/>
                <a:cs typeface="Gloria Hallelujah"/>
                <a:sym typeface="Gloria Hallelujah"/>
              </a:defRPr>
            </a:lvl8pPr>
            <a:lvl9pPr marL="3762375" marR="0" indent="-104775" algn="l" rtl="0">
              <a:lnSpc>
                <a:spcPct val="150000"/>
              </a:lnSpc>
              <a:spcBef>
                <a:spcPts val="375"/>
              </a:spcBef>
              <a:spcAft>
                <a:spcPts val="0"/>
              </a:spcAft>
              <a:buSzPct val="100000"/>
              <a:buFont typeface="Gloria Hallelujah"/>
              <a:buChar char="–"/>
              <a:defRPr sz="2025">
                <a:latin typeface="Gloria Hallelujah"/>
                <a:ea typeface="Gloria Hallelujah"/>
                <a:cs typeface="Gloria Hallelujah"/>
                <a:sym typeface="Gloria Hallelujah"/>
              </a:defRPr>
            </a:lvl9pPr>
          </a:lstStyle>
          <a:p>
            <a:endParaRPr/>
          </a:p>
        </p:txBody>
      </p:sp>
    </p:spTree>
    <p:extLst>
      <p:ext uri="{BB962C8B-B14F-4D97-AF65-F5344CB8AC3E}">
        <p14:creationId xmlns:p14="http://schemas.microsoft.com/office/powerpoint/2010/main" val="2480060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188640"/>
            <a:ext cx="8229600"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dirty="0"/>
              <a:t>Click to edit Master title style</a:t>
            </a:r>
          </a:p>
        </p:txBody>
      </p:sp>
      <p:sp>
        <p:nvSpPr>
          <p:cNvPr id="8195" name="Rectangle 3"/>
          <p:cNvSpPr>
            <a:spLocks noGrp="1" noChangeArrowheads="1"/>
          </p:cNvSpPr>
          <p:nvPr>
            <p:ph type="body" idx="1"/>
          </p:nvPr>
        </p:nvSpPr>
        <p:spPr bwMode="auto">
          <a:xfrm>
            <a:off x="457200" y="1196752"/>
            <a:ext cx="8229600" cy="5204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8" name="Rectangle 4"/>
          <p:cNvSpPr>
            <a:spLocks noGrp="1" noChangeArrowheads="1"/>
          </p:cNvSpPr>
          <p:nvPr>
            <p:ph type="dt" sz="half" idx="2"/>
          </p:nvPr>
        </p:nvSpPr>
        <p:spPr bwMode="auto">
          <a:xfrm>
            <a:off x="457200" y="6476999"/>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smtClean="0">
                <a:ea typeface="宋体" charset="-122"/>
              </a:defRPr>
            </a:lvl1pPr>
          </a:lstStyle>
          <a:p>
            <a:pPr>
              <a:defRPr/>
            </a:pPr>
            <a:endParaRPr lang="en-US" altLang="zh-CN" dirty="0"/>
          </a:p>
        </p:txBody>
      </p:sp>
      <p:sp>
        <p:nvSpPr>
          <p:cNvPr id="1029" name="Rectangle 5"/>
          <p:cNvSpPr>
            <a:spLocks noGrp="1" noChangeArrowheads="1"/>
          </p:cNvSpPr>
          <p:nvPr>
            <p:ph type="ftr" sz="quarter" idx="3"/>
          </p:nvPr>
        </p:nvSpPr>
        <p:spPr bwMode="auto">
          <a:xfrm>
            <a:off x="3124200" y="6476999"/>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100" smtClean="0">
                <a:ea typeface="宋体"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476999"/>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ea typeface="宋体" charset="-122"/>
              </a:defRPr>
            </a:lvl1pPr>
          </a:lstStyle>
          <a:p>
            <a:pPr>
              <a:defRPr/>
            </a:pPr>
            <a:fld id="{FE160EA6-A35E-4F72-A219-BD66FDF9DC93}" type="slidenum">
              <a:rPr lang="en-US" altLang="zh-CN" smtClean="0"/>
              <a:pPr>
                <a:defRPr/>
              </a:pPr>
              <a:t>‹#›</a:t>
            </a:fld>
            <a:endParaRPr lang="en-US" altLang="zh-CN" dirty="0"/>
          </a:p>
        </p:txBody>
      </p:sp>
    </p:spTree>
    <p:extLst>
      <p:ext uri="{BB962C8B-B14F-4D97-AF65-F5344CB8AC3E}">
        <p14:creationId xmlns:p14="http://schemas.microsoft.com/office/powerpoint/2010/main" val="595990037"/>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Lst>
  <p:hf hdr="0" ftr="0" dt="0"/>
  <p:txStyles>
    <p:titleStyle>
      <a:lvl1pPr algn="ctr"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0.png"/></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T4Df5_cojA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pPr algn="ctr"/>
            <a:r>
              <a:rPr lang="en-US" dirty="0"/>
              <a:t>CH16 Security Protocols</a:t>
            </a:r>
          </a:p>
        </p:txBody>
      </p:sp>
      <p:sp>
        <p:nvSpPr>
          <p:cNvPr id="4" name="Subtitle 3">
            <a:extLst>
              <a:ext uri="{FF2B5EF4-FFF2-40B4-BE49-F238E27FC236}">
                <a16:creationId xmlns:a16="http://schemas.microsoft.com/office/drawing/2014/main" id="{AE50EE00-415B-4557-9062-379FD139A177}"/>
              </a:ext>
            </a:extLst>
          </p:cNvPr>
          <p:cNvSpPr>
            <a:spLocks noGrp="1"/>
          </p:cNvSpPr>
          <p:nvPr>
            <p:ph type="subTitle" idx="1"/>
          </p:nvPr>
        </p:nvSpPr>
        <p:spPr/>
        <p:txBody>
          <a:bodyPr/>
          <a:lstStyle/>
          <a:p>
            <a:r>
              <a:rPr lang="en-US" altLang="zh-CN" kern="0" dirty="0"/>
              <a:t>Zonghua Gu</a:t>
            </a:r>
            <a:endParaRPr lang="en-US" kern="0" dirty="0"/>
          </a:p>
          <a:p>
            <a:r>
              <a:rPr lang="en-US" kern="0"/>
              <a:t>2017, </a:t>
            </a:r>
            <a:r>
              <a:rPr lang="en-US" kern="0" dirty="0"/>
              <a:t>ZJU</a:t>
            </a:r>
            <a:endParaRPr lang="en-SE" kern="0" dirty="0"/>
          </a:p>
        </p:txBody>
      </p:sp>
      <p:sp>
        <p:nvSpPr>
          <p:cNvPr id="7" name="TextBox 6"/>
          <p:cNvSpPr txBox="1"/>
          <p:nvPr/>
        </p:nvSpPr>
        <p:spPr>
          <a:xfrm>
            <a:off x="4644935" y="1979452"/>
            <a:ext cx="184666" cy="369332"/>
          </a:xfrm>
          <a:prstGeom prst="rect">
            <a:avLst/>
          </a:prstGeom>
          <a:noFill/>
        </p:spPr>
        <p:txBody>
          <a:bodyPr wrap="none" rtlCol="0">
            <a:spAutoFit/>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buNone/>
            </a:pPr>
            <a:r>
              <a:rPr lang="en-US" dirty="0">
                <a:solidFill>
                  <a:srgbClr val="9B37AA"/>
                </a:solidFill>
              </a:rPr>
              <a:t>Reflection Attack </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C5BE38AC-47F3-4517-AC99-EA0BFA6F76BB}"/>
                  </a:ext>
                </a:extLst>
              </p:cNvPr>
              <p:cNvSpPr>
                <a:spLocks noGrp="1"/>
              </p:cNvSpPr>
              <p:nvPr>
                <p:ph idx="1"/>
              </p:nvPr>
            </p:nvSpPr>
            <p:spPr>
              <a:xfrm>
                <a:off x="323528" y="1196753"/>
                <a:ext cx="8568952" cy="2448271"/>
              </a:xfrm>
            </p:spPr>
            <p:txBody>
              <a:bodyPr>
                <a:normAutofit fontScale="62500" lnSpcReduction="20000"/>
              </a:bodyPr>
              <a:lstStyle/>
              <a:p>
                <a:r>
                  <a:rPr lang="en-US" dirty="0"/>
                  <a:t>Trudy can then take the ciphertext </a:t>
                </a:r>
                <a14:m>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𝐴𝐵</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1</m:t>
                        </m:r>
                      </m:sub>
                    </m:sSub>
                    <m:r>
                      <a:rPr lang="en-US" i="1">
                        <a:latin typeface="Cambria Math" panose="02040503050406030204" pitchFamily="18" charset="0"/>
                      </a:rPr>
                      <m:t>]</m:t>
                    </m:r>
                  </m:oMath>
                </a14:m>
                <a:r>
                  <a:rPr lang="en-US" dirty="0"/>
                  <a:t> to complete the step 3 of the first connection, by just sending the ciphertext of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𝑅</m:t>
                        </m:r>
                      </m:e>
                      <m:sub>
                        <m:r>
                          <a:rPr lang="en-US" i="1" dirty="0" smtClean="0">
                            <a:latin typeface="Cambria Math" panose="02040503050406030204" pitchFamily="18" charset="0"/>
                          </a:rPr>
                          <m:t>1</m:t>
                        </m:r>
                      </m:sub>
                    </m:sSub>
                  </m:oMath>
                </a14:m>
                <a:r>
                  <a:rPr lang="en-US" dirty="0"/>
                  <a:t> back to Bob. At this point, the first connection successfully concludes and Trudy has successfully impersonated Alice.</a:t>
                </a:r>
              </a:p>
              <a:p>
                <a:r>
                  <a:rPr lang="en-US" dirty="0"/>
                  <a:t>This is called a reflection attack because Trudy sends back to Bob what Bob had just sent her from another connection.</a:t>
                </a:r>
              </a:p>
              <a:p>
                <a:endParaRPr lang="en-US" dirty="0"/>
              </a:p>
              <a:p>
                <a:endParaRPr lang="en-SE" dirty="0"/>
              </a:p>
            </p:txBody>
          </p:sp>
        </mc:Choice>
        <mc:Fallback xmlns="">
          <p:sp>
            <p:nvSpPr>
              <p:cNvPr id="2" name="Content Placeholder 1">
                <a:extLst>
                  <a:ext uri="{FF2B5EF4-FFF2-40B4-BE49-F238E27FC236}">
                    <a16:creationId xmlns:a16="http://schemas.microsoft.com/office/drawing/2014/main" id="{C5BE38AC-47F3-4517-AC99-EA0BFA6F76BB}"/>
                  </a:ext>
                </a:extLst>
              </p:cNvPr>
              <p:cNvSpPr>
                <a:spLocks noGrp="1" noRot="1" noChangeAspect="1" noMove="1" noResize="1" noEditPoints="1" noAdjustHandles="1" noChangeArrowheads="1" noChangeShapeType="1" noTextEdit="1"/>
              </p:cNvSpPr>
              <p:nvPr>
                <p:ph idx="1"/>
              </p:nvPr>
            </p:nvSpPr>
            <p:spPr>
              <a:xfrm>
                <a:off x="323528" y="1196753"/>
                <a:ext cx="8568952" cy="2448271"/>
              </a:xfrm>
              <a:blipFill>
                <a:blip r:embed="rId3"/>
                <a:stretch>
                  <a:fillRect l="-853" t="-4726" r="-782"/>
                </a:stretch>
              </a:blipFill>
            </p:spPr>
            <p:txBody>
              <a:bodyPr/>
              <a:lstStyle/>
              <a:p>
                <a:r>
                  <a:rPr lang="en-US">
                    <a:noFill/>
                  </a:rPr>
                  <a:t> </a:t>
                </a:r>
              </a:p>
            </p:txBody>
          </p:sp>
        </mc:Fallback>
      </mc:AlternateContent>
      <p:pic>
        <p:nvPicPr>
          <p:cNvPr id="91" name="Shape 91"/>
          <p:cNvPicPr preferRelativeResize="0"/>
          <p:nvPr/>
        </p:nvPicPr>
        <p:blipFill>
          <a:blip r:embed="rId4">
            <a:alphaModFix/>
          </a:blip>
          <a:stretch>
            <a:fillRect/>
          </a:stretch>
        </p:blipFill>
        <p:spPr>
          <a:xfrm>
            <a:off x="1259632" y="3177323"/>
            <a:ext cx="7981817" cy="3492037"/>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2B5EA-1EAD-492F-80C8-EB50B078F4CF}"/>
              </a:ext>
            </a:extLst>
          </p:cNvPr>
          <p:cNvSpPr>
            <a:spLocks noGrp="1"/>
          </p:cNvSpPr>
          <p:nvPr>
            <p:ph type="title"/>
          </p:nvPr>
        </p:nvSpPr>
        <p:spPr>
          <a:xfrm>
            <a:off x="323528" y="188640"/>
            <a:ext cx="3168352" cy="868362"/>
          </a:xfrm>
        </p:spPr>
        <p:txBody>
          <a:bodyPr/>
          <a:lstStyle/>
          <a:p>
            <a:r>
              <a:rPr lang="en-US" dirty="0"/>
              <a:t>Reflection Attack</a:t>
            </a:r>
            <a:endParaRPr lang="en-SE" dirty="0"/>
          </a:p>
        </p:txBody>
      </p:sp>
      <p:sp>
        <p:nvSpPr>
          <p:cNvPr id="3" name="Content Placeholder 2">
            <a:extLst>
              <a:ext uri="{FF2B5EF4-FFF2-40B4-BE49-F238E27FC236}">
                <a16:creationId xmlns:a16="http://schemas.microsoft.com/office/drawing/2014/main" id="{FA6024DC-459D-4269-A4D7-97D90004E61D}"/>
              </a:ext>
            </a:extLst>
          </p:cNvPr>
          <p:cNvSpPr>
            <a:spLocks noGrp="1"/>
          </p:cNvSpPr>
          <p:nvPr>
            <p:ph idx="1"/>
          </p:nvPr>
        </p:nvSpPr>
        <p:spPr/>
        <p:txBody>
          <a:bodyPr/>
          <a:lstStyle/>
          <a:p>
            <a:endParaRPr lang="en-SE"/>
          </a:p>
        </p:txBody>
      </p:sp>
      <p:sp>
        <p:nvSpPr>
          <p:cNvPr id="4" name="Slide Number Placeholder 3">
            <a:extLst>
              <a:ext uri="{FF2B5EF4-FFF2-40B4-BE49-F238E27FC236}">
                <a16:creationId xmlns:a16="http://schemas.microsoft.com/office/drawing/2014/main" id="{8E18CC47-04C1-4AF4-9256-471288D3E45C}"/>
              </a:ext>
            </a:extLst>
          </p:cNvPr>
          <p:cNvSpPr>
            <a:spLocks noGrp="1"/>
          </p:cNvSpPr>
          <p:nvPr>
            <p:ph type="sldNum" sz="quarter" idx="12"/>
          </p:nvPr>
        </p:nvSpPr>
        <p:spPr/>
        <p:txBody>
          <a:bodyPr/>
          <a:lstStyle/>
          <a:p>
            <a:pPr>
              <a:defRPr/>
            </a:pPr>
            <a:fld id="{F57F456A-00AF-44E6-8D70-638C0D0130FF}" type="slidenum">
              <a:rPr lang="en-US" altLang="zh-CN" smtClean="0"/>
              <a:pPr>
                <a:defRPr/>
              </a:pPr>
              <a:t>11</a:t>
            </a:fld>
            <a:endParaRPr lang="en-US" altLang="zh-CN" dirty="0"/>
          </a:p>
        </p:txBody>
      </p:sp>
      <p:pic>
        <p:nvPicPr>
          <p:cNvPr id="5" name="Shape 77">
            <a:extLst>
              <a:ext uri="{FF2B5EF4-FFF2-40B4-BE49-F238E27FC236}">
                <a16:creationId xmlns:a16="http://schemas.microsoft.com/office/drawing/2014/main" id="{452587A7-44D2-4C2A-8620-1F3BB421A142}"/>
              </a:ext>
            </a:extLst>
          </p:cNvPr>
          <p:cNvPicPr preferRelativeResize="0"/>
          <p:nvPr/>
        </p:nvPicPr>
        <p:blipFill>
          <a:blip r:embed="rId2">
            <a:alphaModFix/>
          </a:blip>
          <a:stretch>
            <a:fillRect/>
          </a:stretch>
        </p:blipFill>
        <p:spPr>
          <a:xfrm>
            <a:off x="3387288" y="47103"/>
            <a:ext cx="5486337" cy="2227695"/>
          </a:xfrm>
          <a:prstGeom prst="rect">
            <a:avLst/>
          </a:prstGeom>
          <a:noFill/>
          <a:ln>
            <a:noFill/>
          </a:ln>
        </p:spPr>
      </p:pic>
      <p:pic>
        <p:nvPicPr>
          <p:cNvPr id="6" name="Shape 84">
            <a:extLst>
              <a:ext uri="{FF2B5EF4-FFF2-40B4-BE49-F238E27FC236}">
                <a16:creationId xmlns:a16="http://schemas.microsoft.com/office/drawing/2014/main" id="{9F882048-857F-4E9D-947C-651136DB24D0}"/>
              </a:ext>
            </a:extLst>
          </p:cNvPr>
          <p:cNvPicPr preferRelativeResize="0"/>
          <p:nvPr/>
        </p:nvPicPr>
        <p:blipFill>
          <a:blip r:embed="rId3">
            <a:alphaModFix/>
          </a:blip>
          <a:stretch>
            <a:fillRect/>
          </a:stretch>
        </p:blipFill>
        <p:spPr>
          <a:xfrm>
            <a:off x="3368433" y="2189027"/>
            <a:ext cx="5680511" cy="2265756"/>
          </a:xfrm>
          <a:prstGeom prst="rect">
            <a:avLst/>
          </a:prstGeom>
          <a:noFill/>
          <a:ln>
            <a:noFill/>
          </a:ln>
        </p:spPr>
      </p:pic>
      <p:pic>
        <p:nvPicPr>
          <p:cNvPr id="7" name="Shape 91">
            <a:extLst>
              <a:ext uri="{FF2B5EF4-FFF2-40B4-BE49-F238E27FC236}">
                <a16:creationId xmlns:a16="http://schemas.microsoft.com/office/drawing/2014/main" id="{F828E967-B2A5-4F0A-A0CC-82B266918C5C}"/>
              </a:ext>
            </a:extLst>
          </p:cNvPr>
          <p:cNvPicPr preferRelativeResize="0"/>
          <p:nvPr/>
        </p:nvPicPr>
        <p:blipFill>
          <a:blip r:embed="rId4">
            <a:alphaModFix/>
          </a:blip>
          <a:stretch>
            <a:fillRect/>
          </a:stretch>
        </p:blipFill>
        <p:spPr>
          <a:xfrm>
            <a:off x="3353550" y="4351575"/>
            <a:ext cx="5505192" cy="2408515"/>
          </a:xfrm>
          <a:prstGeom prst="rect">
            <a:avLst/>
          </a:prstGeom>
          <a:noFill/>
          <a:ln>
            <a:noFill/>
          </a:ln>
        </p:spPr>
      </p:pic>
    </p:spTree>
    <p:extLst>
      <p:ext uri="{BB962C8B-B14F-4D97-AF65-F5344CB8AC3E}">
        <p14:creationId xmlns:p14="http://schemas.microsoft.com/office/powerpoint/2010/main" val="2769991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Shape 98"/>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buNone/>
            </a:pPr>
            <a:r>
              <a:rPr lang="en-US" dirty="0"/>
              <a:t>Preventing </a:t>
            </a:r>
            <a:r>
              <a:rPr lang="en-US" dirty="0">
                <a:solidFill>
                  <a:srgbClr val="9B37AA"/>
                </a:solidFill>
              </a:rPr>
              <a:t>Reflection Attack </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83C389CE-570C-4073-A294-622952F29A38}"/>
                  </a:ext>
                </a:extLst>
              </p:cNvPr>
              <p:cNvSpPr>
                <a:spLocks noGrp="1"/>
              </p:cNvSpPr>
              <p:nvPr>
                <p:ph idx="1"/>
              </p:nvPr>
            </p:nvSpPr>
            <p:spPr>
              <a:xfrm>
                <a:off x="323528" y="1196753"/>
                <a:ext cx="8568952" cy="2592287"/>
              </a:xfrm>
            </p:spPr>
            <p:txBody>
              <a:bodyPr>
                <a:normAutofit fontScale="62500" lnSpcReduction="20000"/>
              </a:bodyPr>
              <a:lstStyle/>
              <a:p>
                <a:r>
                  <a:rPr lang="en-US" dirty="0">
                    <a:solidFill>
                      <a:schemeClr val="dk1"/>
                    </a:solidFill>
                  </a:rPr>
                  <a:t>One way is to let Alice and Bob share two different shared keys, one key </a:t>
                </a:r>
                <a14:m>
                  <m:oMath xmlns:m="http://schemas.openxmlformats.org/officeDocument/2006/math">
                    <m:sSub>
                      <m:sSubPr>
                        <m:ctrlPr>
                          <a:rPr lang="en-US" i="1">
                            <a:solidFill>
                              <a:schemeClr val="dk1"/>
                            </a:solidFill>
                            <a:latin typeface="Cambria Math" panose="02040503050406030204" pitchFamily="18" charset="0"/>
                          </a:rPr>
                        </m:ctrlPr>
                      </m:sSubPr>
                      <m:e>
                        <m:r>
                          <a:rPr lang="en-US" i="1">
                            <a:solidFill>
                              <a:schemeClr val="dk1"/>
                            </a:solidFill>
                            <a:latin typeface="Cambria Math" panose="02040503050406030204" pitchFamily="18" charset="0"/>
                          </a:rPr>
                          <m:t>𝐾</m:t>
                        </m:r>
                      </m:e>
                      <m:sub>
                        <m:r>
                          <a:rPr lang="en-US" i="1">
                            <a:solidFill>
                              <a:schemeClr val="dk1"/>
                            </a:solidFill>
                            <a:latin typeface="Cambria Math" panose="02040503050406030204" pitchFamily="18" charset="0"/>
                          </a:rPr>
                          <m:t>𝐴𝐵</m:t>
                        </m:r>
                        <m:r>
                          <a:rPr lang="en-US" i="1">
                            <a:solidFill>
                              <a:schemeClr val="dk1"/>
                            </a:solidFill>
                            <a:latin typeface="Cambria Math" panose="02040503050406030204" pitchFamily="18" charset="0"/>
                          </a:rPr>
                          <m:t>1</m:t>
                        </m:r>
                      </m:sub>
                    </m:sSub>
                  </m:oMath>
                </a14:m>
                <a:r>
                  <a:rPr lang="en-US" dirty="0">
                    <a:solidFill>
                      <a:schemeClr val="dk1"/>
                    </a:solidFill>
                  </a:rPr>
                  <a:t> for the initiator of the connection, Alice, and the other key </a:t>
                </a:r>
                <a14:m>
                  <m:oMath xmlns:m="http://schemas.openxmlformats.org/officeDocument/2006/math">
                    <m:sSub>
                      <m:sSubPr>
                        <m:ctrlPr>
                          <a:rPr lang="en-US" i="1">
                            <a:solidFill>
                              <a:schemeClr val="dk1"/>
                            </a:solidFill>
                            <a:latin typeface="Cambria Math" panose="02040503050406030204" pitchFamily="18" charset="0"/>
                          </a:rPr>
                        </m:ctrlPr>
                      </m:sSubPr>
                      <m:e>
                        <m:r>
                          <a:rPr lang="en-US" i="1">
                            <a:solidFill>
                              <a:schemeClr val="dk1"/>
                            </a:solidFill>
                            <a:latin typeface="Cambria Math" panose="02040503050406030204" pitchFamily="18" charset="0"/>
                          </a:rPr>
                          <m:t>𝐾</m:t>
                        </m:r>
                      </m:e>
                      <m:sub>
                        <m:r>
                          <a:rPr lang="en-US" i="1">
                            <a:solidFill>
                              <a:schemeClr val="dk1"/>
                            </a:solidFill>
                            <a:latin typeface="Cambria Math" panose="02040503050406030204" pitchFamily="18" charset="0"/>
                          </a:rPr>
                          <m:t>𝐴𝐵</m:t>
                        </m:r>
                        <m:r>
                          <a:rPr lang="en-US" i="1">
                            <a:solidFill>
                              <a:schemeClr val="dk1"/>
                            </a:solidFill>
                            <a:latin typeface="Cambria Math" panose="02040503050406030204" pitchFamily="18" charset="0"/>
                          </a:rPr>
                          <m:t>2</m:t>
                        </m:r>
                      </m:sub>
                    </m:sSub>
                  </m:oMath>
                </a14:m>
                <a:r>
                  <a:rPr lang="en-US" dirty="0">
                    <a:solidFill>
                      <a:schemeClr val="dk1"/>
                    </a:solidFill>
                  </a:rPr>
                  <a:t> for the responder, Bob. Then Trudy cannot get Bob to encrypt using Alice’s key. </a:t>
                </a:r>
              </a:p>
              <a:p>
                <a:r>
                  <a:rPr lang="en-US" dirty="0">
                    <a:solidFill>
                      <a:schemeClr val="dk1"/>
                    </a:solidFill>
                  </a:rPr>
                  <a:t>When Trudy gets the ciphertext </a:t>
                </a:r>
                <a14:m>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𝐴𝐵</m:t>
                        </m:r>
                        <m:r>
                          <a:rPr lang="en-US" b="0" i="1" smtClean="0">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1</m:t>
                        </m:r>
                      </m:sub>
                    </m:sSub>
                    <m:r>
                      <a:rPr lang="en-US" i="1">
                        <a:latin typeface="Cambria Math" panose="02040503050406030204" pitchFamily="18" charset="0"/>
                      </a:rPr>
                      <m:t>]</m:t>
                    </m:r>
                  </m:oMath>
                </a14:m>
                <a:r>
                  <a:rPr lang="en-US" dirty="0">
                    <a:solidFill>
                      <a:schemeClr val="dk1"/>
                    </a:solidFill>
                  </a:rPr>
                  <a:t> from Bob, she can not just send it back to Bob because Bob is expecting a ciphertext produced using Alice’s key </a:t>
                </a:r>
                <a14:m>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𝐴𝐵</m:t>
                        </m:r>
                        <m:r>
                          <a:rPr lang="en-US" b="0" i="1" smtClean="0">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1</m:t>
                        </m:r>
                      </m:sub>
                    </m:sSub>
                    <m:r>
                      <a:rPr lang="en-US" i="1">
                        <a:latin typeface="Cambria Math" panose="02040503050406030204" pitchFamily="18" charset="0"/>
                      </a:rPr>
                      <m:t>]</m:t>
                    </m:r>
                  </m:oMath>
                </a14:m>
                <a:r>
                  <a:rPr lang="en-US" dirty="0">
                    <a:solidFill>
                      <a:schemeClr val="dk1"/>
                    </a:solidFill>
                  </a:rPr>
                  <a:t>.</a:t>
                </a:r>
              </a:p>
              <a:p>
                <a:pPr lvl="0">
                  <a:spcBef>
                    <a:spcPts val="0"/>
                  </a:spcBef>
                  <a:buNone/>
                </a:pPr>
                <a:endParaRPr lang="en-US" b="1" dirty="0">
                  <a:solidFill>
                    <a:schemeClr val="dk1"/>
                  </a:solidFill>
                </a:endParaRPr>
              </a:p>
              <a:p>
                <a:endParaRPr lang="en-SE" dirty="0"/>
              </a:p>
            </p:txBody>
          </p:sp>
        </mc:Choice>
        <mc:Fallback xmlns="">
          <p:sp>
            <p:nvSpPr>
              <p:cNvPr id="2" name="Content Placeholder 1">
                <a:extLst>
                  <a:ext uri="{FF2B5EF4-FFF2-40B4-BE49-F238E27FC236}">
                    <a16:creationId xmlns:a16="http://schemas.microsoft.com/office/drawing/2014/main" id="{83C389CE-570C-4073-A294-622952F29A38}"/>
                  </a:ext>
                </a:extLst>
              </p:cNvPr>
              <p:cNvSpPr>
                <a:spLocks noGrp="1" noRot="1" noChangeAspect="1" noMove="1" noResize="1" noEditPoints="1" noAdjustHandles="1" noChangeArrowheads="1" noChangeShapeType="1" noTextEdit="1"/>
              </p:cNvSpPr>
              <p:nvPr>
                <p:ph idx="1"/>
              </p:nvPr>
            </p:nvSpPr>
            <p:spPr>
              <a:xfrm>
                <a:off x="323528" y="1196753"/>
                <a:ext cx="8568952" cy="2592287"/>
              </a:xfrm>
              <a:blipFill>
                <a:blip r:embed="rId3"/>
                <a:stretch>
                  <a:fillRect l="-853" t="-4460" r="-1209"/>
                </a:stretch>
              </a:blipFill>
            </p:spPr>
            <p:txBody>
              <a:bodyPr/>
              <a:lstStyle/>
              <a:p>
                <a:r>
                  <a:rPr lang="en-US">
                    <a:noFill/>
                  </a:rPr>
                  <a:t> </a:t>
                </a:r>
              </a:p>
            </p:txBody>
          </p:sp>
        </mc:Fallback>
      </mc:AlternateContent>
      <p:pic>
        <p:nvPicPr>
          <p:cNvPr id="6" name="Shape 106">
            <a:extLst>
              <a:ext uri="{FF2B5EF4-FFF2-40B4-BE49-F238E27FC236}">
                <a16:creationId xmlns:a16="http://schemas.microsoft.com/office/drawing/2014/main" id="{1D5E9418-FADD-4497-85D1-4FCACF9DAAB8}"/>
              </a:ext>
            </a:extLst>
          </p:cNvPr>
          <p:cNvPicPr preferRelativeResize="0"/>
          <p:nvPr/>
        </p:nvPicPr>
        <p:blipFill>
          <a:blip r:embed="rId4">
            <a:alphaModFix/>
          </a:blip>
          <a:stretch>
            <a:fillRect/>
          </a:stretch>
        </p:blipFill>
        <p:spPr>
          <a:xfrm>
            <a:off x="1043608" y="3573016"/>
            <a:ext cx="6973375" cy="3108072"/>
          </a:xfrm>
          <a:prstGeom prst="rect">
            <a:avLst/>
          </a:prstGeom>
          <a:noFill/>
          <a:ln>
            <a:noFill/>
          </a:ln>
        </p:spPr>
      </p:pic>
      <p:pic>
        <p:nvPicPr>
          <p:cNvPr id="3" name="Picture 2"/>
          <p:cNvPicPr>
            <a:picLocks noChangeAspect="1"/>
          </p:cNvPicPr>
          <p:nvPr/>
        </p:nvPicPr>
        <p:blipFill>
          <a:blip r:embed="rId5"/>
          <a:stretch>
            <a:fillRect/>
          </a:stretch>
        </p:blipFill>
        <p:spPr>
          <a:xfrm>
            <a:off x="6228184" y="4906410"/>
            <a:ext cx="1474604" cy="342647"/>
          </a:xfrm>
          <a:prstGeom prst="rect">
            <a:avLst/>
          </a:prstGeom>
        </p:spPr>
      </p:pic>
      <p:pic>
        <p:nvPicPr>
          <p:cNvPr id="4" name="Picture 3"/>
          <p:cNvPicPr>
            <a:picLocks noChangeAspect="1"/>
          </p:cNvPicPr>
          <p:nvPr/>
        </p:nvPicPr>
        <p:blipFill>
          <a:blip r:embed="rId6"/>
          <a:stretch>
            <a:fillRect/>
          </a:stretch>
        </p:blipFill>
        <p:spPr>
          <a:xfrm>
            <a:off x="1187624" y="4920406"/>
            <a:ext cx="1440160" cy="314657"/>
          </a:xfrm>
          <a:prstGeom prst="rect">
            <a:avLst/>
          </a:prstGeom>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Shape 113"/>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buNone/>
            </a:pPr>
            <a:r>
              <a:rPr lang="en-US">
                <a:solidFill>
                  <a:srgbClr val="9B37AA"/>
                </a:solidFill>
              </a:rPr>
              <a:t>Mutual Authentication: Reflection Attack </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0895A87E-7A75-4E60-9787-A2D0924636AE}"/>
                  </a:ext>
                </a:extLst>
              </p:cNvPr>
              <p:cNvSpPr>
                <a:spLocks noGrp="1"/>
              </p:cNvSpPr>
              <p:nvPr>
                <p:ph idx="1"/>
              </p:nvPr>
            </p:nvSpPr>
            <p:spPr/>
            <p:txBody>
              <a:bodyPr>
                <a:normAutofit lnSpcReduction="10000"/>
              </a:bodyPr>
              <a:lstStyle/>
              <a:p>
                <a:r>
                  <a:rPr lang="en-US" dirty="0"/>
                  <a:t>Another way is the use different challenges for the initiator and responder, e.g., even number challenge for Alice and odd number for Bob. </a:t>
                </a:r>
              </a:p>
              <a:p>
                <a:r>
                  <a:rPr lang="en-US" dirty="0"/>
                  <a:t>Trudy cannot send the challenge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𝑅</m:t>
                        </m:r>
                      </m:e>
                      <m:sub>
                        <m:r>
                          <a:rPr lang="en-US" i="1" dirty="0" smtClean="0">
                            <a:latin typeface="Cambria Math" panose="02040503050406030204" pitchFamily="18" charset="0"/>
                          </a:rPr>
                          <m:t>1</m:t>
                        </m:r>
                      </m:sub>
                    </m:sSub>
                  </m:oMath>
                </a14:m>
                <a:r>
                  <a:rPr lang="en-US" dirty="0"/>
                  <a:t> she received from Bob, which is an odd number, as a new challenge for Bob because Bob is expecting an even number from Alice.</a:t>
                </a:r>
              </a:p>
              <a:p>
                <a:endParaRPr lang="en-US" dirty="0"/>
              </a:p>
              <a:p>
                <a:endParaRPr lang="en-SE" dirty="0"/>
              </a:p>
            </p:txBody>
          </p:sp>
        </mc:Choice>
        <mc:Fallback xmlns="">
          <p:sp>
            <p:nvSpPr>
              <p:cNvPr id="2" name="Content Placeholder 1">
                <a:extLst>
                  <a:ext uri="{FF2B5EF4-FFF2-40B4-BE49-F238E27FC236}">
                    <a16:creationId xmlns:a16="http://schemas.microsoft.com/office/drawing/2014/main" id="{0895A87E-7A75-4E60-9787-A2D0924636AE}"/>
                  </a:ext>
                </a:extLst>
              </p:cNvPr>
              <p:cNvSpPr>
                <a:spLocks noGrp="1" noRot="1" noChangeAspect="1" noMove="1" noResize="1" noEditPoints="1" noAdjustHandles="1" noChangeArrowheads="1" noChangeShapeType="1" noTextEdit="1"/>
              </p:cNvSpPr>
              <p:nvPr>
                <p:ph idx="1"/>
              </p:nvPr>
            </p:nvSpPr>
            <p:spPr>
              <a:blipFill>
                <a:blip r:embed="rId3"/>
                <a:stretch>
                  <a:fillRect l="-1920" t="-2781" r="-2845" b="-2086"/>
                </a:stretch>
              </a:blipFill>
            </p:spPr>
            <p:txBody>
              <a:bodyPr/>
              <a:lstStyle/>
              <a:p>
                <a:r>
                  <a:rPr lang="en-SE">
                    <a:noFill/>
                  </a:rPr>
                  <a:t> </a:t>
                </a:r>
              </a:p>
            </p:txBody>
          </p:sp>
        </mc:Fallback>
      </mc:AlternateContent>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buNone/>
            </a:pPr>
            <a:r>
              <a:rPr lang="en-US" dirty="0">
                <a:solidFill>
                  <a:srgbClr val="9B37AA"/>
                </a:solidFill>
              </a:rPr>
              <a:t>Mutual Authentication w Public Keys</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2D8A4328-AF72-46D3-BBE2-491DED83759F}"/>
                  </a:ext>
                </a:extLst>
              </p:cNvPr>
              <p:cNvSpPr>
                <a:spLocks noGrp="1"/>
              </p:cNvSpPr>
              <p:nvPr>
                <p:ph idx="1"/>
              </p:nvPr>
            </p:nvSpPr>
            <p:spPr>
              <a:xfrm>
                <a:off x="323528" y="1196752"/>
                <a:ext cx="8568952" cy="2952327"/>
              </a:xfrm>
            </p:spPr>
            <p:txBody>
              <a:bodyPr>
                <a:normAutofit fontScale="47500" lnSpcReduction="20000"/>
              </a:bodyPr>
              <a:lstStyle/>
              <a:p>
                <a:r>
                  <a:rPr lang="en-US" dirty="0"/>
                  <a:t>1. Alice sends Bob a challenge ciphertext </a:t>
                </a: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𝐵</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a14:m>
                <a:r>
                  <a:rPr lang="en-US" dirty="0"/>
                  <a:t>, as plaintext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𝑅</m:t>
                        </m:r>
                      </m:e>
                      <m:sub>
                        <m:r>
                          <a:rPr lang="en-US" i="1" dirty="0" smtClean="0">
                            <a:latin typeface="Cambria Math" panose="02040503050406030204" pitchFamily="18" charset="0"/>
                          </a:rPr>
                          <m:t>2</m:t>
                        </m:r>
                      </m:sub>
                    </m:sSub>
                  </m:oMath>
                </a14:m>
                <a:r>
                  <a:rPr lang="en-US" dirty="0"/>
                  <a:t> encrypted using Bob’s public key </a:t>
                </a:r>
                <a14:m>
                  <m:oMath xmlns:m="http://schemas.openxmlformats.org/officeDocument/2006/math">
                    <m:r>
                      <a:rPr lang="en-US" i="1">
                        <a:latin typeface="Cambria Math" panose="02040503050406030204" pitchFamily="18" charset="0"/>
                      </a:rPr>
                      <m:t>𝑃</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𝐵</m:t>
                        </m:r>
                      </m:sub>
                    </m:sSub>
                  </m:oMath>
                </a14:m>
                <a:r>
                  <a:rPr lang="en-US" dirty="0"/>
                  <a:t>;</a:t>
                </a:r>
              </a:p>
              <a:p>
                <a:r>
                  <a:rPr lang="en-US" dirty="0"/>
                  <a:t>2. Bob decrypts </a:t>
                </a:r>
                <a14:m>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𝑃</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𝐵</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2</m:t>
                        </m:r>
                      </m:sub>
                    </m:sSub>
                    <m:r>
                      <a:rPr lang="en-US" i="1">
                        <a:latin typeface="Cambria Math" panose="02040503050406030204" pitchFamily="18" charset="0"/>
                      </a:rPr>
                      <m:t>]</m:t>
                    </m:r>
                  </m:oMath>
                </a14:m>
                <a:r>
                  <a:rPr lang="en-US" dirty="0"/>
                  <a:t> using his private key </a:t>
                </a:r>
                <a14:m>
                  <m:oMath xmlns:m="http://schemas.openxmlformats.org/officeDocument/2006/math">
                    <m:r>
                      <a:rPr lang="en-US" i="1">
                        <a:latin typeface="Cambria Math" panose="02040503050406030204" pitchFamily="18" charset="0"/>
                      </a:rPr>
                      <m:t>𝑃</m:t>
                    </m:r>
                    <m:sSub>
                      <m:sSubPr>
                        <m:ctrlPr>
                          <a:rPr lang="en-US" i="1">
                            <a:latin typeface="Cambria Math" panose="02040503050406030204" pitchFamily="18" charset="0"/>
                          </a:rPr>
                        </m:ctrlPr>
                      </m:sSubPr>
                      <m:e>
                        <m:r>
                          <a:rPr lang="en-US" b="0" i="1" smtClean="0">
                            <a:latin typeface="Cambria Math" panose="02040503050406030204" pitchFamily="18" charset="0"/>
                          </a:rPr>
                          <m:t>𝑅</m:t>
                        </m:r>
                      </m:e>
                      <m:sub>
                        <m:r>
                          <a:rPr lang="en-US" i="1">
                            <a:latin typeface="Cambria Math" panose="02040503050406030204" pitchFamily="18" charset="0"/>
                          </a:rPr>
                          <m:t>𝐵</m:t>
                        </m:r>
                      </m:sub>
                    </m:sSub>
                  </m:oMath>
                </a14:m>
                <a:r>
                  <a:rPr lang="en-US" dirty="0"/>
                  <a:t>, and send back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𝑅</m:t>
                        </m:r>
                      </m:e>
                      <m:sub>
                        <m:r>
                          <a:rPr lang="en-US" i="1" dirty="0" smtClean="0">
                            <a:latin typeface="Cambria Math" panose="02040503050406030204" pitchFamily="18" charset="0"/>
                          </a:rPr>
                          <m:t>2</m:t>
                        </m:r>
                      </m:sub>
                    </m:sSub>
                  </m:oMath>
                </a14:m>
                <a:r>
                  <a:rPr lang="en-US" dirty="0"/>
                  <a:t>, along with his own challenge ciphertext </a:t>
                </a:r>
                <a14:m>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𝑃</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b="0" i="1" smtClean="0">
                            <a:latin typeface="Cambria Math" panose="02040503050406030204" pitchFamily="18" charset="0"/>
                          </a:rPr>
                          <m:t>𝐴</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1</m:t>
                        </m:r>
                      </m:sub>
                    </m:sSub>
                    <m:r>
                      <a:rPr lang="en-US" i="1">
                        <a:latin typeface="Cambria Math" panose="02040503050406030204" pitchFamily="18" charset="0"/>
                      </a:rPr>
                      <m:t>]</m:t>
                    </m:r>
                  </m:oMath>
                </a14:m>
                <a:r>
                  <a:rPr lang="en-US" dirty="0"/>
                  <a:t>, as plain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𝑅</m:t>
                        </m:r>
                      </m:e>
                      <m:sub>
                        <m:r>
                          <a:rPr lang="en-US" i="1" dirty="0">
                            <a:latin typeface="Cambria Math" panose="02040503050406030204" pitchFamily="18" charset="0"/>
                          </a:rPr>
                          <m:t>1</m:t>
                        </m:r>
                      </m:sub>
                    </m:sSub>
                  </m:oMath>
                </a14:m>
                <a:r>
                  <a:rPr lang="en-US" dirty="0"/>
                  <a:t> encrypted using Alice’s public key </a:t>
                </a:r>
                <a14:m>
                  <m:oMath xmlns:m="http://schemas.openxmlformats.org/officeDocument/2006/math">
                    <m:r>
                      <a:rPr lang="en-US" i="1">
                        <a:latin typeface="Cambria Math" panose="02040503050406030204" pitchFamily="18" charset="0"/>
                      </a:rPr>
                      <m:t>𝑃</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b="0" i="1" smtClean="0">
                            <a:latin typeface="Cambria Math" panose="02040503050406030204" pitchFamily="18" charset="0"/>
                          </a:rPr>
                          <m:t>𝐴</m:t>
                        </m:r>
                      </m:sub>
                    </m:sSub>
                  </m:oMath>
                </a14:m>
                <a:r>
                  <a:rPr lang="en-US" dirty="0"/>
                  <a:t>.</a:t>
                </a:r>
              </a:p>
              <a:p>
                <a:r>
                  <a:rPr lang="en-US" dirty="0"/>
                  <a:t>3. The plaintext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𝑅</m:t>
                        </m:r>
                      </m:e>
                      <m:sub>
                        <m:r>
                          <a:rPr lang="en-US" i="1" dirty="0" smtClean="0">
                            <a:latin typeface="Cambria Math" panose="02040503050406030204" pitchFamily="18" charset="0"/>
                          </a:rPr>
                          <m:t>2</m:t>
                        </m:r>
                      </m:sub>
                    </m:sSub>
                  </m:oMath>
                </a14:m>
                <a:r>
                  <a:rPr lang="en-US" dirty="0"/>
                  <a:t> in Bob’s response to Alice tells her that she is communicating with Bob because only Bob has his private key </a:t>
                </a:r>
                <a14:m>
                  <m:oMath xmlns:m="http://schemas.openxmlformats.org/officeDocument/2006/math">
                    <m:r>
                      <a:rPr lang="en-US" i="1">
                        <a:latin typeface="Cambria Math" panose="02040503050406030204" pitchFamily="18" charset="0"/>
                      </a:rPr>
                      <m:t>𝑃</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𝐵</m:t>
                        </m:r>
                      </m:sub>
                    </m:sSub>
                  </m:oMath>
                </a14:m>
                <a:r>
                  <a:rPr lang="en-US" dirty="0"/>
                  <a:t> that is paired the public key </a:t>
                </a:r>
                <a14:m>
                  <m:oMath xmlns:m="http://schemas.openxmlformats.org/officeDocument/2006/math">
                    <m:r>
                      <a:rPr lang="en-US" i="1">
                        <a:latin typeface="Cambria Math" panose="02040503050406030204" pitchFamily="18" charset="0"/>
                      </a:rPr>
                      <m:t>𝑃</m:t>
                    </m:r>
                    <m:sSub>
                      <m:sSubPr>
                        <m:ctrlPr>
                          <a:rPr lang="en-US" i="1">
                            <a:latin typeface="Cambria Math" panose="02040503050406030204" pitchFamily="18" charset="0"/>
                          </a:rPr>
                        </m:ctrlPr>
                      </m:sSubPr>
                      <m:e>
                        <m:r>
                          <a:rPr lang="en-US" b="0" i="1" smtClean="0">
                            <a:latin typeface="Cambria Math" panose="02040503050406030204" pitchFamily="18" charset="0"/>
                          </a:rPr>
                          <m:t>𝑈</m:t>
                        </m:r>
                      </m:e>
                      <m:sub>
                        <m:r>
                          <a:rPr lang="en-US" i="1">
                            <a:latin typeface="Cambria Math" panose="02040503050406030204" pitchFamily="18" charset="0"/>
                          </a:rPr>
                          <m:t>𝐵</m:t>
                        </m:r>
                      </m:sub>
                    </m:sSub>
                  </m:oMath>
                </a14:m>
                <a:r>
                  <a:rPr lang="en-US" dirty="0"/>
                  <a:t> that encrypted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𝑅</m:t>
                        </m:r>
                      </m:e>
                      <m:sub>
                        <m:r>
                          <a:rPr lang="en-US" i="1" dirty="0" smtClean="0">
                            <a:latin typeface="Cambria Math" panose="02040503050406030204" pitchFamily="18" charset="0"/>
                          </a:rPr>
                          <m:t>2</m:t>
                        </m:r>
                      </m:sub>
                    </m:sSub>
                  </m:oMath>
                </a14:m>
                <a:r>
                  <a:rPr lang="en-US" dirty="0"/>
                  <a:t>; Alice decrypts </a:t>
                </a:r>
                <a14:m>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𝑃</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𝐴</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1</m:t>
                        </m:r>
                      </m:sub>
                    </m:sSub>
                    <m:r>
                      <a:rPr lang="en-US" i="1">
                        <a:latin typeface="Cambria Math" panose="02040503050406030204" pitchFamily="18" charset="0"/>
                      </a:rPr>
                      <m:t>]</m:t>
                    </m:r>
                  </m:oMath>
                </a14:m>
                <a:r>
                  <a:rPr lang="en-US" dirty="0"/>
                  <a:t> using her private key </a:t>
                </a:r>
                <a14:m>
                  <m:oMath xmlns:m="http://schemas.openxmlformats.org/officeDocument/2006/math">
                    <m:r>
                      <a:rPr lang="en-US" i="1">
                        <a:latin typeface="Cambria Math" panose="02040503050406030204" pitchFamily="18" charset="0"/>
                      </a:rPr>
                      <m:t>𝑃</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𝐴</m:t>
                        </m:r>
                      </m:sub>
                    </m:sSub>
                  </m:oMath>
                </a14:m>
                <a:r>
                  <a:rPr lang="en-US" dirty="0"/>
                  <a:t> and sends the plaintext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1</m:t>
                        </m:r>
                      </m:sub>
                    </m:sSub>
                  </m:oMath>
                </a14:m>
                <a:r>
                  <a:rPr lang="en-US" dirty="0"/>
                  <a:t> to Bob; Bob will then know he is communicating with Alice because only Alice has her private key </a:t>
                </a:r>
                <a14:m>
                  <m:oMath xmlns:m="http://schemas.openxmlformats.org/officeDocument/2006/math">
                    <m:r>
                      <a:rPr lang="en-US" b="0" i="1" smtClean="0">
                        <a:latin typeface="Cambria Math" panose="02040503050406030204" pitchFamily="18" charset="0"/>
                      </a:rPr>
                      <m:t>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𝐴</m:t>
                        </m:r>
                      </m:sub>
                    </m:sSub>
                  </m:oMath>
                </a14:m>
                <a:r>
                  <a:rPr lang="en-US" dirty="0"/>
                  <a:t> that is paired with her public key </a:t>
                </a:r>
                <a14:m>
                  <m:oMath xmlns:m="http://schemas.openxmlformats.org/officeDocument/2006/math">
                    <m:r>
                      <a:rPr lang="en-US" b="0" i="1" smtClean="0">
                        <a:latin typeface="Cambria Math" panose="02040503050406030204" pitchFamily="18" charset="0"/>
                      </a:rPr>
                      <m:t>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𝐴</m:t>
                        </m:r>
                      </m:sub>
                    </m:sSub>
                  </m:oMath>
                </a14:m>
                <a:r>
                  <a:rPr lang="en-US" dirty="0"/>
                  <a:t> used to encrypt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𝑅</m:t>
                        </m:r>
                      </m:e>
                      <m:sub>
                        <m:r>
                          <a:rPr lang="en-US" i="1" dirty="0" smtClean="0">
                            <a:latin typeface="Cambria Math" panose="02040503050406030204" pitchFamily="18" charset="0"/>
                          </a:rPr>
                          <m:t>1</m:t>
                        </m:r>
                      </m:sub>
                    </m:sSub>
                  </m:oMath>
                </a14:m>
                <a:r>
                  <a:rPr lang="en-US" dirty="0"/>
                  <a:t>.</a:t>
                </a:r>
              </a:p>
              <a:p>
                <a:r>
                  <a:rPr lang="en-US" dirty="0"/>
                  <a:t>Another variant </a:t>
                </a:r>
                <a:r>
                  <a:rPr lang="en-US" dirty="0">
                    <a:solidFill>
                      <a:schemeClr val="dk1"/>
                    </a:solidFill>
                  </a:rPr>
                  <a:t>to use signing with private keys instead of encryption with public keys.</a:t>
                </a:r>
                <a:endParaRPr lang="en-SE" dirty="0"/>
              </a:p>
            </p:txBody>
          </p:sp>
        </mc:Choice>
        <mc:Fallback xmlns="">
          <p:sp>
            <p:nvSpPr>
              <p:cNvPr id="2" name="Content Placeholder 1">
                <a:extLst>
                  <a:ext uri="{FF2B5EF4-FFF2-40B4-BE49-F238E27FC236}">
                    <a16:creationId xmlns:a16="http://schemas.microsoft.com/office/drawing/2014/main" id="{2D8A4328-AF72-46D3-BBE2-491DED83759F}"/>
                  </a:ext>
                </a:extLst>
              </p:cNvPr>
              <p:cNvSpPr>
                <a:spLocks noGrp="1" noRot="1" noChangeAspect="1" noMove="1" noResize="1" noEditPoints="1" noAdjustHandles="1" noChangeArrowheads="1" noChangeShapeType="1" noTextEdit="1"/>
              </p:cNvSpPr>
              <p:nvPr>
                <p:ph idx="1"/>
              </p:nvPr>
            </p:nvSpPr>
            <p:spPr>
              <a:xfrm>
                <a:off x="323528" y="1196752"/>
                <a:ext cx="8568952" cy="2952327"/>
              </a:xfrm>
              <a:blipFill>
                <a:blip r:embed="rId3"/>
                <a:stretch>
                  <a:fillRect l="-356" t="-2268" r="-213" b="-2268"/>
                </a:stretch>
              </a:blipFill>
            </p:spPr>
            <p:txBody>
              <a:bodyPr/>
              <a:lstStyle/>
              <a:p>
                <a:r>
                  <a:rPr lang="en-SE">
                    <a:noFill/>
                  </a:rPr>
                  <a:t> </a:t>
                </a:r>
              </a:p>
            </p:txBody>
          </p:sp>
        </mc:Fallback>
      </mc:AlternateContent>
      <p:sp>
        <p:nvSpPr>
          <p:cNvPr id="121" name="Shape 121"/>
          <p:cNvSpPr txBox="1"/>
          <p:nvPr/>
        </p:nvSpPr>
        <p:spPr>
          <a:xfrm>
            <a:off x="4143338" y="4601194"/>
            <a:ext cx="4887225" cy="1200149"/>
          </a:xfrm>
          <a:prstGeom prst="rect">
            <a:avLst/>
          </a:prstGeom>
          <a:noFill/>
          <a:ln>
            <a:noFill/>
          </a:ln>
        </p:spPr>
        <p:txBody>
          <a:bodyPr lIns="68569" tIns="68569" rIns="68569" bIns="68569" anchor="ctr" anchorCtr="0">
            <a:noAutofit/>
          </a:bodyPr>
          <a:lstStyle/>
          <a:p>
            <a:pPr marL="257175" indent="-285750">
              <a:spcBef>
                <a:spcPts val="480"/>
              </a:spcBef>
              <a:buClr>
                <a:srgbClr val="4E75A8"/>
              </a:buClr>
              <a:buSzPct val="100000"/>
              <a:buFont typeface="Gloria Hallelujah"/>
              <a:buChar char="●"/>
            </a:pPr>
            <a:endParaRPr lang="en-US" sz="2250" dirty="0">
              <a:solidFill>
                <a:schemeClr val="dk1"/>
              </a:solidFill>
              <a:latin typeface="Gloria Hallelujah"/>
              <a:ea typeface="Gloria Hallelujah"/>
              <a:cs typeface="Gloria Hallelujah"/>
              <a:sym typeface="Gloria Hallelujah"/>
            </a:endParaRPr>
          </a:p>
        </p:txBody>
      </p:sp>
      <p:pic>
        <p:nvPicPr>
          <p:cNvPr id="122" name="Shape 122"/>
          <p:cNvPicPr preferRelativeResize="0"/>
          <p:nvPr/>
        </p:nvPicPr>
        <p:blipFill rotWithShape="1">
          <a:blip r:embed="rId4">
            <a:alphaModFix/>
          </a:blip>
          <a:srcRect t="1029"/>
          <a:stretch/>
        </p:blipFill>
        <p:spPr>
          <a:xfrm>
            <a:off x="1271979" y="3889451"/>
            <a:ext cx="7633903" cy="2968549"/>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FF912-FB63-4159-BFEC-B2FF872D489F}"/>
              </a:ext>
            </a:extLst>
          </p:cNvPr>
          <p:cNvSpPr>
            <a:spLocks noGrp="1"/>
          </p:cNvSpPr>
          <p:nvPr>
            <p:ph type="title"/>
          </p:nvPr>
        </p:nvSpPr>
        <p:spPr/>
        <p:txBody>
          <a:bodyPr/>
          <a:lstStyle/>
          <a:p>
            <a:r>
              <a:rPr lang="en-US" dirty="0"/>
              <a:t>Reflection Attack Quiz</a:t>
            </a:r>
            <a:endParaRPr lang="en-SE" dirty="0"/>
          </a:p>
        </p:txBody>
      </p:sp>
      <p:sp>
        <p:nvSpPr>
          <p:cNvPr id="3" name="Content Placeholder 2">
            <a:extLst>
              <a:ext uri="{FF2B5EF4-FFF2-40B4-BE49-F238E27FC236}">
                <a16:creationId xmlns:a16="http://schemas.microsoft.com/office/drawing/2014/main" id="{47F70D68-F2AB-4FDE-99A6-46F5E9D6BC7D}"/>
              </a:ext>
            </a:extLst>
          </p:cNvPr>
          <p:cNvSpPr>
            <a:spLocks noGrp="1"/>
          </p:cNvSpPr>
          <p:nvPr>
            <p:ph idx="1"/>
          </p:nvPr>
        </p:nvSpPr>
        <p:spPr/>
        <p:txBody>
          <a:bodyPr/>
          <a:lstStyle/>
          <a:p>
            <a:r>
              <a:rPr lang="en-US" dirty="0"/>
              <a:t>A reflection attack is a form of man-in-the-middle attack</a:t>
            </a:r>
          </a:p>
          <a:p>
            <a:pPr marL="971550" lvl="1" indent="-514350">
              <a:buFont typeface="+mj-lt"/>
              <a:buAutoNum type="alphaUcPeriod"/>
            </a:pPr>
            <a:r>
              <a:rPr lang="en-US" dirty="0"/>
              <a:t>To defeat a reflection attack, we can use an odd number as challenge from the initiator and even number from the responder.</a:t>
            </a:r>
          </a:p>
          <a:p>
            <a:pPr marL="971550" lvl="1" indent="-514350">
              <a:buFont typeface="+mj-lt"/>
              <a:buAutoNum type="alphaUcPeriod"/>
            </a:pPr>
            <a:r>
              <a:rPr lang="en-US" dirty="0"/>
              <a:t>We can use signing with public keys to achieve mutual authentication.</a:t>
            </a:r>
          </a:p>
          <a:p>
            <a:r>
              <a:rPr lang="en-US" dirty="0"/>
              <a:t>ANS: A, B</a:t>
            </a:r>
          </a:p>
          <a:p>
            <a:endParaRPr lang="en-US" dirty="0"/>
          </a:p>
          <a:p>
            <a:endParaRPr lang="en-US" dirty="0"/>
          </a:p>
          <a:p>
            <a:endParaRPr lang="en-SE" dirty="0"/>
          </a:p>
        </p:txBody>
      </p:sp>
      <p:sp>
        <p:nvSpPr>
          <p:cNvPr id="4" name="Slide Number Placeholder 3">
            <a:extLst>
              <a:ext uri="{FF2B5EF4-FFF2-40B4-BE49-F238E27FC236}">
                <a16:creationId xmlns:a16="http://schemas.microsoft.com/office/drawing/2014/main" id="{2B97C26F-374B-462D-A6B9-DAEF448FC708}"/>
              </a:ext>
            </a:extLst>
          </p:cNvPr>
          <p:cNvSpPr>
            <a:spLocks noGrp="1"/>
          </p:cNvSpPr>
          <p:nvPr>
            <p:ph type="sldNum" sz="quarter" idx="12"/>
          </p:nvPr>
        </p:nvSpPr>
        <p:spPr/>
        <p:txBody>
          <a:bodyPr/>
          <a:lstStyle/>
          <a:p>
            <a:pPr>
              <a:defRPr/>
            </a:pPr>
            <a:fld id="{F57F456A-00AF-44E6-8D70-638C0D0130FF}" type="slidenum">
              <a:rPr lang="en-US" altLang="zh-CN" smtClean="0"/>
              <a:pPr>
                <a:defRPr/>
              </a:pPr>
              <a:t>15</a:t>
            </a:fld>
            <a:endParaRPr lang="en-US" altLang="zh-CN" dirty="0"/>
          </a:p>
        </p:txBody>
      </p:sp>
    </p:spTree>
    <p:extLst>
      <p:ext uri="{BB962C8B-B14F-4D97-AF65-F5344CB8AC3E}">
        <p14:creationId xmlns:p14="http://schemas.microsoft.com/office/powerpoint/2010/main" val="3946397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5F6CC-A75F-4A8B-A807-181939AD5EF4}"/>
              </a:ext>
            </a:extLst>
          </p:cNvPr>
          <p:cNvSpPr>
            <a:spLocks noGrp="1"/>
          </p:cNvSpPr>
          <p:nvPr>
            <p:ph type="title"/>
          </p:nvPr>
        </p:nvSpPr>
        <p:spPr/>
        <p:txBody>
          <a:bodyPr/>
          <a:lstStyle/>
          <a:p>
            <a:r>
              <a:rPr lang="en-US" dirty="0"/>
              <a:t>Session Keys</a:t>
            </a:r>
            <a:endParaRPr lang="en-SE" dirty="0"/>
          </a:p>
        </p:txBody>
      </p:sp>
      <p:sp>
        <p:nvSpPr>
          <p:cNvPr id="3" name="Content Placeholder 2">
            <a:extLst>
              <a:ext uri="{FF2B5EF4-FFF2-40B4-BE49-F238E27FC236}">
                <a16:creationId xmlns:a16="http://schemas.microsoft.com/office/drawing/2014/main" id="{09DA8670-FBA0-4256-ADA8-1CA2A73E808B}"/>
              </a:ext>
            </a:extLst>
          </p:cNvPr>
          <p:cNvSpPr>
            <a:spLocks noGrp="1"/>
          </p:cNvSpPr>
          <p:nvPr>
            <p:ph idx="1"/>
          </p:nvPr>
        </p:nvSpPr>
        <p:spPr/>
        <p:txBody>
          <a:bodyPr>
            <a:normAutofit fontScale="70000" lnSpcReduction="20000"/>
          </a:bodyPr>
          <a:lstStyle/>
          <a:p>
            <a:r>
              <a:rPr lang="en-US" dirty="0"/>
              <a:t>Typically, Alice and Bob share a long-term secret key called the master key. For example, the master key is derived from a password. For each session, Alice and Bob use the master secret key to authenticate and establish a temporary </a:t>
            </a:r>
            <a:r>
              <a:rPr lang="en-US" dirty="0">
                <a:solidFill>
                  <a:srgbClr val="FF0000"/>
                </a:solidFill>
              </a:rPr>
              <a:t>session key</a:t>
            </a:r>
            <a:r>
              <a:rPr lang="en-US" dirty="0"/>
              <a:t> to protect message security during the session.</a:t>
            </a:r>
          </a:p>
          <a:p>
            <a:r>
              <a:rPr lang="en-US" dirty="0"/>
              <a:t>The main benefit of using a session key is that if the key is leaked or broken, the impact is limited to the current session. Intuitively, the more a secret is used, the higher the chance that the secret can be leaked. Therefore, we should limit the use of the long-term, master secret, and only use it at the beginning of a session for authentication and establishing the session key.</a:t>
            </a:r>
          </a:p>
        </p:txBody>
      </p:sp>
      <p:sp>
        <p:nvSpPr>
          <p:cNvPr id="4" name="Slide Number Placeholder 3">
            <a:extLst>
              <a:ext uri="{FF2B5EF4-FFF2-40B4-BE49-F238E27FC236}">
                <a16:creationId xmlns:a16="http://schemas.microsoft.com/office/drawing/2014/main" id="{1C639E69-A848-4675-9D96-89A353CB04B0}"/>
              </a:ext>
            </a:extLst>
          </p:cNvPr>
          <p:cNvSpPr>
            <a:spLocks noGrp="1"/>
          </p:cNvSpPr>
          <p:nvPr>
            <p:ph type="sldNum" sz="quarter" idx="12"/>
          </p:nvPr>
        </p:nvSpPr>
        <p:spPr/>
        <p:txBody>
          <a:bodyPr/>
          <a:lstStyle/>
          <a:p>
            <a:pPr>
              <a:defRPr/>
            </a:pPr>
            <a:fld id="{F57F456A-00AF-44E6-8D70-638C0D0130FF}" type="slidenum">
              <a:rPr lang="en-US" altLang="zh-CN" smtClean="0"/>
              <a:pPr>
                <a:defRPr/>
              </a:pPr>
              <a:t>16</a:t>
            </a:fld>
            <a:endParaRPr lang="en-US" altLang="zh-CN" dirty="0"/>
          </a:p>
        </p:txBody>
      </p:sp>
    </p:spTree>
    <p:extLst>
      <p:ext uri="{BB962C8B-B14F-4D97-AF65-F5344CB8AC3E}">
        <p14:creationId xmlns:p14="http://schemas.microsoft.com/office/powerpoint/2010/main" val="2883454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buNone/>
            </a:pPr>
            <a:r>
              <a:rPr lang="en-US" dirty="0">
                <a:solidFill>
                  <a:srgbClr val="9B37AA"/>
                </a:solidFill>
              </a:rPr>
              <a:t>Session Key Example</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AFB3501-826B-4B2A-A13C-36CB42D84130}"/>
                  </a:ext>
                </a:extLst>
              </p:cNvPr>
              <p:cNvSpPr>
                <a:spLocks noGrp="1"/>
              </p:cNvSpPr>
              <p:nvPr>
                <p:ph idx="1"/>
              </p:nvPr>
            </p:nvSpPr>
            <p:spPr>
              <a:xfrm>
                <a:off x="323528" y="1196753"/>
                <a:ext cx="8568952" cy="2592287"/>
              </a:xfrm>
            </p:spPr>
            <p:txBody>
              <a:bodyPr>
                <a:normAutofit fontScale="55000" lnSpcReduction="20000"/>
              </a:bodyPr>
              <a:lstStyle/>
              <a:p>
                <a:r>
                  <a:rPr lang="en-US" dirty="0"/>
                  <a:t>Steps 1-3 are for Alice to authenticate to Bob, say, Bob is a server. (It is a one-way authentication)</a:t>
                </a:r>
              </a:p>
              <a:p>
                <a:r>
                  <a:rPr lang="en-US" dirty="0"/>
                  <a:t>4. Both Alice and Bob compute the same session key that is based on the shared master key and something about the current session, so that the session key is both a secret and unique to the session. </a:t>
                </a:r>
              </a:p>
              <a:p>
                <a:pPr lvl="1"/>
                <a:r>
                  <a:rPr lang="en-US" dirty="0"/>
                  <a:t>e.g., they can add 100 to the master key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𝐴𝐵</m:t>
                            </m:r>
                          </m:sub>
                        </m:sSub>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𝐴𝐵</m:t>
                        </m:r>
                      </m:sub>
                    </m:sSub>
                    <m:r>
                      <a:rPr lang="en-US" b="0" i="1" smtClean="0">
                        <a:latin typeface="Cambria Math" panose="02040503050406030204" pitchFamily="18" charset="0"/>
                      </a:rPr>
                      <m:t>+100</m:t>
                    </m:r>
                  </m:oMath>
                </a14:m>
                <a:r>
                  <a:rPr lang="en-US" dirty="0"/>
                  <a:t>), and use the result as the key to encrypt R, and the result is the shared session key </a:t>
                </a: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𝐴𝐵</m:t>
                            </m:r>
                          </m:sub>
                        </m:sSub>
                      </m:e>
                    </m:d>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oMath>
                </a14:m>
                <a:r>
                  <a:rPr lang="en-US" dirty="0"/>
                  <a:t>.</a:t>
                </a:r>
              </a:p>
              <a:p>
                <a:endParaRPr lang="en-SE" dirty="0"/>
              </a:p>
            </p:txBody>
          </p:sp>
        </mc:Choice>
        <mc:Fallback xmlns="">
          <p:sp>
            <p:nvSpPr>
              <p:cNvPr id="2" name="Content Placeholder 1">
                <a:extLst>
                  <a:ext uri="{FF2B5EF4-FFF2-40B4-BE49-F238E27FC236}">
                    <a16:creationId xmlns:a16="http://schemas.microsoft.com/office/drawing/2014/main" id="{7AFB3501-826B-4B2A-A13C-36CB42D84130}"/>
                  </a:ext>
                </a:extLst>
              </p:cNvPr>
              <p:cNvSpPr>
                <a:spLocks noGrp="1" noRot="1" noChangeAspect="1" noMove="1" noResize="1" noEditPoints="1" noAdjustHandles="1" noChangeArrowheads="1" noChangeShapeType="1" noTextEdit="1"/>
              </p:cNvSpPr>
              <p:nvPr>
                <p:ph idx="1"/>
              </p:nvPr>
            </p:nvSpPr>
            <p:spPr>
              <a:xfrm>
                <a:off x="323528" y="1196753"/>
                <a:ext cx="8568952" cy="2592287"/>
              </a:xfrm>
              <a:blipFill>
                <a:blip r:embed="rId3"/>
                <a:stretch>
                  <a:fillRect l="-640" t="-3286" r="-1422"/>
                </a:stretch>
              </a:blipFill>
            </p:spPr>
            <p:txBody>
              <a:bodyPr/>
              <a:lstStyle/>
              <a:p>
                <a:r>
                  <a:rPr lang="en-US">
                    <a:noFill/>
                  </a:rPr>
                  <a:t> </a:t>
                </a:r>
              </a:p>
            </p:txBody>
          </p:sp>
        </mc:Fallback>
      </mc:AlternateContent>
      <p:pic>
        <p:nvPicPr>
          <p:cNvPr id="3" name="Picture 2"/>
          <p:cNvPicPr>
            <a:picLocks noChangeAspect="1"/>
          </p:cNvPicPr>
          <p:nvPr/>
        </p:nvPicPr>
        <p:blipFill>
          <a:blip r:embed="rId4"/>
          <a:stretch>
            <a:fillRect/>
          </a:stretch>
        </p:blipFill>
        <p:spPr>
          <a:xfrm>
            <a:off x="1835696" y="3429000"/>
            <a:ext cx="5544616" cy="3152953"/>
          </a:xfrm>
          <a:prstGeom prst="rect">
            <a:avLst/>
          </a:prstGeom>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6" name="Shape 166"/>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buNone/>
            </a:pPr>
            <a:r>
              <a:rPr lang="en-US" dirty="0">
                <a:solidFill>
                  <a:srgbClr val="9B37AA"/>
                </a:solidFill>
              </a:rPr>
              <a:t>Exchanging Session Key w. Public Keys</a:t>
            </a:r>
          </a:p>
        </p:txBody>
      </p:sp>
      <mc:AlternateContent xmlns:mc="http://schemas.openxmlformats.org/markup-compatibility/2006" xmlns:a14="http://schemas.microsoft.com/office/drawing/2010/main">
        <mc:Choice Requires="a14">
          <p:sp>
            <p:nvSpPr>
              <p:cNvPr id="165" name="Shape 165"/>
              <p:cNvSpPr txBox="1">
                <a:spLocks noGrp="1"/>
              </p:cNvSpPr>
              <p:nvPr>
                <p:ph idx="1"/>
              </p:nvPr>
            </p:nvSpPr>
            <p:spPr>
              <a:prstGeom prst="rect">
                <a:avLst/>
              </a:prstGeom>
            </p:spPr>
            <p:txBody>
              <a:bodyPr vert="horz" wrap="square" lIns="88369" tIns="88369" rIns="88369" bIns="88369" numCol="1" anchor="t" anchorCtr="0" compatLnSpc="1">
                <a:prstTxWarp prst="textNoShape">
                  <a:avLst/>
                </a:prstTxWarp>
                <a:noAutofit/>
              </a:bodyPr>
              <a:lstStyle/>
              <a:p>
                <a:pPr marL="257175" indent="-142875">
                  <a:spcBef>
                    <a:spcPts val="0"/>
                  </a:spcBef>
                  <a:buClr>
                    <a:schemeClr val="dk1"/>
                  </a:buClr>
                </a:pPr>
                <a:r>
                  <a:rPr lang="en-US" sz="2250" dirty="0">
                    <a:solidFill>
                      <a:schemeClr val="dk1"/>
                    </a:solidFill>
                  </a:rPr>
                  <a:t>Alice sends Bob a session key </a:t>
                </a:r>
                <a14:m>
                  <m:oMath xmlns:m="http://schemas.openxmlformats.org/officeDocument/2006/math">
                    <m:r>
                      <a:rPr lang="en-US" sz="2250" b="0" i="1" smtClean="0">
                        <a:solidFill>
                          <a:schemeClr val="dk1"/>
                        </a:solidFill>
                        <a:latin typeface="Cambria Math" panose="02040503050406030204" pitchFamily="18" charset="0"/>
                      </a:rPr>
                      <m:t>𝐾</m:t>
                    </m:r>
                  </m:oMath>
                </a14:m>
                <a:r>
                  <a:rPr lang="en-US" sz="2250" dirty="0">
                    <a:solidFill>
                      <a:schemeClr val="dk1"/>
                    </a:solidFill>
                  </a:rPr>
                  <a:t>, encrypted using Bob’s public key </a:t>
                </a:r>
                <a14:m>
                  <m:oMath xmlns:m="http://schemas.openxmlformats.org/officeDocument/2006/math">
                    <m:r>
                      <a:rPr lang="en-US" sz="2250" b="0" i="1" smtClean="0">
                        <a:solidFill>
                          <a:schemeClr val="dk1"/>
                        </a:solidFill>
                        <a:latin typeface="Cambria Math" panose="02040503050406030204" pitchFamily="18" charset="0"/>
                      </a:rPr>
                      <m:t>𝑃</m:t>
                    </m:r>
                    <m:sSub>
                      <m:sSubPr>
                        <m:ctrlPr>
                          <a:rPr lang="en-US" sz="2250" b="0" i="1" smtClean="0">
                            <a:solidFill>
                              <a:schemeClr val="dk1"/>
                            </a:solidFill>
                            <a:latin typeface="Cambria Math" panose="02040503050406030204" pitchFamily="18" charset="0"/>
                          </a:rPr>
                        </m:ctrlPr>
                      </m:sSubPr>
                      <m:e>
                        <m:r>
                          <a:rPr lang="en-US" sz="2250" b="0" i="1" smtClean="0">
                            <a:solidFill>
                              <a:schemeClr val="dk1"/>
                            </a:solidFill>
                            <a:latin typeface="Cambria Math" panose="02040503050406030204" pitchFamily="18" charset="0"/>
                          </a:rPr>
                          <m:t>𝑈</m:t>
                        </m:r>
                      </m:e>
                      <m:sub>
                        <m:r>
                          <a:rPr lang="en-US" sz="2250" b="0" i="1" smtClean="0">
                            <a:solidFill>
                              <a:schemeClr val="dk1"/>
                            </a:solidFill>
                            <a:latin typeface="Cambria Math" panose="02040503050406030204" pitchFamily="18" charset="0"/>
                          </a:rPr>
                          <m:t>𝐵</m:t>
                        </m:r>
                      </m:sub>
                    </m:sSub>
                  </m:oMath>
                </a14:m>
                <a:r>
                  <a:rPr lang="en-US" sz="2250" dirty="0">
                    <a:solidFill>
                      <a:schemeClr val="dk1"/>
                    </a:solidFill>
                  </a:rPr>
                  <a:t>, then signed using Alice’s private key </a:t>
                </a:r>
                <a14:m>
                  <m:oMath xmlns:m="http://schemas.openxmlformats.org/officeDocument/2006/math">
                    <m:r>
                      <a:rPr lang="en-US" sz="2250" i="1">
                        <a:solidFill>
                          <a:schemeClr val="dk1"/>
                        </a:solidFill>
                        <a:latin typeface="Cambria Math" panose="02040503050406030204" pitchFamily="18" charset="0"/>
                      </a:rPr>
                      <m:t>𝑃</m:t>
                    </m:r>
                    <m:sSub>
                      <m:sSubPr>
                        <m:ctrlPr>
                          <a:rPr lang="en-US" sz="2250" i="1">
                            <a:solidFill>
                              <a:schemeClr val="dk1"/>
                            </a:solidFill>
                            <a:latin typeface="Cambria Math" panose="02040503050406030204" pitchFamily="18" charset="0"/>
                          </a:rPr>
                        </m:ctrlPr>
                      </m:sSubPr>
                      <m:e>
                        <m:r>
                          <a:rPr lang="en-US" sz="2250" b="0" i="1" smtClean="0">
                            <a:solidFill>
                              <a:schemeClr val="dk1"/>
                            </a:solidFill>
                            <a:latin typeface="Cambria Math" panose="02040503050406030204" pitchFamily="18" charset="0"/>
                          </a:rPr>
                          <m:t>𝑅</m:t>
                        </m:r>
                      </m:e>
                      <m:sub>
                        <m:r>
                          <a:rPr lang="en-US" sz="2250" b="0" i="1" smtClean="0">
                            <a:solidFill>
                              <a:schemeClr val="dk1"/>
                            </a:solidFill>
                            <a:latin typeface="Cambria Math" panose="02040503050406030204" pitchFamily="18" charset="0"/>
                          </a:rPr>
                          <m:t>𝐴</m:t>
                        </m:r>
                      </m:sub>
                    </m:sSub>
                  </m:oMath>
                </a14:m>
                <a:r>
                  <a:rPr lang="en-US" sz="2250" dirty="0">
                    <a:solidFill>
                      <a:schemeClr val="dk1"/>
                    </a:solidFill>
                  </a:rPr>
                  <a:t>.</a:t>
                </a:r>
                <a:r>
                  <a:rPr lang="en-SE" sz="2250" dirty="0">
                    <a:solidFill>
                      <a:schemeClr val="dk1"/>
                    </a:solidFill>
                  </a:rPr>
                  <a:t> Bob can decrypt and recover </a:t>
                </a:r>
                <a:r>
                  <a:rPr lang="en-US" sz="2250" dirty="0">
                    <a:solidFill>
                      <a:schemeClr val="dk1"/>
                    </a:solidFill>
                  </a:rPr>
                  <a:t>key </a:t>
                </a:r>
                <a14:m>
                  <m:oMath xmlns:m="http://schemas.openxmlformats.org/officeDocument/2006/math">
                    <m:r>
                      <a:rPr lang="en-US" sz="2250" i="1">
                        <a:solidFill>
                          <a:schemeClr val="dk1"/>
                        </a:solidFill>
                        <a:latin typeface="Cambria Math" panose="02040503050406030204" pitchFamily="18" charset="0"/>
                      </a:rPr>
                      <m:t>𝐾</m:t>
                    </m:r>
                  </m:oMath>
                </a14:m>
                <a:r>
                  <a:rPr lang="en-US" sz="2250" dirty="0">
                    <a:solidFill>
                      <a:schemeClr val="dk1"/>
                    </a:solidFill>
                  </a:rPr>
                  <a:t> </a:t>
                </a:r>
                <a:r>
                  <a:rPr lang="en-US" altLang="zh-CN" sz="2250" dirty="0">
                    <a:solidFill>
                      <a:schemeClr val="dk1"/>
                    </a:solidFill>
                  </a:rPr>
                  <a:t>with </a:t>
                </a:r>
                <a14:m>
                  <m:oMath xmlns:m="http://schemas.openxmlformats.org/officeDocument/2006/math">
                    <m:r>
                      <a:rPr lang="en-US" sz="2250" i="1">
                        <a:solidFill>
                          <a:schemeClr val="dk1"/>
                        </a:solidFill>
                        <a:latin typeface="Cambria Math" panose="02040503050406030204" pitchFamily="18" charset="0"/>
                      </a:rPr>
                      <m:t>𝑃</m:t>
                    </m:r>
                    <m:sSub>
                      <m:sSubPr>
                        <m:ctrlPr>
                          <a:rPr lang="en-US" sz="2250" i="1">
                            <a:solidFill>
                              <a:schemeClr val="dk1"/>
                            </a:solidFill>
                            <a:latin typeface="Cambria Math" panose="02040503050406030204" pitchFamily="18" charset="0"/>
                          </a:rPr>
                        </m:ctrlPr>
                      </m:sSubPr>
                      <m:e>
                        <m:r>
                          <a:rPr lang="en-US" sz="2250" b="0" i="1" smtClean="0">
                            <a:solidFill>
                              <a:schemeClr val="dk1"/>
                            </a:solidFill>
                            <a:latin typeface="Cambria Math" panose="02040503050406030204" pitchFamily="18" charset="0"/>
                          </a:rPr>
                          <m:t>𝑈</m:t>
                        </m:r>
                      </m:e>
                      <m:sub>
                        <m:r>
                          <a:rPr lang="en-US" sz="2250" i="1">
                            <a:solidFill>
                              <a:schemeClr val="dk1"/>
                            </a:solidFill>
                            <a:latin typeface="Cambria Math" panose="02040503050406030204" pitchFamily="18" charset="0"/>
                          </a:rPr>
                          <m:t>𝐴</m:t>
                        </m:r>
                      </m:sub>
                    </m:sSub>
                  </m:oMath>
                </a14:m>
                <a:r>
                  <a:rPr lang="en-US" sz="2250" dirty="0">
                    <a:solidFill>
                      <a:schemeClr val="dk1"/>
                    </a:solidFill>
                  </a:rPr>
                  <a:t> and </a:t>
                </a:r>
                <a14:m>
                  <m:oMath xmlns:m="http://schemas.openxmlformats.org/officeDocument/2006/math">
                    <m:r>
                      <a:rPr lang="en-US" sz="2250" i="1">
                        <a:solidFill>
                          <a:schemeClr val="dk1"/>
                        </a:solidFill>
                        <a:latin typeface="Cambria Math" panose="02040503050406030204" pitchFamily="18" charset="0"/>
                      </a:rPr>
                      <m:t>𝑃</m:t>
                    </m:r>
                    <m:sSub>
                      <m:sSubPr>
                        <m:ctrlPr>
                          <a:rPr lang="en-US" sz="2250" i="1">
                            <a:solidFill>
                              <a:schemeClr val="dk1"/>
                            </a:solidFill>
                            <a:latin typeface="Cambria Math" panose="02040503050406030204" pitchFamily="18" charset="0"/>
                          </a:rPr>
                        </m:ctrlPr>
                      </m:sSubPr>
                      <m:e>
                        <m:r>
                          <a:rPr lang="en-US" sz="2250" b="0" i="1" smtClean="0">
                            <a:solidFill>
                              <a:schemeClr val="dk1"/>
                            </a:solidFill>
                            <a:latin typeface="Cambria Math" panose="02040503050406030204" pitchFamily="18" charset="0"/>
                          </a:rPr>
                          <m:t>𝑅</m:t>
                        </m:r>
                      </m:e>
                      <m:sub>
                        <m:r>
                          <a:rPr lang="en-US" sz="2250" i="1">
                            <a:solidFill>
                              <a:schemeClr val="dk1"/>
                            </a:solidFill>
                            <a:latin typeface="Cambria Math" panose="02040503050406030204" pitchFamily="18" charset="0"/>
                          </a:rPr>
                          <m:t>𝐵</m:t>
                        </m:r>
                      </m:sub>
                    </m:sSub>
                  </m:oMath>
                </a14:m>
                <a:r>
                  <a:rPr lang="en-US" sz="2250" dirty="0">
                    <a:solidFill>
                      <a:schemeClr val="dk1"/>
                    </a:solidFill>
                  </a:rPr>
                  <a:t>.</a:t>
                </a:r>
              </a:p>
              <a:p>
                <a:pPr marL="657225" lvl="1" indent="-142875">
                  <a:spcBef>
                    <a:spcPts val="0"/>
                  </a:spcBef>
                  <a:buClr>
                    <a:schemeClr val="dk1"/>
                  </a:buClr>
                </a:pPr>
                <a:r>
                  <a:rPr lang="en-US" sz="2000" dirty="0">
                    <a:solidFill>
                      <a:schemeClr val="dk1"/>
                    </a:solidFill>
                  </a:rPr>
                  <a:t>Alice → Bob: </a:t>
                </a:r>
                <a14:m>
                  <m:oMath xmlns:m="http://schemas.openxmlformats.org/officeDocument/2006/math">
                    <m:r>
                      <a:rPr lang="en-US" sz="2000" i="1" dirty="0" smtClean="0">
                        <a:solidFill>
                          <a:schemeClr val="dk1"/>
                        </a:solidFill>
                        <a:latin typeface="Cambria Math" panose="02040503050406030204" pitchFamily="18" charset="0"/>
                      </a:rPr>
                      <m:t>𝐸</m:t>
                    </m:r>
                    <m:r>
                      <a:rPr lang="en-US" sz="2000" i="1" dirty="0" smtClean="0">
                        <a:solidFill>
                          <a:schemeClr val="dk1"/>
                        </a:solidFill>
                        <a:latin typeface="Cambria Math" panose="02040503050406030204" pitchFamily="18" charset="0"/>
                      </a:rPr>
                      <m:t>(</m:t>
                    </m:r>
                    <m:r>
                      <a:rPr lang="en-US" sz="2000" i="1" dirty="0" smtClean="0">
                        <a:solidFill>
                          <a:schemeClr val="dk1"/>
                        </a:solidFill>
                        <a:latin typeface="Cambria Math" panose="02040503050406030204" pitchFamily="18" charset="0"/>
                      </a:rPr>
                      <m:t>𝑃</m:t>
                    </m:r>
                    <m:sSub>
                      <m:sSubPr>
                        <m:ctrlPr>
                          <a:rPr lang="en-US" sz="2000" b="0" i="1" dirty="0" smtClean="0">
                            <a:solidFill>
                              <a:schemeClr val="dk1"/>
                            </a:solidFill>
                            <a:latin typeface="Cambria Math" panose="02040503050406030204" pitchFamily="18" charset="0"/>
                          </a:rPr>
                        </m:ctrlPr>
                      </m:sSubPr>
                      <m:e>
                        <m:r>
                          <a:rPr lang="en-US" sz="2000" i="1" dirty="0" smtClean="0">
                            <a:solidFill>
                              <a:schemeClr val="dk1"/>
                            </a:solidFill>
                            <a:latin typeface="Cambria Math" panose="02040503050406030204" pitchFamily="18" charset="0"/>
                          </a:rPr>
                          <m:t>𝑅</m:t>
                        </m:r>
                      </m:e>
                      <m:sub>
                        <m:r>
                          <a:rPr lang="en-US" sz="2000" i="1" dirty="0" smtClean="0">
                            <a:solidFill>
                              <a:schemeClr val="dk1"/>
                            </a:solidFill>
                            <a:latin typeface="Cambria Math" panose="02040503050406030204" pitchFamily="18" charset="0"/>
                          </a:rPr>
                          <m:t>𝐴</m:t>
                        </m:r>
                      </m:sub>
                    </m:sSub>
                    <m:r>
                      <a:rPr lang="en-US" sz="2000" i="1" dirty="0">
                        <a:solidFill>
                          <a:schemeClr val="dk1"/>
                        </a:solidFill>
                        <a:latin typeface="Cambria Math" panose="02040503050406030204" pitchFamily="18" charset="0"/>
                      </a:rPr>
                      <m:t>, </m:t>
                    </m:r>
                    <m:r>
                      <a:rPr lang="en-US" sz="2000" i="1" dirty="0">
                        <a:solidFill>
                          <a:schemeClr val="dk1"/>
                        </a:solidFill>
                        <a:latin typeface="Cambria Math" panose="02040503050406030204" pitchFamily="18" charset="0"/>
                      </a:rPr>
                      <m:t>𝐸</m:t>
                    </m:r>
                    <m:r>
                      <a:rPr lang="en-US" sz="2000" i="1" dirty="0">
                        <a:solidFill>
                          <a:schemeClr val="dk1"/>
                        </a:solidFill>
                        <a:latin typeface="Cambria Math" panose="02040503050406030204" pitchFamily="18" charset="0"/>
                      </a:rPr>
                      <m:t>(</m:t>
                    </m:r>
                    <m:r>
                      <a:rPr lang="en-US" sz="2000" i="1" dirty="0">
                        <a:solidFill>
                          <a:schemeClr val="dk1"/>
                        </a:solidFill>
                        <a:latin typeface="Cambria Math" panose="02040503050406030204" pitchFamily="18" charset="0"/>
                      </a:rPr>
                      <m:t>𝑃</m:t>
                    </m:r>
                    <m:sSub>
                      <m:sSubPr>
                        <m:ctrlPr>
                          <a:rPr lang="en-US" sz="2000" b="0" i="1" dirty="0" smtClean="0">
                            <a:solidFill>
                              <a:schemeClr val="dk1"/>
                            </a:solidFill>
                            <a:latin typeface="Cambria Math" panose="02040503050406030204" pitchFamily="18" charset="0"/>
                          </a:rPr>
                        </m:ctrlPr>
                      </m:sSubPr>
                      <m:e>
                        <m:r>
                          <a:rPr lang="en-US" sz="2000" i="1" dirty="0">
                            <a:solidFill>
                              <a:schemeClr val="dk1"/>
                            </a:solidFill>
                            <a:latin typeface="Cambria Math" panose="02040503050406030204" pitchFamily="18" charset="0"/>
                          </a:rPr>
                          <m:t>𝑈</m:t>
                        </m:r>
                      </m:e>
                      <m:sub>
                        <m:r>
                          <a:rPr lang="en-US" sz="2000" i="1" dirty="0">
                            <a:solidFill>
                              <a:schemeClr val="dk1"/>
                            </a:solidFill>
                            <a:latin typeface="Cambria Math" panose="02040503050406030204" pitchFamily="18" charset="0"/>
                          </a:rPr>
                          <m:t>𝐵</m:t>
                        </m:r>
                      </m:sub>
                    </m:sSub>
                    <m:r>
                      <a:rPr lang="en-US" sz="2000" i="1" dirty="0">
                        <a:solidFill>
                          <a:schemeClr val="dk1"/>
                        </a:solidFill>
                        <a:latin typeface="Cambria Math" panose="02040503050406030204" pitchFamily="18" charset="0"/>
                      </a:rPr>
                      <m:t>, </m:t>
                    </m:r>
                    <m:r>
                      <a:rPr lang="en-US" sz="2000" i="1" dirty="0">
                        <a:solidFill>
                          <a:schemeClr val="dk1"/>
                        </a:solidFill>
                        <a:latin typeface="Cambria Math" panose="02040503050406030204" pitchFamily="18" charset="0"/>
                      </a:rPr>
                      <m:t>𝐾</m:t>
                    </m:r>
                    <m:r>
                      <a:rPr lang="en-US" sz="2000" i="1" dirty="0">
                        <a:solidFill>
                          <a:schemeClr val="dk1"/>
                        </a:solidFill>
                        <a:latin typeface="Cambria Math" panose="02040503050406030204" pitchFamily="18" charset="0"/>
                      </a:rPr>
                      <m:t>))</m:t>
                    </m:r>
                  </m:oMath>
                </a14:m>
                <a:endParaRPr lang="en-US" sz="1850" dirty="0">
                  <a:solidFill>
                    <a:schemeClr val="dk1"/>
                  </a:solidFill>
                </a:endParaRPr>
              </a:p>
              <a:p>
                <a:pPr marL="257175" indent="-142875">
                  <a:spcBef>
                    <a:spcPts val="0"/>
                  </a:spcBef>
                  <a:buClr>
                    <a:schemeClr val="dk1"/>
                  </a:buClr>
                </a:pPr>
                <a:r>
                  <a:rPr lang="en-US" sz="2250" dirty="0">
                    <a:solidFill>
                      <a:schemeClr val="dk1"/>
                    </a:solidFill>
                  </a:rPr>
                  <a:t>Or, they can use their private keys</a:t>
                </a:r>
                <a:r>
                  <a:rPr lang="en-SE" sz="2250" dirty="0">
                    <a:solidFill>
                      <a:schemeClr val="dk1"/>
                    </a:solidFill>
                  </a:rPr>
                  <a:t> </a:t>
                </a:r>
                <a:r>
                  <a:rPr lang="en-US" sz="2250" dirty="0">
                    <a:solidFill>
                      <a:schemeClr val="dk1"/>
                    </a:solidFill>
                  </a:rPr>
                  <a:t>to sign the public messages in a Diffie-Hellman key exchange, and this can prevent the man-in-the-middle attack. Diffie-Hellman with signing:</a:t>
                </a:r>
              </a:p>
              <a:p>
                <a:pPr marL="557213" lvl="1" indent="-114300">
                  <a:spcBef>
                    <a:spcPts val="420"/>
                  </a:spcBef>
                  <a:buClr>
                    <a:schemeClr val="dk1"/>
                  </a:buClr>
                </a:pPr>
                <a:r>
                  <a:rPr lang="en-US" sz="2250" dirty="0">
                    <a:solidFill>
                      <a:schemeClr val="dk1"/>
                    </a:solidFill>
                  </a:rPr>
                  <a:t>Alice → Bob: </a:t>
                </a:r>
                <a14:m>
                  <m:oMath xmlns:m="http://schemas.openxmlformats.org/officeDocument/2006/math">
                    <m:r>
                      <a:rPr lang="en-US" sz="2250" i="1" dirty="0" smtClean="0">
                        <a:solidFill>
                          <a:schemeClr val="dk1"/>
                        </a:solidFill>
                        <a:latin typeface="Cambria Math" panose="02040503050406030204" pitchFamily="18" charset="0"/>
                      </a:rPr>
                      <m:t>𝐸</m:t>
                    </m:r>
                    <m:r>
                      <a:rPr lang="en-US" sz="2250" i="1" dirty="0" smtClean="0">
                        <a:solidFill>
                          <a:schemeClr val="dk1"/>
                        </a:solidFill>
                        <a:latin typeface="Cambria Math" panose="02040503050406030204" pitchFamily="18" charset="0"/>
                      </a:rPr>
                      <m:t>(</m:t>
                    </m:r>
                    <m:r>
                      <a:rPr lang="en-US" sz="2250" i="1" dirty="0" smtClean="0">
                        <a:solidFill>
                          <a:schemeClr val="dk1"/>
                        </a:solidFill>
                        <a:latin typeface="Cambria Math" panose="02040503050406030204" pitchFamily="18" charset="0"/>
                      </a:rPr>
                      <m:t>𝑃</m:t>
                    </m:r>
                    <m:sSub>
                      <m:sSubPr>
                        <m:ctrlPr>
                          <a:rPr lang="en-US" sz="2250" b="0" i="1" dirty="0" smtClean="0">
                            <a:solidFill>
                              <a:schemeClr val="dk1"/>
                            </a:solidFill>
                            <a:latin typeface="Cambria Math" panose="02040503050406030204" pitchFamily="18" charset="0"/>
                          </a:rPr>
                        </m:ctrlPr>
                      </m:sSubPr>
                      <m:e>
                        <m:r>
                          <a:rPr lang="en-US" sz="2250" i="1" dirty="0" smtClean="0">
                            <a:solidFill>
                              <a:schemeClr val="dk1"/>
                            </a:solidFill>
                            <a:latin typeface="Cambria Math" panose="02040503050406030204" pitchFamily="18" charset="0"/>
                          </a:rPr>
                          <m:t>𝑅</m:t>
                        </m:r>
                      </m:e>
                      <m:sub>
                        <m:r>
                          <a:rPr lang="en-US" sz="2250" i="1" dirty="0" smtClean="0">
                            <a:solidFill>
                              <a:schemeClr val="dk1"/>
                            </a:solidFill>
                            <a:latin typeface="Cambria Math" panose="02040503050406030204" pitchFamily="18" charset="0"/>
                          </a:rPr>
                          <m:t>𝐴</m:t>
                        </m:r>
                      </m:sub>
                    </m:sSub>
                    <m:r>
                      <a:rPr lang="en-US" sz="2250" i="1" dirty="0">
                        <a:solidFill>
                          <a:schemeClr val="dk1"/>
                        </a:solidFill>
                        <a:latin typeface="Cambria Math" panose="02040503050406030204" pitchFamily="18" charset="0"/>
                      </a:rPr>
                      <m:t>, </m:t>
                    </m:r>
                    <m:r>
                      <a:rPr lang="en-US" sz="2250" b="0" i="1" dirty="0" smtClean="0">
                        <a:solidFill>
                          <a:schemeClr val="dk1"/>
                        </a:solidFill>
                        <a:latin typeface="Cambria Math" panose="02040503050406030204" pitchFamily="18" charset="0"/>
                      </a:rPr>
                      <m:t>𝐴</m:t>
                    </m:r>
                    <m:r>
                      <a:rPr lang="en-US" sz="2250" i="1" dirty="0">
                        <a:solidFill>
                          <a:schemeClr val="dk1"/>
                        </a:solidFill>
                        <a:latin typeface="Cambria Math" panose="02040503050406030204" pitchFamily="18" charset="0"/>
                      </a:rPr>
                      <m:t>)</m:t>
                    </m:r>
                  </m:oMath>
                </a14:m>
                <a:endParaRPr lang="en-US" sz="2250" dirty="0">
                  <a:solidFill>
                    <a:schemeClr val="dk1"/>
                  </a:solidFill>
                </a:endParaRPr>
              </a:p>
              <a:p>
                <a:pPr marL="557213" lvl="1" indent="-114300">
                  <a:spcBef>
                    <a:spcPts val="420"/>
                  </a:spcBef>
                  <a:buClr>
                    <a:schemeClr val="dk1"/>
                  </a:buClr>
                </a:pPr>
                <a:r>
                  <a:rPr lang="en-US" sz="2250" dirty="0">
                    <a:solidFill>
                      <a:schemeClr val="dk1"/>
                    </a:solidFill>
                  </a:rPr>
                  <a:t>Bob → Alice: </a:t>
                </a:r>
                <a14:m>
                  <m:oMath xmlns:m="http://schemas.openxmlformats.org/officeDocument/2006/math">
                    <m:r>
                      <a:rPr lang="en-US" sz="2250" i="1" dirty="0" smtClean="0">
                        <a:solidFill>
                          <a:schemeClr val="dk1"/>
                        </a:solidFill>
                        <a:latin typeface="Cambria Math" panose="02040503050406030204" pitchFamily="18" charset="0"/>
                      </a:rPr>
                      <m:t>𝐸</m:t>
                    </m:r>
                    <m:r>
                      <a:rPr lang="en-US" sz="2250" i="1" dirty="0" smtClean="0">
                        <a:solidFill>
                          <a:schemeClr val="dk1"/>
                        </a:solidFill>
                        <a:latin typeface="Cambria Math" panose="02040503050406030204" pitchFamily="18" charset="0"/>
                      </a:rPr>
                      <m:t>(</m:t>
                    </m:r>
                    <m:r>
                      <a:rPr lang="en-US" sz="2250" i="1" dirty="0" smtClean="0">
                        <a:solidFill>
                          <a:schemeClr val="dk1"/>
                        </a:solidFill>
                        <a:latin typeface="Cambria Math" panose="02040503050406030204" pitchFamily="18" charset="0"/>
                      </a:rPr>
                      <m:t>𝑃</m:t>
                    </m:r>
                    <m:sSub>
                      <m:sSubPr>
                        <m:ctrlPr>
                          <a:rPr lang="en-US" sz="2250" b="0" i="1" dirty="0" smtClean="0">
                            <a:solidFill>
                              <a:schemeClr val="dk1"/>
                            </a:solidFill>
                            <a:latin typeface="Cambria Math" panose="02040503050406030204" pitchFamily="18" charset="0"/>
                          </a:rPr>
                        </m:ctrlPr>
                      </m:sSubPr>
                      <m:e>
                        <m:r>
                          <a:rPr lang="en-US" sz="2250" i="1" dirty="0" smtClean="0">
                            <a:solidFill>
                              <a:schemeClr val="dk1"/>
                            </a:solidFill>
                            <a:latin typeface="Cambria Math" panose="02040503050406030204" pitchFamily="18" charset="0"/>
                          </a:rPr>
                          <m:t>𝑅</m:t>
                        </m:r>
                      </m:e>
                      <m:sub>
                        <m:r>
                          <a:rPr lang="en-US" sz="2250" i="1" dirty="0" smtClean="0">
                            <a:solidFill>
                              <a:schemeClr val="dk1"/>
                            </a:solidFill>
                            <a:latin typeface="Cambria Math" panose="02040503050406030204" pitchFamily="18" charset="0"/>
                          </a:rPr>
                          <m:t>𝐵</m:t>
                        </m:r>
                      </m:sub>
                    </m:sSub>
                    <m:r>
                      <a:rPr lang="en-US" sz="2250" i="1" dirty="0">
                        <a:solidFill>
                          <a:schemeClr val="dk1"/>
                        </a:solidFill>
                        <a:latin typeface="Cambria Math" panose="02040503050406030204" pitchFamily="18" charset="0"/>
                      </a:rPr>
                      <m:t>, </m:t>
                    </m:r>
                    <m:r>
                      <a:rPr lang="en-US" sz="2250" b="0" i="1" dirty="0" smtClean="0">
                        <a:solidFill>
                          <a:schemeClr val="dk1"/>
                        </a:solidFill>
                        <a:latin typeface="Cambria Math" panose="02040503050406030204" pitchFamily="18" charset="0"/>
                      </a:rPr>
                      <m:t>𝐵</m:t>
                    </m:r>
                    <m:r>
                      <a:rPr lang="en-US" sz="2250" i="1" dirty="0">
                        <a:solidFill>
                          <a:schemeClr val="dk1"/>
                        </a:solidFill>
                        <a:latin typeface="Cambria Math" panose="02040503050406030204" pitchFamily="18" charset="0"/>
                      </a:rPr>
                      <m:t>)</m:t>
                    </m:r>
                  </m:oMath>
                </a14:m>
                <a:endParaRPr lang="en-US" sz="2250" dirty="0">
                  <a:solidFill>
                    <a:schemeClr val="dk1"/>
                  </a:solidFill>
                </a:endParaRPr>
              </a:p>
              <a:p>
                <a:pPr marL="557213" lvl="1" indent="-114300">
                  <a:spcBef>
                    <a:spcPts val="420"/>
                  </a:spcBef>
                  <a:buClr>
                    <a:schemeClr val="dk1"/>
                  </a:buClr>
                </a:pPr>
                <a:r>
                  <a:rPr lang="en-US" sz="2250" dirty="0">
                    <a:solidFill>
                      <a:schemeClr val="dk1"/>
                    </a:solidFill>
                  </a:rPr>
                  <a:t>Contrast this with plain </a:t>
                </a:r>
                <a:r>
                  <a:rPr lang="en-US" sz="2250" dirty="0" err="1">
                    <a:solidFill>
                      <a:schemeClr val="dk1"/>
                    </a:solidFill>
                  </a:rPr>
                  <a:t>Diffie</a:t>
                </a:r>
                <a:r>
                  <a:rPr lang="en-US" sz="2250" dirty="0">
                    <a:solidFill>
                      <a:schemeClr val="dk1"/>
                    </a:solidFill>
                  </a:rPr>
                  <a:t>-Hellman </a:t>
                </a:r>
                <a:r>
                  <a:rPr lang="en-SE" sz="2250" dirty="0">
                    <a:solidFill>
                      <a:schemeClr val="dk1"/>
                    </a:solidFill>
                  </a:rPr>
                  <a:t>(next page), where </a:t>
                </a:r>
                <a14:m>
                  <m:oMath xmlns:m="http://schemas.openxmlformats.org/officeDocument/2006/math">
                    <m:r>
                      <a:rPr lang="en-US" sz="2250" i="1" dirty="0">
                        <a:solidFill>
                          <a:schemeClr val="dk1"/>
                        </a:solidFill>
                        <a:latin typeface="Cambria Math" panose="02040503050406030204" pitchFamily="18" charset="0"/>
                      </a:rPr>
                      <m:t>𝐴</m:t>
                    </m:r>
                  </m:oMath>
                </a14:m>
                <a:r>
                  <a:rPr lang="en-SE" sz="2250" dirty="0">
                    <a:solidFill>
                      <a:schemeClr val="dk1"/>
                    </a:solidFill>
                  </a:rPr>
                  <a:t> and </a:t>
                </a:r>
                <a14:m>
                  <m:oMath xmlns:m="http://schemas.openxmlformats.org/officeDocument/2006/math">
                    <m:r>
                      <a:rPr lang="en-US" sz="2250" i="1" dirty="0">
                        <a:solidFill>
                          <a:schemeClr val="dk1"/>
                        </a:solidFill>
                        <a:latin typeface="Cambria Math" panose="02040503050406030204" pitchFamily="18" charset="0"/>
                      </a:rPr>
                      <m:t>𝐵</m:t>
                    </m:r>
                  </m:oMath>
                </a14:m>
                <a:r>
                  <a:rPr lang="en-SE" sz="2250" dirty="0">
                    <a:solidFill>
                      <a:schemeClr val="dk1"/>
                    </a:solidFill>
                  </a:rPr>
                  <a:t> are sent as plaintext.</a:t>
                </a:r>
                <a:endParaRPr lang="en-US" sz="2250" dirty="0">
                  <a:solidFill>
                    <a:schemeClr val="dk1"/>
                  </a:solidFill>
                </a:endParaRPr>
              </a:p>
            </p:txBody>
          </p:sp>
        </mc:Choice>
        <mc:Fallback xmlns="">
          <p:sp>
            <p:nvSpPr>
              <p:cNvPr id="165" name="Shape 165"/>
              <p:cNvSpPr txBox="1">
                <a:spLocks noGrp="1" noRot="1" noChangeAspect="1" noMove="1" noResize="1" noEditPoints="1" noAdjustHandles="1" noChangeArrowheads="1" noChangeShapeType="1" noTextEdit="1"/>
              </p:cNvSpPr>
              <p:nvPr>
                <p:ph idx="1"/>
              </p:nvPr>
            </p:nvSpPr>
            <p:spPr>
              <a:prstGeom prst="rect">
                <a:avLst/>
              </a:prstGeom>
              <a:blipFill>
                <a:blip r:embed="rId3"/>
                <a:stretch>
                  <a:fillRect r="-640"/>
                </a:stretch>
              </a:blipFill>
            </p:spPr>
            <p:txBody>
              <a:bodyPr/>
              <a:lstStyle/>
              <a:p>
                <a:r>
                  <a:rPr lang="en-US">
                    <a:noFill/>
                  </a:rPr>
                  <a:t> </a:t>
                </a:r>
              </a:p>
            </p:txBody>
          </p:sp>
        </mc:Fallback>
      </mc:AlternateContent>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7A1AE-8A26-4C74-B778-1F8D399AB692}"/>
              </a:ext>
            </a:extLst>
          </p:cNvPr>
          <p:cNvSpPr>
            <a:spLocks noGrp="1"/>
          </p:cNvSpPr>
          <p:nvPr>
            <p:ph type="title"/>
          </p:nvPr>
        </p:nvSpPr>
        <p:spPr/>
        <p:txBody>
          <a:bodyPr/>
          <a:lstStyle/>
          <a:p>
            <a:r>
              <a:rPr lang="en-SE" dirty="0"/>
              <a:t>Recall</a:t>
            </a:r>
            <a:r>
              <a:rPr lang="en-US" dirty="0"/>
              <a:t>: Diffie-Hellman</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117534F-EF67-47AE-8880-60896F685211}"/>
                  </a:ext>
                </a:extLst>
              </p:cNvPr>
              <p:cNvSpPr>
                <a:spLocks noGrp="1"/>
              </p:cNvSpPr>
              <p:nvPr>
                <p:ph idx="1"/>
              </p:nvPr>
            </p:nvSpPr>
            <p:spPr>
              <a:xfrm>
                <a:off x="323528" y="1196753"/>
                <a:ext cx="8568952" cy="5591168"/>
              </a:xfrm>
            </p:spPr>
            <p:txBody>
              <a:bodyPr>
                <a:normAutofit fontScale="77500" lnSpcReduction="20000"/>
              </a:bodyPr>
              <a:lstStyle/>
              <a:p>
                <a:r>
                  <a:rPr lang="en-US" dirty="0"/>
                  <a:t>Alice and Bob agree on:</a:t>
                </a:r>
              </a:p>
              <a:p>
                <a:pPr lvl="1"/>
                <a:r>
                  <a:rPr lang="en-US" dirty="0"/>
                  <a:t>A sufficiently large prime number </a:t>
                </a:r>
                <a14:m>
                  <m:oMath xmlns:m="http://schemas.openxmlformats.org/officeDocument/2006/math">
                    <m:r>
                      <a:rPr lang="en-US" b="0" i="1" smtClean="0">
                        <a:latin typeface="Cambria Math" panose="02040503050406030204" pitchFamily="18" charset="0"/>
                      </a:rPr>
                      <m:t>𝑝</m:t>
                    </m:r>
                  </m:oMath>
                </a14:m>
                <a:endParaRPr lang="en-US" dirty="0"/>
              </a:p>
              <a:p>
                <a:pPr lvl="1"/>
                <a:r>
                  <a:rPr lang="en-US" dirty="0"/>
                  <a:t>A base number </a:t>
                </a:r>
                <a14:m>
                  <m:oMath xmlns:m="http://schemas.openxmlformats.org/officeDocument/2006/math">
                    <m:r>
                      <a:rPr lang="en-US" b="0" i="1" smtClean="0">
                        <a:latin typeface="Cambria Math" panose="02040503050406030204" pitchFamily="18" charset="0"/>
                      </a:rPr>
                      <m:t>𝑔</m:t>
                    </m:r>
                    <m:r>
                      <a:rPr lang="en-US" b="0" i="1" smtClean="0">
                        <a:latin typeface="Cambria Math" panose="02040503050406030204" pitchFamily="18" charset="0"/>
                      </a:rPr>
                      <m:t>&lt;</m:t>
                    </m:r>
                    <m:r>
                      <a:rPr lang="en-US" b="0" i="1" smtClean="0">
                        <a:latin typeface="Cambria Math" panose="02040503050406030204" pitchFamily="18" charset="0"/>
                      </a:rPr>
                      <m:t>𝑝</m:t>
                    </m:r>
                  </m:oMath>
                </a14:m>
                <a:endParaRPr lang="en-US" dirty="0"/>
              </a:p>
              <a:p>
                <a:r>
                  <a:rPr lang="en-US" dirty="0"/>
                  <a:t>Alice chooses a secret number </a:t>
                </a:r>
                <a14:m>
                  <m:oMath xmlns:m="http://schemas.openxmlformats.org/officeDocument/2006/math">
                    <m:r>
                      <a:rPr lang="en-US" b="0" i="1" smtClean="0">
                        <a:latin typeface="Cambria Math" panose="02040503050406030204" pitchFamily="18" charset="0"/>
                      </a:rPr>
                      <m:t>𝑎</m:t>
                    </m:r>
                  </m:oMath>
                </a14:m>
                <a:r>
                  <a:rPr lang="en-US" dirty="0"/>
                  <a:t> and sends to Bob </a:t>
                </a:r>
              </a:p>
              <a:p>
                <a:pPr lvl="1"/>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𝑔</m:t>
                        </m:r>
                      </m:e>
                      <m:sup>
                        <m:r>
                          <a:rPr lang="en-US" b="0" i="1" smtClean="0">
                            <a:latin typeface="Cambria Math" panose="02040503050406030204" pitchFamily="18" charset="0"/>
                          </a:rPr>
                          <m:t>𝑎</m:t>
                        </m:r>
                      </m:sup>
                    </m:sSup>
                    <m:r>
                      <a:rPr lang="en-US" b="0" i="1" smtClean="0">
                        <a:latin typeface="Cambria Math" panose="02040503050406030204" pitchFamily="18" charset="0"/>
                      </a:rPr>
                      <m:t> </m:t>
                    </m:r>
                    <m:r>
                      <m:rPr>
                        <m:sty m:val="p"/>
                      </m:rPr>
                      <a:rPr lang="en-US" b="0" i="0" smtClean="0">
                        <a:latin typeface="Cambria Math" panose="02040503050406030204" pitchFamily="18" charset="0"/>
                      </a:rPr>
                      <m:t>mod</m:t>
                    </m:r>
                    <m:r>
                      <a:rPr lang="en-US" b="0" i="1" smtClean="0">
                        <a:latin typeface="Cambria Math" panose="02040503050406030204" pitchFamily="18" charset="0"/>
                      </a:rPr>
                      <m:t> </m:t>
                    </m:r>
                    <m:r>
                      <a:rPr lang="en-US" b="0" i="1" smtClean="0">
                        <a:latin typeface="Cambria Math" panose="02040503050406030204" pitchFamily="18" charset="0"/>
                      </a:rPr>
                      <m:t>𝑝</m:t>
                    </m:r>
                    <m:r>
                      <a:rPr lang="en-US" b="0" i="1" smtClean="0">
                        <a:latin typeface="Cambria Math" panose="02040503050406030204" pitchFamily="18" charset="0"/>
                      </a:rPr>
                      <m:t> </m:t>
                    </m:r>
                  </m:oMath>
                </a14:m>
                <a:endParaRPr lang="en-US" dirty="0"/>
              </a:p>
              <a:p>
                <a:r>
                  <a:rPr lang="en-US" dirty="0"/>
                  <a:t>Bob chooses a secret number </a:t>
                </a:r>
                <a14:m>
                  <m:oMath xmlns:m="http://schemas.openxmlformats.org/officeDocument/2006/math">
                    <m:r>
                      <a:rPr lang="en-US" b="0" i="1" smtClean="0">
                        <a:latin typeface="Cambria Math" panose="02040503050406030204" pitchFamily="18" charset="0"/>
                      </a:rPr>
                      <m:t>𝑏</m:t>
                    </m:r>
                  </m:oMath>
                </a14:m>
                <a:r>
                  <a:rPr lang="en-US" dirty="0"/>
                  <a:t> and sends to Alice </a:t>
                </a:r>
              </a:p>
              <a:p>
                <a:pPr lvl="1"/>
                <a14:m>
                  <m:oMath xmlns:m="http://schemas.openxmlformats.org/officeDocument/2006/math">
                    <m:r>
                      <a:rPr lang="en-US" b="0" i="1" smtClean="0">
                        <a:latin typeface="Cambria Math" panose="02040503050406030204" pitchFamily="18" charset="0"/>
                      </a:rPr>
                      <m:t>𝐵</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𝑔</m:t>
                        </m:r>
                      </m:e>
                      <m:sup>
                        <m:r>
                          <a:rPr lang="en-US" b="0" i="1" smtClean="0">
                            <a:latin typeface="Cambria Math" panose="02040503050406030204" pitchFamily="18" charset="0"/>
                          </a:rPr>
                          <m:t>𝑏</m:t>
                        </m:r>
                      </m:sup>
                    </m:sSup>
                    <m:r>
                      <a:rPr lang="en-US" i="1">
                        <a:latin typeface="Cambria Math" panose="02040503050406030204" pitchFamily="18" charset="0"/>
                      </a:rPr>
                      <m:t> </m:t>
                    </m:r>
                    <m:r>
                      <m:rPr>
                        <m:sty m:val="p"/>
                      </m:rPr>
                      <a:rPr lang="en-US">
                        <a:latin typeface="Cambria Math" panose="02040503050406030204" pitchFamily="18" charset="0"/>
                      </a:rPr>
                      <m:t>mod</m:t>
                    </m:r>
                    <m:r>
                      <a:rPr lang="en-US" i="1">
                        <a:latin typeface="Cambria Math" panose="02040503050406030204" pitchFamily="18" charset="0"/>
                      </a:rPr>
                      <m:t> </m:t>
                    </m:r>
                    <m:r>
                      <a:rPr lang="en-US" i="1">
                        <a:latin typeface="Cambria Math" panose="02040503050406030204" pitchFamily="18" charset="0"/>
                      </a:rPr>
                      <m:t>𝑝</m:t>
                    </m:r>
                    <m:r>
                      <a:rPr lang="en-US" i="1">
                        <a:latin typeface="Cambria Math" panose="02040503050406030204" pitchFamily="18" charset="0"/>
                      </a:rPr>
                      <m:t> </m:t>
                    </m:r>
                  </m:oMath>
                </a14:m>
                <a:endParaRPr lang="en-US" dirty="0"/>
              </a:p>
              <a:p>
                <a:r>
                  <a:rPr lang="en-US" dirty="0"/>
                  <a:t>Alice computes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1</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𝐵</m:t>
                        </m:r>
                      </m:e>
                      <m:sup>
                        <m:r>
                          <a:rPr lang="en-US" i="1">
                            <a:latin typeface="Cambria Math" panose="02040503050406030204" pitchFamily="18" charset="0"/>
                          </a:rPr>
                          <m:t>𝑎</m:t>
                        </m:r>
                      </m:sup>
                    </m:sSup>
                    <m:r>
                      <a:rPr lang="en-US" i="1">
                        <a:latin typeface="Cambria Math" panose="02040503050406030204" pitchFamily="18" charset="0"/>
                      </a:rPr>
                      <m:t> </m:t>
                    </m:r>
                    <m:r>
                      <m:rPr>
                        <m:sty m:val="p"/>
                      </m:rPr>
                      <a:rPr lang="en-US">
                        <a:latin typeface="Cambria Math" panose="02040503050406030204" pitchFamily="18" charset="0"/>
                      </a:rPr>
                      <m:t>mod</m:t>
                    </m:r>
                    <m:r>
                      <a:rPr lang="en-US" i="1">
                        <a:latin typeface="Cambria Math" panose="02040503050406030204" pitchFamily="18" charset="0"/>
                      </a:rPr>
                      <m:t> </m:t>
                    </m:r>
                    <m:r>
                      <a:rPr lang="en-US" i="1">
                        <a:latin typeface="Cambria Math" panose="02040503050406030204" pitchFamily="18" charset="0"/>
                      </a:rPr>
                      <m:t>𝑝</m:t>
                    </m:r>
                  </m:oMath>
                </a14:m>
                <a:endParaRPr lang="en-US" dirty="0"/>
              </a:p>
              <a:p>
                <a:r>
                  <a:rPr lang="en-US" dirty="0"/>
                  <a:t>Bob also computes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2</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𝐴</m:t>
                        </m:r>
                      </m:e>
                      <m:sup>
                        <m:r>
                          <a:rPr lang="en-US" i="1">
                            <a:latin typeface="Cambria Math" panose="02040503050406030204" pitchFamily="18" charset="0"/>
                          </a:rPr>
                          <m:t>𝑏</m:t>
                        </m:r>
                      </m:sup>
                    </m:sSup>
                    <m:r>
                      <a:rPr lang="en-US" i="1">
                        <a:latin typeface="Cambria Math" panose="02040503050406030204" pitchFamily="18" charset="0"/>
                      </a:rPr>
                      <m:t> </m:t>
                    </m:r>
                    <m:r>
                      <m:rPr>
                        <m:sty m:val="p"/>
                      </m:rPr>
                      <a:rPr lang="en-US">
                        <a:latin typeface="Cambria Math" panose="02040503050406030204" pitchFamily="18" charset="0"/>
                      </a:rPr>
                      <m:t>mod</m:t>
                    </m:r>
                    <m:r>
                      <a:rPr lang="en-US" i="1">
                        <a:latin typeface="Cambria Math" panose="02040503050406030204" pitchFamily="18" charset="0"/>
                      </a:rPr>
                      <m:t> </m:t>
                    </m:r>
                    <m:r>
                      <a:rPr lang="en-US" i="1">
                        <a:latin typeface="Cambria Math" panose="02040503050406030204" pitchFamily="18" charset="0"/>
                      </a:rPr>
                      <m:t>𝑝</m:t>
                    </m:r>
                  </m:oMath>
                </a14:m>
                <a:endParaRPr lang="en-US" dirty="0"/>
              </a:p>
              <a:p>
                <a:r>
                  <a:rPr lang="en-US" dirty="0"/>
                  <a:t>We can easily show that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2</m:t>
                        </m:r>
                      </m:sub>
                    </m:sSub>
                  </m:oMath>
                </a14:m>
                <a:r>
                  <a:rPr lang="en-US" dirty="0"/>
                  <a:t>, and this is their shared secret key</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1</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𝐵</m:t>
                        </m:r>
                      </m:e>
                      <m:sup>
                        <m:r>
                          <a:rPr lang="en-US" i="1">
                            <a:latin typeface="Cambria Math" panose="02040503050406030204" pitchFamily="18" charset="0"/>
                          </a:rPr>
                          <m:t>𝑎</m:t>
                        </m:r>
                      </m:sup>
                    </m:sSup>
                    <m:r>
                      <a:rPr lang="en-US" i="1">
                        <a:latin typeface="Cambria Math" panose="02040503050406030204" pitchFamily="18" charset="0"/>
                      </a:rPr>
                      <m:t> </m:t>
                    </m:r>
                    <m:r>
                      <m:rPr>
                        <m:sty m:val="p"/>
                      </m:rPr>
                      <a:rPr lang="en-US">
                        <a:latin typeface="Cambria Math" panose="02040503050406030204" pitchFamily="18" charset="0"/>
                      </a:rPr>
                      <m:t>mod</m:t>
                    </m:r>
                    <m:r>
                      <a:rPr lang="en-US" i="1">
                        <a:latin typeface="Cambria Math" panose="02040503050406030204" pitchFamily="18" charset="0"/>
                      </a:rPr>
                      <m:t> </m:t>
                    </m:r>
                    <m:r>
                      <a:rPr lang="en-US" i="1">
                        <a:latin typeface="Cambria Math" panose="02040503050406030204" pitchFamily="18" charset="0"/>
                      </a:rPr>
                      <m:t>𝑝</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𝑔</m:t>
                        </m:r>
                      </m:e>
                      <m:sup>
                        <m:r>
                          <a:rPr lang="en-US" i="1">
                            <a:latin typeface="Cambria Math" panose="02040503050406030204" pitchFamily="18" charset="0"/>
                          </a:rPr>
                          <m:t>𝑎𝑏</m:t>
                        </m:r>
                      </m:sup>
                    </m:sSup>
                    <m:r>
                      <a:rPr lang="en-US" i="1">
                        <a:latin typeface="Cambria Math" panose="02040503050406030204" pitchFamily="18" charset="0"/>
                      </a:rPr>
                      <m:t> </m:t>
                    </m:r>
                    <m:r>
                      <m:rPr>
                        <m:sty m:val="p"/>
                      </m:rPr>
                      <a:rPr lang="en-US">
                        <a:latin typeface="Cambria Math" panose="02040503050406030204" pitchFamily="18" charset="0"/>
                      </a:rPr>
                      <m:t>mod</m:t>
                    </m:r>
                    <m:r>
                      <a:rPr lang="en-US" i="1">
                        <a:latin typeface="Cambria Math" panose="02040503050406030204" pitchFamily="18" charset="0"/>
                      </a:rPr>
                      <m:t> </m:t>
                    </m:r>
                    <m:r>
                      <a:rPr lang="en-US" i="1">
                        <a:latin typeface="Cambria Math" panose="02040503050406030204" pitchFamily="18" charset="0"/>
                      </a:rPr>
                      <m:t>𝑝</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𝐴</m:t>
                        </m:r>
                      </m:e>
                      <m:sup>
                        <m:r>
                          <a:rPr lang="en-US" i="1">
                            <a:latin typeface="Cambria Math" panose="02040503050406030204" pitchFamily="18" charset="0"/>
                          </a:rPr>
                          <m:t>𝑏</m:t>
                        </m:r>
                      </m:sup>
                    </m:sSup>
                    <m:r>
                      <a:rPr lang="en-US" i="1">
                        <a:latin typeface="Cambria Math" panose="02040503050406030204" pitchFamily="18" charset="0"/>
                      </a:rPr>
                      <m:t> </m:t>
                    </m:r>
                    <m:r>
                      <m:rPr>
                        <m:sty m:val="p"/>
                      </m:rPr>
                      <a:rPr lang="en-US">
                        <a:latin typeface="Cambria Math" panose="02040503050406030204" pitchFamily="18" charset="0"/>
                      </a:rPr>
                      <m:t>mod</m:t>
                    </m:r>
                    <m:r>
                      <a:rPr lang="en-US" i="1">
                        <a:latin typeface="Cambria Math" panose="02040503050406030204" pitchFamily="18" charset="0"/>
                      </a:rPr>
                      <m:t> </m:t>
                    </m:r>
                    <m:r>
                      <a:rPr lang="en-US" i="1">
                        <a:latin typeface="Cambria Math" panose="02040503050406030204" pitchFamily="18" charset="0"/>
                      </a:rPr>
                      <m:t>𝑝</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2</m:t>
                        </m:r>
                      </m:sub>
                    </m:sSub>
                  </m:oMath>
                </a14:m>
                <a:endParaRPr lang="en-US" dirty="0"/>
              </a:p>
            </p:txBody>
          </p:sp>
        </mc:Choice>
        <mc:Fallback xmlns="">
          <p:sp>
            <p:nvSpPr>
              <p:cNvPr id="3" name="Content Placeholder 2">
                <a:extLst>
                  <a:ext uri="{FF2B5EF4-FFF2-40B4-BE49-F238E27FC236}">
                    <a16:creationId xmlns:a16="http://schemas.microsoft.com/office/drawing/2014/main" id="{A117534F-EF67-47AE-8880-60896F685211}"/>
                  </a:ext>
                </a:extLst>
              </p:cNvPr>
              <p:cNvSpPr>
                <a:spLocks noGrp="1" noRot="1" noChangeAspect="1" noMove="1" noResize="1" noEditPoints="1" noAdjustHandles="1" noChangeArrowheads="1" noChangeShapeType="1" noTextEdit="1"/>
              </p:cNvSpPr>
              <p:nvPr>
                <p:ph idx="1"/>
              </p:nvPr>
            </p:nvSpPr>
            <p:spPr>
              <a:xfrm>
                <a:off x="323528" y="1196753"/>
                <a:ext cx="8568952" cy="5591168"/>
              </a:xfrm>
              <a:blipFill>
                <a:blip r:embed="rId3"/>
                <a:stretch>
                  <a:fillRect l="-1280" t="-2614" r="-2560"/>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7F43BD77-84CA-42DA-9401-7AC8EFE28D92}"/>
              </a:ext>
            </a:extLst>
          </p:cNvPr>
          <p:cNvSpPr>
            <a:spLocks noGrp="1"/>
          </p:cNvSpPr>
          <p:nvPr>
            <p:ph type="sldNum" sz="quarter" idx="12"/>
          </p:nvPr>
        </p:nvSpPr>
        <p:spPr/>
        <p:txBody>
          <a:bodyPr/>
          <a:lstStyle/>
          <a:p>
            <a:pPr>
              <a:defRPr/>
            </a:pPr>
            <a:fld id="{F57F456A-00AF-44E6-8D70-638C0D0130FF}" type="slidenum">
              <a:rPr lang="en-US" altLang="zh-CN" smtClean="0"/>
              <a:pPr>
                <a:defRPr/>
              </a:pPr>
              <a:t>19</a:t>
            </a:fld>
            <a:endParaRPr lang="en-US" altLang="zh-CN" dirty="0"/>
          </a:p>
        </p:txBody>
      </p:sp>
    </p:spTree>
    <p:extLst>
      <p:ext uri="{BB962C8B-B14F-4D97-AF65-F5344CB8AC3E}">
        <p14:creationId xmlns:p14="http://schemas.microsoft.com/office/powerpoint/2010/main" val="955175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C25A4-AE7C-462E-B697-0837C40E12BB}"/>
              </a:ext>
            </a:extLst>
          </p:cNvPr>
          <p:cNvSpPr>
            <a:spLocks noGrp="1"/>
          </p:cNvSpPr>
          <p:nvPr>
            <p:ph type="title"/>
          </p:nvPr>
        </p:nvSpPr>
        <p:spPr/>
        <p:txBody>
          <a:bodyPr/>
          <a:lstStyle/>
          <a:p>
            <a:r>
              <a:rPr lang="en-US" dirty="0"/>
              <a:t>Why Security Protocols</a:t>
            </a:r>
            <a:endParaRPr lang="en-SE" dirty="0"/>
          </a:p>
        </p:txBody>
      </p:sp>
      <p:sp>
        <p:nvSpPr>
          <p:cNvPr id="3" name="Content Placeholder 2">
            <a:extLst>
              <a:ext uri="{FF2B5EF4-FFF2-40B4-BE49-F238E27FC236}">
                <a16:creationId xmlns:a16="http://schemas.microsoft.com/office/drawing/2014/main" id="{D44212E0-23A0-4488-A791-92B6F0B4AEE1}"/>
              </a:ext>
            </a:extLst>
          </p:cNvPr>
          <p:cNvSpPr>
            <a:spLocks noGrp="1"/>
          </p:cNvSpPr>
          <p:nvPr>
            <p:ph idx="1"/>
          </p:nvPr>
        </p:nvSpPr>
        <p:spPr/>
        <p:txBody>
          <a:bodyPr>
            <a:normAutofit lnSpcReduction="10000"/>
          </a:bodyPr>
          <a:lstStyle/>
          <a:p>
            <a:r>
              <a:rPr lang="en-US" dirty="0"/>
              <a:t>Alice and Bob want to communicate</a:t>
            </a:r>
            <a:br>
              <a:rPr lang="en-US" dirty="0"/>
            </a:br>
            <a:r>
              <a:rPr lang="en-US" dirty="0"/>
              <a:t>securely over the Internet, they need to:</a:t>
            </a:r>
          </a:p>
          <a:p>
            <a:pPr lvl="1"/>
            <a:r>
              <a:rPr lang="en-US" dirty="0"/>
              <a:t>(Mutually) authenticate</a:t>
            </a:r>
          </a:p>
          <a:p>
            <a:pPr lvl="1"/>
            <a:r>
              <a:rPr lang="en-US" dirty="0"/>
              <a:t>Establish and exchange keys</a:t>
            </a:r>
          </a:p>
          <a:p>
            <a:pPr lvl="1"/>
            <a:r>
              <a:rPr lang="en-US" dirty="0"/>
              <a:t>Agree to cryptographic operations and algorithms</a:t>
            </a:r>
          </a:p>
          <a:p>
            <a:r>
              <a:rPr lang="en-US" dirty="0"/>
              <a:t>Building blocks:</a:t>
            </a:r>
          </a:p>
          <a:p>
            <a:pPr lvl="1"/>
            <a:r>
              <a:rPr lang="en-US" dirty="0"/>
              <a:t>Public-key (asymmetric) and secret-key (symmetric) algorithms, hash functions</a:t>
            </a:r>
          </a:p>
          <a:p>
            <a:endParaRPr lang="en-US" dirty="0"/>
          </a:p>
          <a:p>
            <a:endParaRPr lang="en-US" dirty="0"/>
          </a:p>
          <a:p>
            <a:endParaRPr lang="en-SE" dirty="0"/>
          </a:p>
        </p:txBody>
      </p:sp>
      <p:sp>
        <p:nvSpPr>
          <p:cNvPr id="4" name="Slide Number Placeholder 3">
            <a:extLst>
              <a:ext uri="{FF2B5EF4-FFF2-40B4-BE49-F238E27FC236}">
                <a16:creationId xmlns:a16="http://schemas.microsoft.com/office/drawing/2014/main" id="{4B349558-0538-4FB4-AD2E-7A7E7309D6CC}"/>
              </a:ext>
            </a:extLst>
          </p:cNvPr>
          <p:cNvSpPr>
            <a:spLocks noGrp="1"/>
          </p:cNvSpPr>
          <p:nvPr>
            <p:ph type="sldNum" sz="quarter" idx="12"/>
          </p:nvPr>
        </p:nvSpPr>
        <p:spPr/>
        <p:txBody>
          <a:bodyPr/>
          <a:lstStyle/>
          <a:p>
            <a:pPr>
              <a:defRPr/>
            </a:pPr>
            <a:fld id="{F57F456A-00AF-44E6-8D70-638C0D0130FF}" type="slidenum">
              <a:rPr lang="en-US" altLang="zh-CN" smtClean="0"/>
              <a:pPr>
                <a:defRPr/>
              </a:pPr>
              <a:t>2</a:t>
            </a:fld>
            <a:endParaRPr lang="en-US" altLang="zh-CN" dirty="0"/>
          </a:p>
        </p:txBody>
      </p:sp>
    </p:spTree>
    <p:extLst>
      <p:ext uri="{BB962C8B-B14F-4D97-AF65-F5344CB8AC3E}">
        <p14:creationId xmlns:p14="http://schemas.microsoft.com/office/powerpoint/2010/main" val="2199656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63092-156C-49F2-B680-4AC70A08B2AA}"/>
              </a:ext>
            </a:extLst>
          </p:cNvPr>
          <p:cNvSpPr>
            <a:spLocks noGrp="1"/>
          </p:cNvSpPr>
          <p:nvPr>
            <p:ph type="title"/>
          </p:nvPr>
        </p:nvSpPr>
        <p:spPr/>
        <p:txBody>
          <a:bodyPr/>
          <a:lstStyle/>
          <a:p>
            <a:r>
              <a:rPr lang="en-US" dirty="0"/>
              <a:t>Key Distribution Center (KDC)</a:t>
            </a:r>
            <a:endParaRPr lang="en-SE" dirty="0"/>
          </a:p>
        </p:txBody>
      </p:sp>
      <p:sp>
        <p:nvSpPr>
          <p:cNvPr id="3" name="Content Placeholder 2">
            <a:extLst>
              <a:ext uri="{FF2B5EF4-FFF2-40B4-BE49-F238E27FC236}">
                <a16:creationId xmlns:a16="http://schemas.microsoft.com/office/drawing/2014/main" id="{55BE884B-27B0-4DB7-BF4B-5BFA87D9FDE2}"/>
              </a:ext>
            </a:extLst>
          </p:cNvPr>
          <p:cNvSpPr>
            <a:spLocks noGrp="1"/>
          </p:cNvSpPr>
          <p:nvPr>
            <p:ph idx="1"/>
          </p:nvPr>
        </p:nvSpPr>
        <p:spPr/>
        <p:txBody>
          <a:bodyPr>
            <a:normAutofit/>
          </a:bodyPr>
          <a:lstStyle/>
          <a:p>
            <a:r>
              <a:rPr lang="en-US" dirty="0"/>
              <a:t>Pairwise key-exchange based on shared secret master key does not scale to large number of parties, since each communication pair needs to share a  master key</a:t>
            </a:r>
          </a:p>
          <a:p>
            <a:pPr lvl="1"/>
            <a:r>
              <a:rPr lang="en-US" dirty="0"/>
              <a:t>Alice needs to share a master key with Bob, another master key with Carol, and so on.</a:t>
            </a:r>
          </a:p>
          <a:p>
            <a:r>
              <a:rPr lang="en-US" dirty="0"/>
              <a:t>This motivates KDC.</a:t>
            </a:r>
          </a:p>
          <a:p>
            <a:endParaRPr lang="en-SE" dirty="0"/>
          </a:p>
        </p:txBody>
      </p:sp>
      <p:sp>
        <p:nvSpPr>
          <p:cNvPr id="4" name="Slide Number Placeholder 3">
            <a:extLst>
              <a:ext uri="{FF2B5EF4-FFF2-40B4-BE49-F238E27FC236}">
                <a16:creationId xmlns:a16="http://schemas.microsoft.com/office/drawing/2014/main" id="{548CC2BA-4703-45A8-859D-CD5F8F3FA3EF}"/>
              </a:ext>
            </a:extLst>
          </p:cNvPr>
          <p:cNvSpPr>
            <a:spLocks noGrp="1"/>
          </p:cNvSpPr>
          <p:nvPr>
            <p:ph type="sldNum" sz="quarter" idx="12"/>
          </p:nvPr>
        </p:nvSpPr>
        <p:spPr/>
        <p:txBody>
          <a:bodyPr/>
          <a:lstStyle/>
          <a:p>
            <a:pPr>
              <a:defRPr/>
            </a:pPr>
            <a:fld id="{F57F456A-00AF-44E6-8D70-638C0D0130FF}" type="slidenum">
              <a:rPr lang="en-US" altLang="zh-CN" smtClean="0"/>
              <a:pPr>
                <a:defRPr/>
              </a:pPr>
              <a:t>20</a:t>
            </a:fld>
            <a:endParaRPr lang="en-US" altLang="zh-CN" dirty="0"/>
          </a:p>
        </p:txBody>
      </p:sp>
    </p:spTree>
    <p:extLst>
      <p:ext uri="{BB962C8B-B14F-4D97-AF65-F5344CB8AC3E}">
        <p14:creationId xmlns:p14="http://schemas.microsoft.com/office/powerpoint/2010/main" val="1442200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Shape 181"/>
          <p:cNvPicPr preferRelativeResize="0"/>
          <p:nvPr/>
        </p:nvPicPr>
        <p:blipFill>
          <a:blip r:embed="rId3">
            <a:alphaModFix/>
          </a:blip>
          <a:stretch>
            <a:fillRect/>
          </a:stretch>
        </p:blipFill>
        <p:spPr>
          <a:xfrm>
            <a:off x="1031331" y="3706049"/>
            <a:ext cx="7153346" cy="2963311"/>
          </a:xfrm>
          <a:prstGeom prst="rect">
            <a:avLst/>
          </a:prstGeom>
          <a:noFill/>
          <a:ln>
            <a:noFill/>
          </a:ln>
        </p:spPr>
      </p:pic>
      <p:sp>
        <p:nvSpPr>
          <p:cNvPr id="183" name="Shape 183"/>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buNone/>
            </a:pPr>
            <a:r>
              <a:rPr lang="en-US" dirty="0">
                <a:solidFill>
                  <a:srgbClr val="9B37AA"/>
                </a:solidFill>
              </a:rPr>
              <a:t>Key Distribution Center (KDC)</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F5A36816-44F9-4E85-9034-F1BFE8136862}"/>
                  </a:ext>
                </a:extLst>
              </p:cNvPr>
              <p:cNvSpPr>
                <a:spLocks noGrp="1"/>
              </p:cNvSpPr>
              <p:nvPr>
                <p:ph idx="1"/>
              </p:nvPr>
            </p:nvSpPr>
            <p:spPr>
              <a:xfrm>
                <a:off x="323528" y="1057002"/>
                <a:ext cx="8568952" cy="3020070"/>
              </a:xfrm>
            </p:spPr>
            <p:txBody>
              <a:bodyPr>
                <a:normAutofit fontScale="40000" lnSpcReduction="20000"/>
              </a:bodyPr>
              <a:lstStyle/>
              <a:p>
                <a:r>
                  <a:rPr lang="en-US" dirty="0"/>
                  <a:t>KDC has many master keys, one for each user; each user only keeps one master key that is shared with the KDC. Suppose Alice and Bob need to establish a session key </a:t>
                </a:r>
                <a14:m>
                  <m:oMath xmlns:m="http://schemas.openxmlformats.org/officeDocument/2006/math">
                    <m:r>
                      <a:rPr lang="en-US" i="1" dirty="0">
                        <a:solidFill>
                          <a:schemeClr val="dk1"/>
                        </a:solidFill>
                        <a:latin typeface="Cambria Math" panose="02040503050406030204" pitchFamily="18" charset="0"/>
                        <a:ea typeface="Gloria Hallelujah"/>
                        <a:cs typeface="Gloria Hallelujah"/>
                        <a:sym typeface="Gloria Hallelujah"/>
                      </a:rPr>
                      <m:t>𝐾</m:t>
                    </m:r>
                    <m:r>
                      <a:rPr lang="en-US" i="1" baseline="-25000" dirty="0">
                        <a:solidFill>
                          <a:schemeClr val="dk1"/>
                        </a:solidFill>
                        <a:latin typeface="Cambria Math" panose="02040503050406030204" pitchFamily="18" charset="0"/>
                        <a:ea typeface="Gloria Hallelujah"/>
                        <a:cs typeface="Gloria Hallelujah"/>
                        <a:sym typeface="Gloria Hallelujah"/>
                      </a:rPr>
                      <m:t>𝑠</m:t>
                    </m:r>
                  </m:oMath>
                </a14:m>
                <a:r>
                  <a:rPr lang="en-US" dirty="0"/>
                  <a:t>. They each have a </a:t>
                </a:r>
                <a:r>
                  <a:rPr lang="en-US" dirty="0">
                    <a:solidFill>
                      <a:schemeClr val="dk1"/>
                    </a:solidFill>
                    <a:latin typeface="Gloria Hallelujah"/>
                    <a:ea typeface="Gloria Hallelujah"/>
                    <a:cs typeface="Gloria Hallelujah"/>
                    <a:sym typeface="Gloria Hallelujah"/>
                  </a:rPr>
                  <a:t>master key </a:t>
                </a:r>
                <a:r>
                  <a:rPr lang="en-US" dirty="0"/>
                  <a:t> (</a:t>
                </a:r>
                <a14:m>
                  <m:oMath xmlns:m="http://schemas.openxmlformats.org/officeDocument/2006/math">
                    <m:r>
                      <a:rPr lang="en-US" i="1" dirty="0">
                        <a:solidFill>
                          <a:schemeClr val="dk1"/>
                        </a:solidFill>
                        <a:latin typeface="Cambria Math" panose="02040503050406030204" pitchFamily="18" charset="0"/>
                        <a:ea typeface="Gloria Hallelujah"/>
                        <a:cs typeface="Gloria Hallelujah"/>
                        <a:sym typeface="Gloria Hallelujah"/>
                      </a:rPr>
                      <m:t>𝐾</m:t>
                    </m:r>
                    <m:r>
                      <a:rPr lang="en-US" i="1" baseline="-25000" dirty="0">
                        <a:solidFill>
                          <a:schemeClr val="dk1"/>
                        </a:solidFill>
                        <a:latin typeface="Cambria Math" panose="02040503050406030204" pitchFamily="18" charset="0"/>
                        <a:ea typeface="Gloria Hallelujah"/>
                        <a:cs typeface="Gloria Hallelujah"/>
                        <a:sym typeface="Gloria Hallelujah"/>
                      </a:rPr>
                      <m:t>𝐴</m:t>
                    </m:r>
                    <m:r>
                      <a:rPr lang="en-US" i="1" dirty="0">
                        <a:solidFill>
                          <a:schemeClr val="dk1"/>
                        </a:solidFill>
                        <a:latin typeface="Cambria Math" panose="02040503050406030204" pitchFamily="18" charset="0"/>
                        <a:ea typeface="Gloria Hallelujah"/>
                        <a:cs typeface="Gloria Hallelujah"/>
                        <a:sym typeface="Gloria Hallelujah"/>
                      </a:rPr>
                      <m:t>,</m:t>
                    </m:r>
                    <m:r>
                      <a:rPr lang="en-US" i="1" baseline="-25000" dirty="0">
                        <a:solidFill>
                          <a:schemeClr val="dk1"/>
                        </a:solidFill>
                        <a:latin typeface="Cambria Math" panose="02040503050406030204" pitchFamily="18" charset="0"/>
                        <a:ea typeface="Gloria Hallelujah"/>
                        <a:cs typeface="Gloria Hallelujah"/>
                        <a:sym typeface="Gloria Hallelujah"/>
                      </a:rPr>
                      <m:t> </m:t>
                    </m:r>
                    <m:r>
                      <a:rPr lang="en-US" i="1" dirty="0">
                        <a:solidFill>
                          <a:schemeClr val="dk1"/>
                        </a:solidFill>
                        <a:latin typeface="Cambria Math" panose="02040503050406030204" pitchFamily="18" charset="0"/>
                        <a:ea typeface="Gloria Hallelujah"/>
                        <a:cs typeface="Gloria Hallelujah"/>
                        <a:sym typeface="Gloria Hallelujah"/>
                      </a:rPr>
                      <m:t>𝐾</m:t>
                    </m:r>
                    <m:r>
                      <a:rPr lang="en-US" i="1" baseline="-25000" dirty="0">
                        <a:solidFill>
                          <a:schemeClr val="dk1"/>
                        </a:solidFill>
                        <a:latin typeface="Cambria Math" panose="02040503050406030204" pitchFamily="18" charset="0"/>
                        <a:ea typeface="Gloria Hallelujah"/>
                        <a:cs typeface="Gloria Hallelujah"/>
                        <a:sym typeface="Gloria Hallelujah"/>
                      </a:rPr>
                      <m:t>𝐵</m:t>
                    </m:r>
                  </m:oMath>
                </a14:m>
                <a:r>
                  <a:rPr lang="en-US" dirty="0">
                    <a:solidFill>
                      <a:schemeClr val="dk1"/>
                    </a:solidFill>
                    <a:latin typeface="Gloria Hallelujah"/>
                    <a:ea typeface="Gloria Hallelujah"/>
                    <a:cs typeface="Gloria Hallelujah"/>
                    <a:sym typeface="Gloria Hallelujah"/>
                  </a:rPr>
                  <a:t>) </a:t>
                </a:r>
                <a:r>
                  <a:rPr lang="en-US" sz="3700" dirty="0">
                    <a:sym typeface="Gloria Hallelujah"/>
                  </a:rPr>
                  <a:t>shared with KDC</a:t>
                </a:r>
                <a:r>
                  <a:rPr lang="en-US" dirty="0">
                    <a:solidFill>
                      <a:schemeClr val="dk1"/>
                    </a:solidFill>
                    <a:latin typeface="Gloria Hallelujah"/>
                    <a:ea typeface="Gloria Hallelujah"/>
                    <a:cs typeface="Gloria Hallelujah"/>
                    <a:sym typeface="Gloria Hallelujah"/>
                  </a:rPr>
                  <a:t>.</a:t>
                </a:r>
              </a:p>
              <a:p>
                <a:r>
                  <a:rPr lang="en-US" dirty="0"/>
                  <a:t>1. Alice sends </a:t>
                </a:r>
                <a:r>
                  <a:rPr lang="en-US"/>
                  <a:t>a request “need a key to talk to Bob”, </a:t>
                </a:r>
                <a:r>
                  <a:rPr lang="en-US" dirty="0"/>
                  <a:t>to KDC along with a nonce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𝑁</m:t>
                        </m:r>
                      </m:e>
                      <m:sub>
                        <m:r>
                          <a:rPr lang="en-US" i="1" dirty="0" smtClean="0">
                            <a:latin typeface="Cambria Math" panose="02040503050406030204" pitchFamily="18" charset="0"/>
                          </a:rPr>
                          <m:t>1</m:t>
                        </m:r>
                      </m:sub>
                    </m:sSub>
                  </m:oMath>
                </a14:m>
                <a:r>
                  <a:rPr lang="en-US" dirty="0"/>
                  <a:t>.</a:t>
                </a:r>
              </a:p>
              <a:p>
                <a:r>
                  <a:rPr lang="en-US" dirty="0"/>
                  <a:t>2. KDC sends a message encrypted using the master key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𝐾</m:t>
                        </m:r>
                      </m:e>
                      <m:sub>
                        <m:r>
                          <a:rPr lang="en-US" i="1" dirty="0" smtClean="0">
                            <a:latin typeface="Cambria Math" panose="02040503050406030204" pitchFamily="18" charset="0"/>
                          </a:rPr>
                          <m:t>𝐴</m:t>
                        </m:r>
                      </m:sub>
                    </m:sSub>
                  </m:oMath>
                </a14:m>
                <a:r>
                  <a:rPr lang="en-US" dirty="0"/>
                  <a:t> shared between Alice and the KDC. This message contains the session key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𝐾</m:t>
                        </m:r>
                      </m:e>
                      <m:sub>
                        <m:r>
                          <a:rPr lang="en-US" i="1" dirty="0" smtClean="0">
                            <a:latin typeface="Cambria Math" panose="02040503050406030204" pitchFamily="18" charset="0"/>
                          </a:rPr>
                          <m:t>𝑠</m:t>
                        </m:r>
                      </m:sub>
                    </m:sSub>
                  </m:oMath>
                </a14:m>
                <a:r>
                  <a:rPr lang="en-US" dirty="0"/>
                  <a:t> that the KDC just created for Alice and Bob to share. The same request, nonce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𝑁</m:t>
                        </m:r>
                      </m:e>
                      <m:sub>
                        <m:r>
                          <a:rPr lang="en-US" i="1" dirty="0" smtClean="0">
                            <a:latin typeface="Cambria Math" panose="02040503050406030204" pitchFamily="18" charset="0"/>
                          </a:rPr>
                          <m:t>1</m:t>
                        </m:r>
                      </m:sub>
                    </m:sSub>
                  </m:oMath>
                </a14:m>
                <a:r>
                  <a:rPr lang="en-US" dirty="0"/>
                  <a:t>, and a ticket </a:t>
                </a: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𝐵</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𝑆</m:t>
                        </m:r>
                      </m:sub>
                    </m:sSub>
                    <m:r>
                      <a:rPr lang="en-US" b="0" i="1" smtClean="0">
                        <a:latin typeface="Cambria Math" panose="02040503050406030204" pitchFamily="18" charset="0"/>
                      </a:rPr>
                      <m:t>|"</m:t>
                    </m:r>
                    <m:r>
                      <a:rPr lang="en-US" b="0" i="1" smtClean="0">
                        <a:latin typeface="Cambria Math" panose="02040503050406030204" pitchFamily="18" charset="0"/>
                      </a:rPr>
                      <m:t>𝐴𝑙𝑖𝑐𝑒</m:t>
                    </m:r>
                    <m:r>
                      <a:rPr lang="en-US" b="0" i="1" smtClean="0">
                        <a:latin typeface="Cambria Math" panose="02040503050406030204" pitchFamily="18" charset="0"/>
                      </a:rPr>
                      <m:t>")</m:t>
                    </m:r>
                  </m:oMath>
                </a14:m>
                <a:r>
                  <a:rPr lang="en-US" dirty="0"/>
                  <a:t>. It is encrypted using the master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𝐾</m:t>
                        </m:r>
                      </m:e>
                      <m:sub>
                        <m:r>
                          <a:rPr lang="en-US" i="1" dirty="0" smtClean="0">
                            <a:latin typeface="Cambria Math" panose="02040503050406030204" pitchFamily="18" charset="0"/>
                          </a:rPr>
                          <m:t>𝐵</m:t>
                        </m:r>
                      </m:sub>
                    </m:sSub>
                  </m:oMath>
                </a14:m>
                <a:r>
                  <a:rPr lang="en-US" dirty="0"/>
                  <a:t> shared between Bob and the KDC, and it contains the session key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𝐾</m:t>
                        </m:r>
                      </m:e>
                      <m:sub>
                        <m:r>
                          <a:rPr lang="en-US" i="1" dirty="0" smtClean="0">
                            <a:latin typeface="Cambria Math" panose="02040503050406030204" pitchFamily="18" charset="0"/>
                          </a:rPr>
                          <m:t>𝑠</m:t>
                        </m:r>
                      </m:sub>
                    </m:sSub>
                  </m:oMath>
                </a14:m>
                <a:r>
                  <a:rPr lang="en-US" dirty="0"/>
                  <a:t> and the ID of Alice.</a:t>
                </a:r>
              </a:p>
              <a:p>
                <a:r>
                  <a:rPr lang="en-US" dirty="0"/>
                  <a:t>3. Alice decrypts the message from KDC with master key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𝐾</m:t>
                        </m:r>
                      </m:e>
                      <m:sub>
                        <m:r>
                          <a:rPr lang="en-US" i="1" dirty="0" smtClean="0">
                            <a:latin typeface="Cambria Math" panose="02040503050406030204" pitchFamily="18" charset="0"/>
                          </a:rPr>
                          <m:t>𝐴</m:t>
                        </m:r>
                      </m:sub>
                    </m:sSub>
                  </m:oMath>
                </a14:m>
                <a:r>
                  <a:rPr lang="en-US" dirty="0"/>
                  <a:t> to get the session key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𝐾</m:t>
                        </m:r>
                      </m:e>
                      <m:sub>
                        <m:r>
                          <a:rPr lang="en-US" i="1" dirty="0" smtClean="0">
                            <a:latin typeface="Cambria Math" panose="02040503050406030204" pitchFamily="18" charset="0"/>
                          </a:rPr>
                          <m:t>𝑠</m:t>
                        </m:r>
                      </m:sub>
                    </m:sSub>
                  </m:oMath>
                </a14:m>
                <a:r>
                  <a:rPr lang="en-US" dirty="0"/>
                  <a:t>. She knows that the message is from the KDC and is fresh (not a replay), because only the KDC can use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𝐾</m:t>
                        </m:r>
                      </m:e>
                      <m:sub>
                        <m:r>
                          <a:rPr lang="en-US" i="1" dirty="0" smtClean="0">
                            <a:latin typeface="Cambria Math" panose="02040503050406030204" pitchFamily="18" charset="0"/>
                          </a:rPr>
                          <m:t>𝐴</m:t>
                        </m:r>
                      </m:sub>
                    </m:sSub>
                  </m:oMath>
                </a14:m>
                <a:r>
                  <a:rPr lang="en-US" dirty="0"/>
                  <a:t> to encrypt properly a message that contains that request and nonce that she just sent. </a:t>
                </a:r>
              </a:p>
              <a:p>
                <a:r>
                  <a:rPr lang="en-US" dirty="0"/>
                  <a:t>4. Alice then sends the ticket </a:t>
                </a:r>
                <a14:m>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𝐵</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𝑆</m:t>
                        </m:r>
                      </m:sub>
                    </m:sSub>
                    <m:r>
                      <a:rPr lang="en-US" i="1">
                        <a:latin typeface="Cambria Math" panose="02040503050406030204" pitchFamily="18" charset="0"/>
                      </a:rPr>
                      <m:t>|"</m:t>
                    </m:r>
                    <m:r>
                      <a:rPr lang="en-US" i="1">
                        <a:latin typeface="Cambria Math" panose="02040503050406030204" pitchFamily="18" charset="0"/>
                      </a:rPr>
                      <m:t>𝐴𝑙𝑖𝑐𝑒</m:t>
                    </m:r>
                    <m:r>
                      <a:rPr lang="en-US" i="1">
                        <a:latin typeface="Cambria Math" panose="02040503050406030204" pitchFamily="18" charset="0"/>
                      </a:rPr>
                      <m:t>")</m:t>
                    </m:r>
                  </m:oMath>
                </a14:m>
                <a:r>
                  <a:rPr lang="en-US" dirty="0"/>
                  <a:t> to Bob. Only Bob can decrypt the ticket because it is encrypted using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𝐾</m:t>
                        </m:r>
                      </m:e>
                      <m:sub>
                        <m:r>
                          <a:rPr lang="en-US" i="1" dirty="0" smtClean="0">
                            <a:latin typeface="Cambria Math" panose="02040503050406030204" pitchFamily="18" charset="0"/>
                          </a:rPr>
                          <m:t>𝐵</m:t>
                        </m:r>
                      </m:sub>
                    </m:sSub>
                  </m:oMath>
                </a14:m>
                <a:r>
                  <a:rPr lang="en-US" dirty="0"/>
                  <a:t>, the master key shared between Bob and the KDC. When Bob decrypts the ticket, he knows that ticket is created by the KDC because only the KDC can encrypt the ID of Alice properly, and he knows that session key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𝐾</m:t>
                        </m:r>
                      </m:e>
                      <m:sub>
                        <m:r>
                          <a:rPr lang="en-US" i="1" dirty="0" smtClean="0">
                            <a:latin typeface="Cambria Math" panose="02040503050406030204" pitchFamily="18" charset="0"/>
                          </a:rPr>
                          <m:t>𝑠</m:t>
                        </m:r>
                      </m:sub>
                    </m:sSub>
                  </m:oMath>
                </a14:m>
                <a:r>
                  <a:rPr lang="en-US" dirty="0"/>
                  <a:t> was created by the KDC and is for communication with Alice.</a:t>
                </a:r>
                <a:endParaRPr lang="en-SE" dirty="0"/>
              </a:p>
            </p:txBody>
          </p:sp>
        </mc:Choice>
        <mc:Fallback xmlns="">
          <p:sp>
            <p:nvSpPr>
              <p:cNvPr id="2" name="Content Placeholder 1">
                <a:extLst>
                  <a:ext uri="{FF2B5EF4-FFF2-40B4-BE49-F238E27FC236}">
                    <a16:creationId xmlns:a16="http://schemas.microsoft.com/office/drawing/2014/main" id="{F5A36816-44F9-4E85-9034-F1BFE8136862}"/>
                  </a:ext>
                </a:extLst>
              </p:cNvPr>
              <p:cNvSpPr>
                <a:spLocks noGrp="1" noRot="1" noChangeAspect="1" noMove="1" noResize="1" noEditPoints="1" noAdjustHandles="1" noChangeArrowheads="1" noChangeShapeType="1" noTextEdit="1"/>
              </p:cNvSpPr>
              <p:nvPr>
                <p:ph idx="1"/>
              </p:nvPr>
            </p:nvSpPr>
            <p:spPr>
              <a:xfrm>
                <a:off x="323528" y="1057002"/>
                <a:ext cx="8568952" cy="3020070"/>
              </a:xfrm>
              <a:blipFill>
                <a:blip r:embed="rId4"/>
                <a:stretch>
                  <a:fillRect l="-71" t="-1613" r="-569"/>
                </a:stretch>
              </a:blipFill>
            </p:spPr>
            <p:txBody>
              <a:bodyPr/>
              <a:lstStyle/>
              <a:p>
                <a:r>
                  <a:rPr lang="en-SE">
                    <a:noFill/>
                  </a:rPr>
                  <a:t> </a:t>
                </a:r>
              </a:p>
            </p:txBody>
          </p:sp>
        </mc:Fallback>
      </mc:AlternateContent>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buNone/>
            </a:pPr>
            <a:r>
              <a:rPr lang="en-US" dirty="0">
                <a:solidFill>
                  <a:srgbClr val="9B37AA"/>
                </a:solidFill>
              </a:rPr>
              <a:t>Public Key Certificates</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9FF120DC-9C46-4CB4-BA2D-83476F63D6DF}"/>
                  </a:ext>
                </a:extLst>
              </p:cNvPr>
              <p:cNvSpPr>
                <a:spLocks noGrp="1"/>
              </p:cNvSpPr>
              <p:nvPr>
                <p:ph idx="1"/>
              </p:nvPr>
            </p:nvSpPr>
            <p:spPr>
              <a:xfrm>
                <a:off x="323528" y="980728"/>
                <a:ext cx="8568952" cy="3024336"/>
              </a:xfrm>
            </p:spPr>
            <p:txBody>
              <a:bodyPr>
                <a:normAutofit fontScale="47500" lnSpcReduction="20000"/>
              </a:bodyPr>
              <a:lstStyle/>
              <a:p>
                <a:r>
                  <a:rPr lang="en-US" dirty="0"/>
                  <a:t>An imposter Eve may post her public key, and claim that it is someone else’s public key. To prevent this, the distribution of public keys is done through a Certificate Authority (CA).</a:t>
                </a:r>
              </a:p>
              <a:p>
                <a:r>
                  <a:rPr lang="en-US" dirty="0"/>
                  <a:t>Alice sends her public key </a:t>
                </a:r>
                <a14:m>
                  <m:oMath xmlns:m="http://schemas.openxmlformats.org/officeDocument/2006/math">
                    <m:r>
                      <a:rPr lang="en-US" b="0" i="1" smtClean="0">
                        <a:latin typeface="Cambria Math" panose="02040503050406030204" pitchFamily="18" charset="0"/>
                      </a:rPr>
                      <m:t>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𝐴</m:t>
                        </m:r>
                      </m:sub>
                    </m:sSub>
                  </m:oMath>
                </a14:m>
                <a:r>
                  <a:rPr lang="en-US" dirty="0"/>
                  <a:t> to the CA. The CA verifies Alice’s identification, and creates a certificate of Alice’s public key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𝐶𝐴</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𝐴</m:t>
                        </m:r>
                      </m:sub>
                    </m:sSub>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𝐴</m:t>
                            </m:r>
                          </m:sub>
                        </m:sSub>
                      </m:e>
                    </m:d>
                    <m:r>
                      <a:rPr lang="en-US" b="0" i="1" smtClean="0">
                        <a:latin typeface="Cambria Math" panose="02040503050406030204" pitchFamily="18" charset="0"/>
                      </a:rPr>
                      <m:t>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𝐴</m:t>
                        </m:r>
                      </m:sub>
                    </m:sSub>
                    <m:r>
                      <a:rPr lang="en-US" b="0" i="1" smtClean="0">
                        <a:latin typeface="Cambria Math" panose="02040503050406030204" pitchFamily="18" charset="0"/>
                      </a:rPr>
                      <m:t>)</m:t>
                    </m:r>
                  </m:oMath>
                </a14:m>
                <a:r>
                  <a:rPr lang="en-US" dirty="0"/>
                  <a:t> and sends it to Alice. The certificate contains time of creation and validity period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𝐴</m:t>
                        </m:r>
                      </m:sub>
                    </m:sSub>
                  </m:oMath>
                </a14:m>
                <a:r>
                  <a:rPr lang="en-US" dirty="0"/>
                  <a:t>, and ID of Alice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𝐼</m:t>
                        </m:r>
                        <m:r>
                          <a:rPr lang="en-US" i="1">
                            <a:latin typeface="Cambria Math" panose="02040503050406030204" pitchFamily="18" charset="0"/>
                          </a:rPr>
                          <m:t>𝐷</m:t>
                        </m:r>
                      </m:e>
                      <m:sub>
                        <m:r>
                          <a:rPr lang="en-US" i="1">
                            <a:latin typeface="Cambria Math" panose="02040503050406030204" pitchFamily="18" charset="0"/>
                          </a:rPr>
                          <m:t>𝐴</m:t>
                        </m:r>
                      </m:sub>
                    </m:sSub>
                  </m:oMath>
                </a14:m>
                <a:r>
                  <a:rPr lang="en-US" dirty="0"/>
                  <a:t>, and her public key </a:t>
                </a:r>
                <a14:m>
                  <m:oMath xmlns:m="http://schemas.openxmlformats.org/officeDocument/2006/math">
                    <m:r>
                      <a:rPr lang="en-US" b="0" i="1" smtClean="0">
                        <a:latin typeface="Cambria Math" panose="02040503050406030204" pitchFamily="18" charset="0"/>
                      </a:rPr>
                      <m:t>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𝐴</m:t>
                        </m:r>
                      </m:sub>
                    </m:sSub>
                  </m:oMath>
                </a14:m>
                <a:r>
                  <a:rPr lang="en-US" dirty="0"/>
                  <a:t>, and is signed by the CA’s private key </a:t>
                </a:r>
                <a14:m>
                  <m:oMath xmlns:m="http://schemas.openxmlformats.org/officeDocument/2006/math">
                    <m:r>
                      <a:rPr lang="en-US" i="1">
                        <a:latin typeface="Cambria Math" panose="02040503050406030204" pitchFamily="18" charset="0"/>
                      </a:rPr>
                      <m:t>𝑃</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𝐶𝐴</m:t>
                        </m:r>
                      </m:sub>
                    </m:sSub>
                  </m:oMath>
                </a14:m>
                <a:r>
                  <a:rPr lang="en-US" dirty="0"/>
                  <a:t>.</a:t>
                </a:r>
                <a:br>
                  <a:rPr lang="en-US" dirty="0"/>
                </a:br>
                <a:r>
                  <a:rPr lang="en-US" dirty="0"/>
                  <a:t>Alice can then sends this certificate to any user, or publish it so that any user can get it. It is assumed all users have the CA’s public key </a:t>
                </a:r>
                <a14:m>
                  <m:oMath xmlns:m="http://schemas.openxmlformats.org/officeDocument/2006/math">
                    <m:r>
                      <a:rPr lang="en-US" b="0" i="1" smtClean="0">
                        <a:latin typeface="Cambria Math" panose="02040503050406030204" pitchFamily="18" charset="0"/>
                      </a:rPr>
                      <m:t>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𝐶𝐴</m:t>
                        </m:r>
                      </m:sub>
                    </m:sSub>
                  </m:oMath>
                </a14:m>
                <a:r>
                  <a:rPr lang="en-US" dirty="0"/>
                  <a:t>, and therefore, </a:t>
                </a:r>
                <a:r>
                  <a:rPr lang="en-US" altLang="zh-CN" dirty="0"/>
                  <a:t>any</a:t>
                </a:r>
                <a:r>
                  <a:rPr lang="en-US" dirty="0"/>
                  <a:t> user, say, Bob, can use the CA’s public key to verify the certificate and obtain Alice’s public key  </a:t>
                </a:r>
                <a14:m>
                  <m:oMath xmlns:m="http://schemas.openxmlformats.org/officeDocument/2006/math">
                    <m:r>
                      <a:rPr lang="en-US" i="1">
                        <a:latin typeface="Cambria Math" panose="02040503050406030204" pitchFamily="18" charset="0"/>
                      </a:rPr>
                      <m:t>𝑃</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𝐴</m:t>
                        </m:r>
                      </m:sub>
                    </m:sSub>
                  </m:oMath>
                </a14:m>
                <a:r>
                  <a:rPr lang="en-US" dirty="0"/>
                  <a:t>.</a:t>
                </a:r>
              </a:p>
              <a:p>
                <a:r>
                  <a:rPr lang="en-US" dirty="0"/>
                  <a:t>YouTube: How does HTTPS work? What's a CA? What's a self-signed Certificate?</a:t>
                </a:r>
              </a:p>
              <a:p>
                <a:pPr lvl="1"/>
                <a:r>
                  <a:rPr lang="en-US" dirty="0">
                    <a:hlinkClick r:id="rId3"/>
                  </a:rPr>
                  <a:t>https://www.youtube.com/watch?v=T4Df5_cojAs</a:t>
                </a:r>
                <a:endParaRPr lang="en-SE" dirty="0"/>
              </a:p>
            </p:txBody>
          </p:sp>
        </mc:Choice>
        <mc:Fallback xmlns="">
          <p:sp>
            <p:nvSpPr>
              <p:cNvPr id="2" name="Content Placeholder 1">
                <a:extLst>
                  <a:ext uri="{FF2B5EF4-FFF2-40B4-BE49-F238E27FC236}">
                    <a16:creationId xmlns:a16="http://schemas.microsoft.com/office/drawing/2014/main" id="{9FF120DC-9C46-4CB4-BA2D-83476F63D6DF}"/>
                  </a:ext>
                </a:extLst>
              </p:cNvPr>
              <p:cNvSpPr>
                <a:spLocks noGrp="1" noRot="1" noChangeAspect="1" noMove="1" noResize="1" noEditPoints="1" noAdjustHandles="1" noChangeArrowheads="1" noChangeShapeType="1" noTextEdit="1"/>
              </p:cNvSpPr>
              <p:nvPr>
                <p:ph idx="1"/>
              </p:nvPr>
            </p:nvSpPr>
            <p:spPr>
              <a:xfrm>
                <a:off x="323528" y="980728"/>
                <a:ext cx="8568952" cy="3024336"/>
              </a:xfrm>
              <a:blipFill>
                <a:blip r:embed="rId4"/>
                <a:stretch>
                  <a:fillRect l="-356" t="-2419" r="-213"/>
                </a:stretch>
              </a:blipFill>
            </p:spPr>
            <p:txBody>
              <a:bodyPr/>
              <a:lstStyle/>
              <a:p>
                <a:r>
                  <a:rPr lang="en-SE">
                    <a:noFill/>
                  </a:rPr>
                  <a:t> </a:t>
                </a:r>
              </a:p>
            </p:txBody>
          </p:sp>
        </mc:Fallback>
      </mc:AlternateContent>
      <p:pic>
        <p:nvPicPr>
          <p:cNvPr id="190" name="Shape 190"/>
          <p:cNvPicPr preferRelativeResize="0"/>
          <p:nvPr/>
        </p:nvPicPr>
        <p:blipFill>
          <a:blip r:embed="rId5">
            <a:alphaModFix/>
          </a:blip>
          <a:stretch>
            <a:fillRect/>
          </a:stretch>
        </p:blipFill>
        <p:spPr>
          <a:xfrm>
            <a:off x="1331640" y="3861048"/>
            <a:ext cx="6481335" cy="3025685"/>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79087-C063-4E0E-A69E-D10F0AEA1CC5}"/>
              </a:ext>
            </a:extLst>
          </p:cNvPr>
          <p:cNvSpPr>
            <a:spLocks noGrp="1"/>
          </p:cNvSpPr>
          <p:nvPr>
            <p:ph type="title"/>
          </p:nvPr>
        </p:nvSpPr>
        <p:spPr/>
        <p:txBody>
          <a:bodyPr/>
          <a:lstStyle/>
          <a:p>
            <a:r>
              <a:rPr lang="en-US" dirty="0"/>
              <a:t>Session Key Quiz</a:t>
            </a:r>
            <a:endParaRPr lang="en-SE" dirty="0"/>
          </a:p>
        </p:txBody>
      </p:sp>
      <p:sp>
        <p:nvSpPr>
          <p:cNvPr id="3" name="Content Placeholder 2">
            <a:extLst>
              <a:ext uri="{FF2B5EF4-FFF2-40B4-BE49-F238E27FC236}">
                <a16:creationId xmlns:a16="http://schemas.microsoft.com/office/drawing/2014/main" id="{21D981BB-A708-4CBF-ACEC-51D6744A88A7}"/>
              </a:ext>
            </a:extLst>
          </p:cNvPr>
          <p:cNvSpPr>
            <a:spLocks noGrp="1"/>
          </p:cNvSpPr>
          <p:nvPr>
            <p:ph idx="1"/>
          </p:nvPr>
        </p:nvSpPr>
        <p:spPr/>
        <p:txBody>
          <a:bodyPr>
            <a:normAutofit fontScale="77500" lnSpcReduction="20000"/>
          </a:bodyPr>
          <a:lstStyle/>
          <a:p>
            <a:r>
              <a:rPr lang="en-US" dirty="0"/>
              <a:t>Which items are true?</a:t>
            </a:r>
          </a:p>
          <a:p>
            <a:pPr marL="971550" lvl="1" indent="-514350">
              <a:buFont typeface="+mj-lt"/>
              <a:buAutoNum type="alphaUcPeriod"/>
            </a:pPr>
            <a:r>
              <a:rPr lang="en-US" dirty="0"/>
              <a:t>A session key should be a secret and unique to the session.</a:t>
            </a:r>
          </a:p>
          <a:p>
            <a:pPr marL="971550" lvl="1" indent="-514350">
              <a:buFont typeface="+mj-lt"/>
              <a:buAutoNum type="alphaUcPeriod"/>
            </a:pPr>
            <a:r>
              <a:rPr lang="en-US" dirty="0"/>
              <a:t>Authentication should be accomplished before key exchange.</a:t>
            </a:r>
          </a:p>
          <a:p>
            <a:pPr marL="971550" lvl="1" indent="-514350">
              <a:buFont typeface="+mj-lt"/>
              <a:buAutoNum type="alphaUcPeriod"/>
            </a:pPr>
            <a:r>
              <a:rPr lang="en-US" dirty="0"/>
              <a:t>A key benefit of using of KDC is for scalability.</a:t>
            </a:r>
          </a:p>
          <a:p>
            <a:pPr marL="971550" lvl="1" indent="-514350">
              <a:buFont typeface="+mj-lt"/>
              <a:buAutoNum type="alphaUcPeriod"/>
            </a:pPr>
            <a:r>
              <a:rPr lang="en-US" dirty="0"/>
              <a:t>In order for Bob to verify Alice’s public key, the Certificate Authority must be on-line.</a:t>
            </a:r>
          </a:p>
          <a:p>
            <a:pPr marL="971550" lvl="1" indent="-514350">
              <a:buFont typeface="+mj-lt"/>
              <a:buAutoNum type="alphaUcPeriod"/>
            </a:pPr>
            <a:r>
              <a:rPr lang="en-US" altLang="zh-CN" dirty="0"/>
              <a:t>In order for Bob and Alice to establish a session key, the KDC must be on</a:t>
            </a:r>
            <a:r>
              <a:rPr lang="en-SE" altLang="zh-CN" dirty="0"/>
              <a:t>-</a:t>
            </a:r>
            <a:r>
              <a:rPr lang="en-US" altLang="zh-CN" dirty="0"/>
              <a:t>line.</a:t>
            </a:r>
            <a:endParaRPr lang="en-US" dirty="0"/>
          </a:p>
          <a:p>
            <a:pPr marL="971550" lvl="1" indent="-514350">
              <a:buFont typeface="+mj-lt"/>
              <a:buAutoNum type="alphaUcPeriod"/>
            </a:pPr>
            <a:r>
              <a:rPr lang="en-US" dirty="0"/>
              <a:t>Signing the message exchanges in Diffie-Hellman eliminates the man-in-the-middle attack.</a:t>
            </a:r>
          </a:p>
          <a:p>
            <a:r>
              <a:rPr lang="en-US" dirty="0"/>
              <a:t>ANS: A, B, C, E</a:t>
            </a:r>
            <a:r>
              <a:rPr lang="en-SE" dirty="0"/>
              <a:t>, F.</a:t>
            </a:r>
            <a:endParaRPr lang="en-US" dirty="0"/>
          </a:p>
          <a:p>
            <a:pPr lvl="1"/>
            <a:endParaRPr lang="en-SE" dirty="0"/>
          </a:p>
        </p:txBody>
      </p:sp>
      <p:sp>
        <p:nvSpPr>
          <p:cNvPr id="4" name="Slide Number Placeholder 3">
            <a:extLst>
              <a:ext uri="{FF2B5EF4-FFF2-40B4-BE49-F238E27FC236}">
                <a16:creationId xmlns:a16="http://schemas.microsoft.com/office/drawing/2014/main" id="{2B2FC210-4DA3-4E2E-A19E-50723E7DC084}"/>
              </a:ext>
            </a:extLst>
          </p:cNvPr>
          <p:cNvSpPr>
            <a:spLocks noGrp="1"/>
          </p:cNvSpPr>
          <p:nvPr>
            <p:ph type="sldNum" sz="quarter" idx="12"/>
          </p:nvPr>
        </p:nvSpPr>
        <p:spPr/>
        <p:txBody>
          <a:bodyPr/>
          <a:lstStyle/>
          <a:p>
            <a:pPr>
              <a:defRPr/>
            </a:pPr>
            <a:fld id="{F57F456A-00AF-44E6-8D70-638C0D0130FF}" type="slidenum">
              <a:rPr lang="en-US" altLang="zh-CN" smtClean="0"/>
              <a:pPr>
                <a:defRPr/>
              </a:pPr>
              <a:t>23</a:t>
            </a:fld>
            <a:endParaRPr lang="en-US" altLang="zh-CN" dirty="0"/>
          </a:p>
        </p:txBody>
      </p:sp>
    </p:spTree>
    <p:extLst>
      <p:ext uri="{BB962C8B-B14F-4D97-AF65-F5344CB8AC3E}">
        <p14:creationId xmlns:p14="http://schemas.microsoft.com/office/powerpoint/2010/main" val="2112789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buNone/>
            </a:pPr>
            <a:r>
              <a:rPr lang="en-US">
                <a:solidFill>
                  <a:srgbClr val="9B37AA"/>
                </a:solidFill>
              </a:rPr>
              <a:t>Kerberos</a:t>
            </a:r>
          </a:p>
        </p:txBody>
      </p:sp>
      <p:sp>
        <p:nvSpPr>
          <p:cNvPr id="211" name="Shape 211"/>
          <p:cNvSpPr txBox="1">
            <a:spLocks noGrp="1"/>
          </p:cNvSpPr>
          <p:nvPr>
            <p:ph idx="1"/>
          </p:nvPr>
        </p:nvSpPr>
        <p:spPr>
          <a:prstGeom prst="rect">
            <a:avLst/>
          </a:prstGeom>
        </p:spPr>
        <p:txBody>
          <a:bodyPr vert="horz" wrap="square" lIns="88369" tIns="88369" rIns="88369" bIns="88369" numCol="1" anchor="t" anchorCtr="0" compatLnSpc="1">
            <a:prstTxWarp prst="textNoShape">
              <a:avLst/>
            </a:prstTxWarp>
            <a:noAutofit/>
          </a:bodyPr>
          <a:lstStyle/>
          <a:p>
            <a:pPr marL="257175" indent="-142875">
              <a:lnSpc>
                <a:spcPct val="100000"/>
              </a:lnSpc>
              <a:spcBef>
                <a:spcPts val="0"/>
              </a:spcBef>
              <a:buClr>
                <a:schemeClr val="dk1"/>
              </a:buClr>
            </a:pPr>
            <a:r>
              <a:rPr lang="en-US" sz="2400" dirty="0">
                <a:solidFill>
                  <a:schemeClr val="dk1"/>
                </a:solidFill>
              </a:rPr>
              <a:t>A standard protocol for </a:t>
            </a:r>
            <a:r>
              <a:rPr lang="en-US" sz="2250" dirty="0">
                <a:solidFill>
                  <a:schemeClr val="dk1"/>
                </a:solidFill>
              </a:rPr>
              <a:t>authentication and </a:t>
            </a:r>
            <a:r>
              <a:rPr lang="en-US" sz="2400" dirty="0">
                <a:solidFill>
                  <a:schemeClr val="dk1"/>
                </a:solidFill>
              </a:rPr>
              <a:t>key distribution </a:t>
            </a:r>
            <a:r>
              <a:rPr lang="en-US" sz="2250" dirty="0">
                <a:solidFill>
                  <a:schemeClr val="dk1"/>
                </a:solidFill>
              </a:rPr>
              <a:t>in a network environment</a:t>
            </a:r>
          </a:p>
          <a:p>
            <a:pPr marL="257175" indent="-142875">
              <a:lnSpc>
                <a:spcPct val="100000"/>
              </a:lnSpc>
              <a:spcBef>
                <a:spcPts val="480"/>
              </a:spcBef>
              <a:buClr>
                <a:schemeClr val="dk1"/>
              </a:buClr>
            </a:pPr>
            <a:r>
              <a:rPr lang="en-US" sz="2250" dirty="0">
                <a:solidFill>
                  <a:schemeClr val="dk1"/>
                </a:solidFill>
              </a:rPr>
              <a:t>Every principal (a human </a:t>
            </a:r>
            <a:r>
              <a:rPr lang="en-US" sz="2400" dirty="0">
                <a:solidFill>
                  <a:schemeClr val="dk1"/>
                </a:solidFill>
              </a:rPr>
              <a:t>user or a network resource such as workstation and printer</a:t>
            </a:r>
            <a:r>
              <a:rPr lang="en-US" sz="2250" dirty="0">
                <a:solidFill>
                  <a:schemeClr val="dk1"/>
                </a:solidFill>
              </a:rPr>
              <a:t>) has a master (secret) key shared with </a:t>
            </a:r>
            <a:r>
              <a:rPr lang="en-US" sz="2400" dirty="0">
                <a:solidFill>
                  <a:schemeClr val="dk1"/>
                </a:solidFill>
              </a:rPr>
              <a:t>the Kerberos server (referred to as KDC)</a:t>
            </a:r>
            <a:endParaRPr lang="en-US" sz="2250" dirty="0">
              <a:solidFill>
                <a:schemeClr val="dk1"/>
              </a:solidFill>
            </a:endParaRPr>
          </a:p>
          <a:p>
            <a:pPr marL="557213" lvl="1" indent="-114300">
              <a:lnSpc>
                <a:spcPct val="100000"/>
              </a:lnSpc>
              <a:spcBef>
                <a:spcPts val="420"/>
              </a:spcBef>
              <a:buClr>
                <a:schemeClr val="dk1"/>
              </a:buClr>
            </a:pPr>
            <a:r>
              <a:rPr lang="en-US" sz="2250" dirty="0">
                <a:solidFill>
                  <a:schemeClr val="dk1"/>
                </a:solidFill>
              </a:rPr>
              <a:t>A user’s master key is derived from password</a:t>
            </a:r>
          </a:p>
          <a:p>
            <a:pPr marL="557213" lvl="1" indent="-114300">
              <a:lnSpc>
                <a:spcPct val="100000"/>
              </a:lnSpc>
              <a:spcBef>
                <a:spcPts val="420"/>
              </a:spcBef>
              <a:buClr>
                <a:schemeClr val="dk1"/>
              </a:buClr>
            </a:pPr>
            <a:r>
              <a:rPr lang="en-US" sz="2250" dirty="0">
                <a:solidFill>
                  <a:schemeClr val="dk1"/>
                </a:solidFill>
              </a:rPr>
              <a:t>Other resources must have their keys configured in</a:t>
            </a:r>
            <a:r>
              <a:rPr lang="en-SE" sz="2250" dirty="0">
                <a:solidFill>
                  <a:schemeClr val="dk1"/>
                </a:solidFill>
              </a:rPr>
              <a:t> by the device manufacturer</a:t>
            </a:r>
            <a:endParaRPr lang="en-US" sz="2250" dirty="0">
              <a:solidFill>
                <a:schemeClr val="dk1"/>
              </a:solidFill>
            </a:endParaRPr>
          </a:p>
          <a:p>
            <a:pPr marL="257175" indent="-142875">
              <a:lnSpc>
                <a:spcPct val="100000"/>
              </a:lnSpc>
              <a:spcBef>
                <a:spcPts val="480"/>
              </a:spcBef>
              <a:buClr>
                <a:schemeClr val="dk1"/>
              </a:buClr>
            </a:pPr>
            <a:r>
              <a:rPr lang="en-US" sz="2250" dirty="0">
                <a:solidFill>
                  <a:schemeClr val="dk1"/>
                </a:solidFill>
              </a:rPr>
              <a:t>All master keys are stored at the KDC, protected/encrypted</a:t>
            </a:r>
          </a:p>
          <a:p>
            <a:pPr marL="257175" indent="-142875">
              <a:lnSpc>
                <a:spcPct val="100000"/>
              </a:lnSpc>
              <a:spcBef>
                <a:spcPts val="480"/>
              </a:spcBef>
              <a:buClr>
                <a:srgbClr val="00FFFF"/>
              </a:buClr>
              <a:buNone/>
            </a:pPr>
            <a:endParaRPr sz="2250" dirty="0">
              <a:solidFill>
                <a:schemeClr val="dk1"/>
              </a:solidFill>
            </a:endParaRPr>
          </a:p>
          <a:p>
            <a:pPr marL="0" indent="0">
              <a:lnSpc>
                <a:spcPct val="100000"/>
              </a:lnSpc>
              <a:spcBef>
                <a:spcPts val="0"/>
              </a:spcBef>
              <a:buClr>
                <a:schemeClr val="dk1"/>
              </a:buClr>
              <a:buNone/>
            </a:pPr>
            <a:endParaRPr sz="2250" dirty="0">
              <a:solidFill>
                <a:schemeClr val="dk1"/>
              </a:solidFill>
            </a:endParaRPr>
          </a:p>
          <a:p>
            <a:pPr>
              <a:spcBef>
                <a:spcPts val="0"/>
              </a:spcBef>
              <a:buNone/>
            </a:pPr>
            <a:endParaRPr sz="2250" dirty="0"/>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buNone/>
            </a:pPr>
            <a:r>
              <a:rPr lang="en-US">
                <a:solidFill>
                  <a:srgbClr val="9B37AA"/>
                </a:solidFill>
              </a:rPr>
              <a:t>Kerberos</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0C6063CF-AFFD-41CC-B4CB-C56DD3D99512}"/>
                  </a:ext>
                </a:extLst>
              </p:cNvPr>
              <p:cNvSpPr>
                <a:spLocks noGrp="1"/>
              </p:cNvSpPr>
              <p:nvPr>
                <p:ph idx="1"/>
              </p:nvPr>
            </p:nvSpPr>
            <p:spPr>
              <a:xfrm>
                <a:off x="323528" y="1057002"/>
                <a:ext cx="8568952" cy="2876054"/>
              </a:xfrm>
            </p:spPr>
            <p:txBody>
              <a:bodyPr>
                <a:normAutofit fontScale="47500" lnSpcReduction="20000"/>
              </a:bodyPr>
              <a:lstStyle/>
              <a:p>
                <a:r>
                  <a:rPr lang="en-US" dirty="0"/>
                  <a:t>1-2. When Bob logs in, his workstation (local host) contacts the KDC with authentication service request (AS_REQ). </a:t>
                </a:r>
              </a:p>
              <a:p>
                <a:r>
                  <a:rPr lang="en-US" dirty="0"/>
                  <a:t>3. The KDC generates a per-day session key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𝑆</m:t>
                        </m:r>
                      </m:e>
                      <m:sub>
                        <m:r>
                          <a:rPr lang="en-US" i="1" dirty="0" smtClean="0">
                            <a:latin typeface="Cambria Math" panose="02040503050406030204" pitchFamily="18" charset="0"/>
                          </a:rPr>
                          <m:t>𝐵</m:t>
                        </m:r>
                      </m:sub>
                    </m:sSub>
                  </m:oMath>
                </a14:m>
                <a:r>
                  <a:rPr lang="en-US" dirty="0"/>
                  <a:t>, and a Ticket-Granting-Ticket </a:t>
                </a:r>
                <a14:m>
                  <m:oMath xmlns:m="http://schemas.openxmlformats.org/officeDocument/2006/math">
                    <m:r>
                      <a:rPr lang="en-US" b="0" i="1" smtClean="0">
                        <a:latin typeface="Cambria Math" panose="02040503050406030204" pitchFamily="18" charset="0"/>
                      </a:rPr>
                      <m:t>𝑇𝐺</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𝐵</m:t>
                        </m:r>
                      </m:sub>
                    </m:sSub>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𝐾𝐷𝐶</m:t>
                        </m:r>
                      </m:sub>
                    </m:sSub>
                    <m:r>
                      <a:rPr lang="en-US" b="0" i="1" smtClean="0">
                        <a:latin typeface="Cambria Math" panose="02040503050406030204" pitchFamily="18" charset="0"/>
                      </a:rPr>
                      <m:t>,"</m:t>
                    </m:r>
                    <m:r>
                      <a:rPr lang="en-US" b="0" i="1" smtClean="0">
                        <a:latin typeface="Cambria Math" panose="02040503050406030204" pitchFamily="18" charset="0"/>
                      </a:rPr>
                      <m:t>𝐵𝑜𝑏</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𝐵</m:t>
                        </m:r>
                      </m:sub>
                    </m:sSub>
                    <m:r>
                      <a:rPr lang="en-US" b="0" i="1" smtClean="0">
                        <a:latin typeface="Cambria Math" panose="02040503050406030204" pitchFamily="18" charset="0"/>
                      </a:rPr>
                      <m:t>)</m:t>
                    </m:r>
                  </m:oMath>
                </a14:m>
                <a:r>
                  <a:rPr lang="en-US" dirty="0"/>
                  <a:t> that contains Bob’s ID and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𝐵</m:t>
                        </m:r>
                      </m:sub>
                    </m:sSub>
                  </m:oMath>
                </a14:m>
                <a:r>
                  <a:rPr lang="en-US" dirty="0"/>
                  <a:t>, encrypted using the KDC’s own key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𝐾𝐷𝐶</m:t>
                        </m:r>
                      </m:sub>
                    </m:sSub>
                  </m:oMath>
                </a14:m>
                <a:r>
                  <a:rPr lang="en-US" dirty="0"/>
                  <a:t>. </a:t>
                </a:r>
              </a:p>
              <a:p>
                <a:r>
                  <a:rPr lang="en-US" dirty="0"/>
                  <a:t>4. The KDC then sends a message to Bob that includes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𝑆</m:t>
                        </m:r>
                      </m:e>
                      <m:sub>
                        <m:r>
                          <a:rPr lang="en-US" i="1" dirty="0">
                            <a:latin typeface="Cambria Math" panose="02040503050406030204" pitchFamily="18" charset="0"/>
                          </a:rPr>
                          <m:t>𝐵</m:t>
                        </m:r>
                      </m:sub>
                    </m:sSub>
                  </m:oMath>
                </a14:m>
                <a:r>
                  <a:rPr lang="en-US" dirty="0"/>
                  <a:t> and </a:t>
                </a:r>
                <a14:m>
                  <m:oMath xmlns:m="http://schemas.openxmlformats.org/officeDocument/2006/math">
                    <m:r>
                      <a:rPr lang="en-US" i="1" dirty="0" smtClean="0">
                        <a:latin typeface="Cambria Math" panose="02040503050406030204" pitchFamily="18" charset="0"/>
                      </a:rPr>
                      <m:t>𝑇𝐺</m:t>
                    </m:r>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𝑇</m:t>
                        </m:r>
                      </m:e>
                      <m:sub>
                        <m:r>
                          <a:rPr lang="en-US" i="1" dirty="0">
                            <a:latin typeface="Cambria Math" panose="02040503050406030204" pitchFamily="18" charset="0"/>
                          </a:rPr>
                          <m:t>𝐵</m:t>
                        </m:r>
                      </m:sub>
                    </m:sSub>
                  </m:oMath>
                </a14:m>
                <a:r>
                  <a:rPr lang="en-US" dirty="0"/>
                  <a:t>, encrypted using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𝐾</m:t>
                        </m:r>
                      </m:e>
                      <m:sub>
                        <m:r>
                          <a:rPr lang="en-US" i="1" dirty="0">
                            <a:latin typeface="Cambria Math" panose="02040503050406030204" pitchFamily="18" charset="0"/>
                          </a:rPr>
                          <m:t>𝐵</m:t>
                        </m:r>
                      </m:sub>
                    </m:sSub>
                  </m:oMath>
                </a14:m>
                <a:r>
                  <a:rPr lang="en-US" dirty="0"/>
                  <a:t>, the master key shared between Bob and KDC. </a:t>
                </a:r>
              </a:p>
              <a:p>
                <a:r>
                  <a:rPr lang="en-US" dirty="0"/>
                  <a:t>5. Bob’s local host decrypts this message, and stores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𝐵</m:t>
                        </m:r>
                      </m:sub>
                    </m:sSub>
                  </m:oMath>
                </a14:m>
                <a:r>
                  <a:rPr lang="en-US" dirty="0"/>
                  <a:t> and </a:t>
                </a:r>
                <a14:m>
                  <m:oMath xmlns:m="http://schemas.openxmlformats.org/officeDocument/2006/math">
                    <m:r>
                      <a:rPr lang="en-US" i="1" dirty="0">
                        <a:latin typeface="Cambria Math" panose="02040503050406030204" pitchFamily="18" charset="0"/>
                      </a:rPr>
                      <m:t>𝑇𝐺</m:t>
                    </m:r>
                    <m:sSub>
                      <m:sSubPr>
                        <m:ctrlPr>
                          <a:rPr lang="en-US" i="1" dirty="0">
                            <a:latin typeface="Cambria Math" panose="02040503050406030204" pitchFamily="18" charset="0"/>
                          </a:rPr>
                        </m:ctrlPr>
                      </m:sSubPr>
                      <m:e>
                        <m:r>
                          <a:rPr lang="en-US" i="1" dirty="0">
                            <a:latin typeface="Cambria Math" panose="02040503050406030204" pitchFamily="18" charset="0"/>
                          </a:rPr>
                          <m:t>𝑇</m:t>
                        </m:r>
                      </m:e>
                      <m:sub>
                        <m:r>
                          <a:rPr lang="en-US" i="1" dirty="0">
                            <a:latin typeface="Cambria Math" panose="02040503050406030204" pitchFamily="18" charset="0"/>
                          </a:rPr>
                          <m:t>𝐵</m:t>
                        </m:r>
                      </m:sub>
                    </m:sSub>
                  </m:oMath>
                </a14:m>
                <a:r>
                  <a:rPr lang="en-US" dirty="0"/>
                  <a:t>, used for subsequent messages with KDC.</a:t>
                </a:r>
              </a:p>
              <a:p>
                <a:r>
                  <a:rPr lang="en-US" dirty="0"/>
                  <a:t>6.Bob must include </a:t>
                </a:r>
                <a14:m>
                  <m:oMath xmlns:m="http://schemas.openxmlformats.org/officeDocument/2006/math">
                    <m:r>
                      <a:rPr lang="en-US" i="1" dirty="0">
                        <a:latin typeface="Cambria Math" panose="02040503050406030204" pitchFamily="18" charset="0"/>
                      </a:rPr>
                      <m:t>𝑇𝐺</m:t>
                    </m:r>
                    <m:sSub>
                      <m:sSubPr>
                        <m:ctrlPr>
                          <a:rPr lang="en-US" i="1" dirty="0">
                            <a:latin typeface="Cambria Math" panose="02040503050406030204" pitchFamily="18" charset="0"/>
                          </a:rPr>
                        </m:ctrlPr>
                      </m:sSubPr>
                      <m:e>
                        <m:r>
                          <a:rPr lang="en-US" i="1" dirty="0">
                            <a:latin typeface="Cambria Math" panose="02040503050406030204" pitchFamily="18" charset="0"/>
                          </a:rPr>
                          <m:t>𝑇</m:t>
                        </m:r>
                      </m:e>
                      <m:sub>
                        <m:r>
                          <a:rPr lang="en-US" i="1" dirty="0">
                            <a:latin typeface="Cambria Math" panose="02040503050406030204" pitchFamily="18" charset="0"/>
                          </a:rPr>
                          <m:t>𝐵</m:t>
                        </m:r>
                      </m:sub>
                    </m:sSub>
                  </m:oMath>
                </a14:m>
                <a:r>
                  <a:rPr lang="en-US" dirty="0"/>
                  <a:t> in subsequent requests to KDC, so KDC can decrypt it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𝐾𝐷𝐶</m:t>
                        </m:r>
                      </m:sub>
                    </m:sSub>
                  </m:oMath>
                </a14:m>
                <a:r>
                  <a:rPr lang="en-US" dirty="0"/>
                  <a:t> to get Bob’s ID and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𝐵</m:t>
                        </m:r>
                      </m:sub>
                    </m:sSub>
                  </m:oMath>
                </a14:m>
                <a:r>
                  <a:rPr lang="en-US" dirty="0"/>
                  <a:t>. Bob must decrypt subsequent replies from KDC with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𝐵</m:t>
                        </m:r>
                      </m:sub>
                    </m:sSub>
                  </m:oMath>
                </a14:m>
                <a:r>
                  <a:rPr lang="en-US" dirty="0"/>
                  <a:t>.</a:t>
                </a:r>
              </a:p>
              <a:p>
                <a:endParaRPr lang="en-SE" dirty="0"/>
              </a:p>
            </p:txBody>
          </p:sp>
        </mc:Choice>
        <mc:Fallback xmlns="">
          <p:sp>
            <p:nvSpPr>
              <p:cNvPr id="2" name="Content Placeholder 1">
                <a:extLst>
                  <a:ext uri="{FF2B5EF4-FFF2-40B4-BE49-F238E27FC236}">
                    <a16:creationId xmlns:a16="http://schemas.microsoft.com/office/drawing/2014/main" id="{0C6063CF-AFFD-41CC-B4CB-C56DD3D99512}"/>
                  </a:ext>
                </a:extLst>
              </p:cNvPr>
              <p:cNvSpPr>
                <a:spLocks noGrp="1" noRot="1" noChangeAspect="1" noMove="1" noResize="1" noEditPoints="1" noAdjustHandles="1" noChangeArrowheads="1" noChangeShapeType="1" noTextEdit="1"/>
              </p:cNvSpPr>
              <p:nvPr>
                <p:ph idx="1"/>
              </p:nvPr>
            </p:nvSpPr>
            <p:spPr>
              <a:xfrm>
                <a:off x="323528" y="1057002"/>
                <a:ext cx="8568952" cy="2876054"/>
              </a:xfrm>
              <a:blipFill>
                <a:blip r:embed="rId3"/>
                <a:stretch>
                  <a:fillRect l="-356" t="-2331"/>
                </a:stretch>
              </a:blipFill>
            </p:spPr>
            <p:txBody>
              <a:bodyPr/>
              <a:lstStyle/>
              <a:p>
                <a:r>
                  <a:rPr lang="en-SE">
                    <a:noFill/>
                  </a:rPr>
                  <a:t> </a:t>
                </a:r>
              </a:p>
            </p:txBody>
          </p:sp>
        </mc:Fallback>
      </mc:AlternateContent>
      <p:pic>
        <p:nvPicPr>
          <p:cNvPr id="219" name="Shape 219"/>
          <p:cNvPicPr preferRelativeResize="0"/>
          <p:nvPr/>
        </p:nvPicPr>
        <p:blipFill>
          <a:blip r:embed="rId4">
            <a:alphaModFix/>
          </a:blip>
          <a:stretch>
            <a:fillRect/>
          </a:stretch>
        </p:blipFill>
        <p:spPr>
          <a:xfrm>
            <a:off x="1593899" y="3641365"/>
            <a:ext cx="7298581" cy="3027995"/>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FFBCB-023A-4986-9418-49F900C1FB4E}"/>
              </a:ext>
            </a:extLst>
          </p:cNvPr>
          <p:cNvSpPr>
            <a:spLocks noGrp="1"/>
          </p:cNvSpPr>
          <p:nvPr>
            <p:ph type="title"/>
          </p:nvPr>
        </p:nvSpPr>
        <p:spPr/>
        <p:txBody>
          <a:bodyPr/>
          <a:lstStyle/>
          <a:p>
            <a:r>
              <a:rPr lang="en-US" dirty="0"/>
              <a:t>Kerberos Benefits</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BF147C1-6A83-4663-AF61-F857AE1F9B0A}"/>
                  </a:ext>
                </a:extLst>
              </p:cNvPr>
              <p:cNvSpPr>
                <a:spLocks noGrp="1"/>
              </p:cNvSpPr>
              <p:nvPr>
                <p:ph idx="1"/>
              </p:nvPr>
            </p:nvSpPr>
            <p:spPr/>
            <p:txBody>
              <a:bodyPr>
                <a:normAutofit lnSpcReduction="10000"/>
              </a:bodyPr>
              <a:lstStyle/>
              <a:p>
                <a:r>
                  <a:rPr lang="en-US" dirty="0"/>
                  <a:t>Localhost does not need to store </a:t>
                </a:r>
                <a:r>
                  <a:rPr lang="en-US" dirty="0">
                    <a:solidFill>
                      <a:schemeClr val="dk1"/>
                    </a:solidFill>
                  </a:rPr>
                  <a:t>Bob’s password once a user (Bob) has logged in and it has obtained </a:t>
                </a:r>
                <a14:m>
                  <m:oMath xmlns:m="http://schemas.openxmlformats.org/officeDocument/2006/math">
                    <m:sSub>
                      <m:sSubPr>
                        <m:ctrlPr>
                          <a:rPr lang="en-US" i="1" dirty="0" smtClean="0">
                            <a:solidFill>
                              <a:schemeClr val="dk1"/>
                            </a:solidFill>
                            <a:latin typeface="Cambria Math" panose="02040503050406030204" pitchFamily="18" charset="0"/>
                          </a:rPr>
                        </m:ctrlPr>
                      </m:sSubPr>
                      <m:e>
                        <m:r>
                          <a:rPr lang="en-US" i="1" dirty="0" smtClean="0">
                            <a:solidFill>
                              <a:schemeClr val="dk1"/>
                            </a:solidFill>
                            <a:latin typeface="Cambria Math" panose="02040503050406030204" pitchFamily="18" charset="0"/>
                          </a:rPr>
                          <m:t>𝑆</m:t>
                        </m:r>
                      </m:e>
                      <m:sub>
                        <m:r>
                          <a:rPr lang="en-US" i="1" dirty="0" smtClean="0">
                            <a:solidFill>
                              <a:schemeClr val="dk1"/>
                            </a:solidFill>
                            <a:latin typeface="Cambria Math" panose="02040503050406030204" pitchFamily="18" charset="0"/>
                          </a:rPr>
                          <m:t>𝐵</m:t>
                        </m:r>
                      </m:sub>
                    </m:sSub>
                  </m:oMath>
                </a14:m>
                <a:r>
                  <a:rPr lang="en-US" dirty="0">
                    <a:solidFill>
                      <a:schemeClr val="dk1"/>
                    </a:solidFill>
                  </a:rPr>
                  <a:t> from the KDC</a:t>
                </a:r>
              </a:p>
              <a:p>
                <a:r>
                  <a:rPr lang="en-US" dirty="0"/>
                  <a:t>The master key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𝐵</m:t>
                        </m:r>
                      </m:sub>
                    </m:sSub>
                  </m:oMath>
                </a14:m>
                <a:r>
                  <a:rPr lang="en-US" dirty="0"/>
                  <a:t> that the user shares with the KDC is only used once every day. This limits exposure of the master key,</a:t>
                </a:r>
                <a:r>
                  <a:rPr lang="en-US" dirty="0">
                    <a:solidFill>
                      <a:schemeClr val="dk1"/>
                    </a:solidFill>
                  </a:rPr>
                  <a:t> which is derived from Bob’s password and is subject to password-guessing attacks</a:t>
                </a:r>
                <a:endParaRPr lang="en-US" dirty="0"/>
              </a:p>
              <a:p>
                <a:endParaRPr lang="en-US" dirty="0"/>
              </a:p>
              <a:p>
                <a:endParaRPr lang="en-SE" dirty="0"/>
              </a:p>
            </p:txBody>
          </p:sp>
        </mc:Choice>
        <mc:Fallback xmlns="">
          <p:sp>
            <p:nvSpPr>
              <p:cNvPr id="3" name="Content Placeholder 2">
                <a:extLst>
                  <a:ext uri="{FF2B5EF4-FFF2-40B4-BE49-F238E27FC236}">
                    <a16:creationId xmlns:a16="http://schemas.microsoft.com/office/drawing/2014/main" id="{DBF147C1-6A83-4663-AF61-F857AE1F9B0A}"/>
                  </a:ext>
                </a:extLst>
              </p:cNvPr>
              <p:cNvSpPr>
                <a:spLocks noGrp="1" noRot="1" noChangeAspect="1" noMove="1" noResize="1" noEditPoints="1" noAdjustHandles="1" noChangeArrowheads="1" noChangeShapeType="1" noTextEdit="1"/>
              </p:cNvSpPr>
              <p:nvPr>
                <p:ph idx="1"/>
              </p:nvPr>
            </p:nvSpPr>
            <p:spPr>
              <a:blipFill>
                <a:blip r:embed="rId3"/>
                <a:stretch>
                  <a:fillRect l="-1920" t="-2781" r="-2916" b="-208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8EC321F-2EEF-4E0D-8C77-C9FAE40357D6}"/>
              </a:ext>
            </a:extLst>
          </p:cNvPr>
          <p:cNvSpPr>
            <a:spLocks noGrp="1"/>
          </p:cNvSpPr>
          <p:nvPr>
            <p:ph type="sldNum" sz="quarter" idx="12"/>
          </p:nvPr>
        </p:nvSpPr>
        <p:spPr/>
        <p:txBody>
          <a:bodyPr/>
          <a:lstStyle/>
          <a:p>
            <a:pPr>
              <a:defRPr/>
            </a:pPr>
            <a:fld id="{F57F456A-00AF-44E6-8D70-638C0D0130FF}" type="slidenum">
              <a:rPr lang="en-US" altLang="zh-CN" smtClean="0"/>
              <a:pPr>
                <a:defRPr/>
              </a:pPr>
              <a:t>26</a:t>
            </a:fld>
            <a:endParaRPr lang="en-US" altLang="zh-CN" dirty="0"/>
          </a:p>
        </p:txBody>
      </p:sp>
    </p:spTree>
    <p:extLst>
      <p:ext uri="{BB962C8B-B14F-4D97-AF65-F5344CB8AC3E}">
        <p14:creationId xmlns:p14="http://schemas.microsoft.com/office/powerpoint/2010/main" val="1690459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buNone/>
            </a:pPr>
            <a:r>
              <a:rPr lang="en-US" dirty="0">
                <a:solidFill>
                  <a:srgbClr val="9B37AA"/>
                </a:solidFill>
              </a:rPr>
              <a:t>Getting a Ticket to Access the Printer</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BFBBC4CF-2450-40E0-AAA7-55B1055D2E7F}"/>
                  </a:ext>
                </a:extLst>
              </p:cNvPr>
              <p:cNvSpPr>
                <a:spLocks noGrp="1"/>
              </p:cNvSpPr>
              <p:nvPr>
                <p:ph idx="1"/>
              </p:nvPr>
            </p:nvSpPr>
            <p:spPr>
              <a:xfrm>
                <a:off x="287524" y="979073"/>
                <a:ext cx="8568952" cy="2808311"/>
              </a:xfrm>
            </p:spPr>
            <p:txBody>
              <a:bodyPr>
                <a:normAutofit fontScale="40000" lnSpcReduction="20000"/>
              </a:bodyPr>
              <a:lstStyle/>
              <a:p>
                <a:r>
                  <a:rPr lang="en-US" dirty="0"/>
                  <a:t>1-2. Bob’s local host sends a Ticket Granting Service Request (TGS_REQ) to the KDC. The request contains “access to hp1”, </a:t>
                </a:r>
                <a14:m>
                  <m:oMath xmlns:m="http://schemas.openxmlformats.org/officeDocument/2006/math">
                    <m:r>
                      <a:rPr lang="en-US" i="1">
                        <a:latin typeface="Cambria Math" panose="02040503050406030204" pitchFamily="18" charset="0"/>
                      </a:rPr>
                      <m:t>𝑇𝐺</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𝐵</m:t>
                        </m:r>
                      </m:sub>
                    </m:sSub>
                    <m:r>
                      <a:rPr lang="en-US" i="1">
                        <a:latin typeface="Cambria Math" panose="02040503050406030204" pitchFamily="18" charset="0"/>
                      </a:rPr>
                      <m:t>=</m:t>
                    </m:r>
                    <m:r>
                      <a:rPr lang="en-US" i="1">
                        <a:latin typeface="Cambria Math" panose="02040503050406030204" pitchFamily="18" charset="0"/>
                      </a:rPr>
                      <m:t>𝐸</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𝐾𝐷𝐶</m:t>
                        </m:r>
                      </m:sub>
                    </m:sSub>
                    <m:r>
                      <a:rPr lang="en-US" i="1">
                        <a:latin typeface="Cambria Math" panose="02040503050406030204" pitchFamily="18" charset="0"/>
                      </a:rPr>
                      <m:t>,"</m:t>
                    </m:r>
                    <m:r>
                      <a:rPr lang="en-US" i="1">
                        <a:latin typeface="Cambria Math" panose="02040503050406030204" pitchFamily="18" charset="0"/>
                      </a:rPr>
                      <m:t>𝐵𝑜𝑏</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𝐵</m:t>
                        </m:r>
                      </m:sub>
                    </m:sSub>
                    <m:r>
                      <a:rPr lang="en-US" i="1">
                        <a:latin typeface="Cambria Math" panose="02040503050406030204" pitchFamily="18" charset="0"/>
                      </a:rPr>
                      <m:t>)</m:t>
                    </m:r>
                  </m:oMath>
                </a14:m>
                <a:r>
                  <a:rPr lang="en-US" dirty="0"/>
                  <a:t>, and an authenticator </a:t>
                </a: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𝐵</m:t>
                        </m:r>
                      </m:sub>
                    </m:sSub>
                    <m:r>
                      <a:rPr lang="en-US" b="0" i="1" smtClean="0">
                        <a:latin typeface="Cambria Math" panose="02040503050406030204" pitchFamily="18" charset="0"/>
                      </a:rPr>
                      <m:t>,</m:t>
                    </m:r>
                    <m:r>
                      <a:rPr lang="en-US" b="0" i="1" smtClean="0">
                        <a:latin typeface="Cambria Math" panose="02040503050406030204" pitchFamily="18" charset="0"/>
                      </a:rPr>
                      <m:t>𝑡𝑖𝑚𝑒𝑠𝑡𝑎𝑚𝑝</m:t>
                    </m:r>
                    <m:r>
                      <a:rPr lang="en-US" b="0" i="1" smtClean="0">
                        <a:latin typeface="Cambria Math" panose="02040503050406030204" pitchFamily="18" charset="0"/>
                      </a:rPr>
                      <m:t>)</m:t>
                    </m:r>
                  </m:oMath>
                </a14:m>
                <a:r>
                  <a:rPr lang="en-US" dirty="0"/>
                  <a:t>, the current timestamp encrypted using Bob’s per-day key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𝑆</m:t>
                        </m:r>
                      </m:e>
                      <m:sub>
                        <m:r>
                          <a:rPr lang="en-US" i="1" dirty="0" smtClean="0">
                            <a:latin typeface="Cambria Math" panose="02040503050406030204" pitchFamily="18" charset="0"/>
                          </a:rPr>
                          <m:t>𝐵</m:t>
                        </m:r>
                      </m:sub>
                    </m:sSub>
                  </m:oMath>
                </a14:m>
                <a:r>
                  <a:rPr lang="en-US" dirty="0"/>
                  <a:t>.</a:t>
                </a:r>
              </a:p>
              <a:p>
                <a:r>
                  <a:rPr lang="en-US" dirty="0"/>
                  <a:t>3. KDC decrypts the </a:t>
                </a:r>
                <a14:m>
                  <m:oMath xmlns:m="http://schemas.openxmlformats.org/officeDocument/2006/math">
                    <m:r>
                      <a:rPr lang="en-US" i="1" dirty="0" smtClean="0">
                        <a:latin typeface="Cambria Math" panose="02040503050406030204" pitchFamily="18" charset="0"/>
                      </a:rPr>
                      <m:t>𝑇𝐺</m:t>
                    </m:r>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𝑇</m:t>
                        </m:r>
                      </m:e>
                      <m:sub>
                        <m:r>
                          <a:rPr lang="en-US" i="1" dirty="0" smtClean="0">
                            <a:latin typeface="Cambria Math" panose="02040503050406030204" pitchFamily="18" charset="0"/>
                          </a:rPr>
                          <m:t>𝐵</m:t>
                        </m:r>
                      </m:sub>
                    </m:sSub>
                  </m:oMath>
                </a14:m>
                <a:r>
                  <a:rPr lang="en-US" dirty="0"/>
                  <a:t>, and it knows it is valid because only it had the key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𝐾𝐷𝐶</m:t>
                        </m:r>
                      </m:sub>
                    </m:sSub>
                  </m:oMath>
                </a14:m>
                <a:r>
                  <a:rPr lang="en-US" dirty="0"/>
                  <a:t> to properly encrypt Bob’s ID contained in </a:t>
                </a:r>
                <a14:m>
                  <m:oMath xmlns:m="http://schemas.openxmlformats.org/officeDocument/2006/math">
                    <m:r>
                      <a:rPr lang="en-US" i="1" dirty="0">
                        <a:latin typeface="Cambria Math" panose="02040503050406030204" pitchFamily="18" charset="0"/>
                      </a:rPr>
                      <m:t>𝑇𝐺</m:t>
                    </m:r>
                    <m:sSub>
                      <m:sSubPr>
                        <m:ctrlPr>
                          <a:rPr lang="en-US" i="1" dirty="0">
                            <a:latin typeface="Cambria Math" panose="02040503050406030204" pitchFamily="18" charset="0"/>
                          </a:rPr>
                        </m:ctrlPr>
                      </m:sSubPr>
                      <m:e>
                        <m:r>
                          <a:rPr lang="en-US" i="1" dirty="0">
                            <a:latin typeface="Cambria Math" panose="02040503050406030204" pitchFamily="18" charset="0"/>
                          </a:rPr>
                          <m:t>𝑇</m:t>
                        </m:r>
                      </m:e>
                      <m:sub>
                        <m:r>
                          <a:rPr lang="en-US" i="1" dirty="0">
                            <a:latin typeface="Cambria Math" panose="02040503050406030204" pitchFamily="18" charset="0"/>
                          </a:rPr>
                          <m:t>𝐵</m:t>
                        </m:r>
                      </m:sub>
                    </m:sSub>
                  </m:oMath>
                </a14:m>
                <a:r>
                  <a:rPr lang="en-US" dirty="0"/>
                  <a:t>. It extracts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𝑆</m:t>
                        </m:r>
                      </m:e>
                      <m:sub>
                        <m:r>
                          <a:rPr lang="en-US" i="1" dirty="0">
                            <a:latin typeface="Cambria Math" panose="02040503050406030204" pitchFamily="18" charset="0"/>
                          </a:rPr>
                          <m:t>𝐵</m:t>
                        </m:r>
                      </m:sub>
                    </m:sSub>
                  </m:oMath>
                </a14:m>
                <a:r>
                  <a:rPr lang="en-US" dirty="0"/>
                  <a:t> from </a:t>
                </a:r>
                <a14:m>
                  <m:oMath xmlns:m="http://schemas.openxmlformats.org/officeDocument/2006/math">
                    <m:r>
                      <a:rPr lang="en-US" i="1">
                        <a:latin typeface="Cambria Math" panose="02040503050406030204" pitchFamily="18" charset="0"/>
                      </a:rPr>
                      <m:t>𝑇𝐺</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𝐵</m:t>
                        </m:r>
                      </m:sub>
                    </m:sSub>
                  </m:oMath>
                </a14:m>
                <a:r>
                  <a:rPr lang="en-US" dirty="0"/>
                  <a:t>, and uses it to verify the authenticator </a:t>
                </a:r>
                <a14:m>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𝐵</m:t>
                        </m:r>
                      </m:sub>
                    </m:sSub>
                    <m:r>
                      <a:rPr lang="en-US" i="1">
                        <a:latin typeface="Cambria Math" panose="02040503050406030204" pitchFamily="18" charset="0"/>
                      </a:rPr>
                      <m:t>,</m:t>
                    </m:r>
                    <m:r>
                      <a:rPr lang="en-US" i="1">
                        <a:latin typeface="Cambria Math" panose="02040503050406030204" pitchFamily="18" charset="0"/>
                      </a:rPr>
                      <m:t>𝑡𝑖𝑚𝑒𝑠𝑡𝑎𝑚𝑝</m:t>
                    </m:r>
                    <m:r>
                      <a:rPr lang="en-US" i="1">
                        <a:latin typeface="Cambria Math" panose="02040503050406030204" pitchFamily="18" charset="0"/>
                      </a:rPr>
                      <m:t>)</m:t>
                    </m:r>
                  </m:oMath>
                </a14:m>
                <a:r>
                  <a:rPr lang="en-US" dirty="0"/>
                  <a:t> by decrypting it and checking the timestamp is current. This proves that the sender is Bob because only Bob has the key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𝑆</m:t>
                        </m:r>
                      </m:e>
                      <m:sub>
                        <m:r>
                          <a:rPr lang="en-US" i="1" dirty="0" smtClean="0">
                            <a:latin typeface="Cambria Math" panose="02040503050406030204" pitchFamily="18" charset="0"/>
                          </a:rPr>
                          <m:t>𝐵</m:t>
                        </m:r>
                      </m:sub>
                    </m:sSub>
                  </m:oMath>
                </a14:m>
                <a:r>
                  <a:rPr lang="en-US" dirty="0"/>
                  <a:t> for encrypting the current timestamp. The KDC then generates a ticket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𝑃</m:t>
                        </m:r>
                      </m:sub>
                    </m:sSub>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𝑃</m:t>
                        </m:r>
                      </m:sub>
                    </m:sSub>
                    <m:r>
                      <a:rPr lang="en-US" b="0" i="1" smtClean="0">
                        <a:latin typeface="Cambria Math" panose="02040503050406030204" pitchFamily="18" charset="0"/>
                      </a:rPr>
                      <m:t>,"</m:t>
                    </m:r>
                    <m:r>
                      <a:rPr lang="en-US" b="0" i="1" smtClean="0">
                        <a:latin typeface="Cambria Math" panose="02040503050406030204" pitchFamily="18" charset="0"/>
                      </a:rPr>
                      <m:t>𝐵𝑜𝑏</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𝐵𝑃</m:t>
                        </m:r>
                      </m:sub>
                    </m:sSub>
                    <m:r>
                      <a:rPr lang="en-US" b="0" i="1" smtClean="0">
                        <a:latin typeface="Cambria Math" panose="02040503050406030204" pitchFamily="18" charset="0"/>
                      </a:rPr>
                      <m:t>)</m:t>
                    </m:r>
                  </m:oMath>
                </a14:m>
                <a:r>
                  <a:rPr lang="en-US" dirty="0"/>
                  <a:t> for Bob to communicate with the printer, which contains Bob’s ID and a new session key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𝐾</m:t>
                        </m:r>
                      </m:e>
                      <m:sub>
                        <m:r>
                          <a:rPr lang="en-US" i="1" dirty="0">
                            <a:latin typeface="Cambria Math" panose="02040503050406030204" pitchFamily="18" charset="0"/>
                          </a:rPr>
                          <m:t>𝐵𝑃</m:t>
                        </m:r>
                      </m:sub>
                    </m:sSub>
                  </m:oMath>
                </a14:m>
                <a:r>
                  <a:rPr lang="en-US" dirty="0"/>
                  <a:t>, encrypted using the printer’s master key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𝑃</m:t>
                        </m:r>
                      </m:sub>
                    </m:sSub>
                  </m:oMath>
                </a14:m>
                <a:r>
                  <a:rPr lang="en-US" dirty="0"/>
                  <a:t>. (A network device such as a printer has a long and random master key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𝑃</m:t>
                        </m:r>
                      </m:sub>
                    </m:sSub>
                  </m:oMath>
                </a14:m>
                <a:r>
                  <a:rPr lang="en-US" dirty="0"/>
                  <a:t> that is hard to guess. Therefore, the ticket for these devices is encrypted using their master keys.) </a:t>
                </a:r>
              </a:p>
              <a:p>
                <a:r>
                  <a:rPr lang="en-US" dirty="0"/>
                  <a:t>4. KDC sends the response TGS_REP </a:t>
                </a: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𝐵</m:t>
                        </m:r>
                      </m:sub>
                    </m:sSub>
                    <m:r>
                      <a:rPr lang="en-US" b="0" i="1" smtClean="0">
                        <a:latin typeface="Cambria Math" panose="02040503050406030204" pitchFamily="18" charset="0"/>
                      </a:rPr>
                      <m:t>,</m:t>
                    </m:r>
                    <m:r>
                      <m:rPr>
                        <m:nor/>
                      </m:rPr>
                      <a:rPr lang="en-US" b="0" i="0" smtClean="0">
                        <a:latin typeface="Cambria Math" panose="02040503050406030204" pitchFamily="18" charset="0"/>
                      </a:rPr>
                      <m:t>Bob</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𝐵𝑃</m:t>
                            </m:r>
                          </m:sub>
                        </m:sSub>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𝑃</m:t>
                        </m:r>
                      </m:sub>
                    </m:sSub>
                    <m:r>
                      <a:rPr lang="en-US" b="0" i="1" smtClean="0">
                        <a:latin typeface="Cambria Math" panose="02040503050406030204" pitchFamily="18" charset="0"/>
                      </a:rPr>
                      <m:t>)</m:t>
                    </m:r>
                  </m:oMath>
                </a14:m>
                <a:r>
                  <a:rPr lang="en-US" dirty="0"/>
                  <a:t> to Bob’s local host. It contains Bob’s ID, the session key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𝐾</m:t>
                        </m:r>
                      </m:e>
                      <m:sub>
                        <m:r>
                          <a:rPr lang="en-US" i="1" dirty="0">
                            <a:latin typeface="Cambria Math" panose="02040503050406030204" pitchFamily="18" charset="0"/>
                          </a:rPr>
                          <m:t>𝐵𝑃</m:t>
                        </m:r>
                      </m:sub>
                    </m:sSub>
                  </m:oMath>
                </a14:m>
                <a:r>
                  <a:rPr lang="en-US" dirty="0"/>
                  <a:t>, and ticket to the printer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𝑃</m:t>
                        </m:r>
                      </m:sub>
                    </m:sSub>
                  </m:oMath>
                </a14:m>
                <a:r>
                  <a:rPr lang="en-US" dirty="0"/>
                  <a:t>, encrypted using Bob’s per-day key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𝑆</m:t>
                        </m:r>
                      </m:e>
                      <m:sub>
                        <m:r>
                          <a:rPr lang="en-US" i="1" dirty="0" smtClean="0">
                            <a:latin typeface="Cambria Math" panose="02040503050406030204" pitchFamily="18" charset="0"/>
                          </a:rPr>
                          <m:t>𝐵</m:t>
                        </m:r>
                      </m:sub>
                    </m:sSub>
                  </m:oMath>
                </a14:m>
                <a:r>
                  <a:rPr lang="en-US" dirty="0"/>
                  <a:t>.</a:t>
                </a:r>
              </a:p>
              <a:p>
                <a:r>
                  <a:rPr lang="en-US" dirty="0"/>
                  <a:t>5. Bob’s local host decrypts it and verifies that it is from the KDC because only the KDC can encrypt Bob’s ID correctly with the key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𝐵</m:t>
                        </m:r>
                      </m:sub>
                    </m:sSub>
                  </m:oMath>
                </a14:m>
                <a:r>
                  <a:rPr lang="en-US" dirty="0"/>
                  <a:t>. It now has the session key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𝐾</m:t>
                        </m:r>
                      </m:e>
                      <m:sub>
                        <m:r>
                          <a:rPr lang="en-US" i="1" dirty="0" smtClean="0">
                            <a:latin typeface="Cambria Math" panose="02040503050406030204" pitchFamily="18" charset="0"/>
                          </a:rPr>
                          <m:t>𝐵𝑃</m:t>
                        </m:r>
                      </m:sub>
                    </m:sSub>
                  </m:oMath>
                </a14:m>
                <a:r>
                  <a:rPr lang="en-US" dirty="0"/>
                  <a:t>, and ticket to the printer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𝑃</m:t>
                        </m:r>
                      </m:sub>
                    </m:sSub>
                  </m:oMath>
                </a14:m>
                <a:r>
                  <a:rPr lang="en-US" dirty="0"/>
                  <a:t>.</a:t>
                </a:r>
              </a:p>
              <a:p>
                <a:endParaRPr lang="en-US" dirty="0"/>
              </a:p>
              <a:p>
                <a:endParaRPr lang="en-SE" dirty="0"/>
              </a:p>
            </p:txBody>
          </p:sp>
        </mc:Choice>
        <mc:Fallback xmlns="">
          <p:sp>
            <p:nvSpPr>
              <p:cNvPr id="2" name="Content Placeholder 1">
                <a:extLst>
                  <a:ext uri="{FF2B5EF4-FFF2-40B4-BE49-F238E27FC236}">
                    <a16:creationId xmlns:a16="http://schemas.microsoft.com/office/drawing/2014/main" id="{BFBBC4CF-2450-40E0-AAA7-55B1055D2E7F}"/>
                  </a:ext>
                </a:extLst>
              </p:cNvPr>
              <p:cNvSpPr>
                <a:spLocks noGrp="1" noRot="1" noChangeAspect="1" noMove="1" noResize="1" noEditPoints="1" noAdjustHandles="1" noChangeArrowheads="1" noChangeShapeType="1" noTextEdit="1"/>
              </p:cNvSpPr>
              <p:nvPr>
                <p:ph idx="1"/>
              </p:nvPr>
            </p:nvSpPr>
            <p:spPr>
              <a:xfrm>
                <a:off x="287524" y="979073"/>
                <a:ext cx="8568952" cy="2808311"/>
              </a:xfrm>
              <a:blipFill>
                <a:blip r:embed="rId3"/>
                <a:stretch>
                  <a:fillRect l="-71" t="-1957" r="-427" b="-1304"/>
                </a:stretch>
              </a:blipFill>
            </p:spPr>
            <p:txBody>
              <a:bodyPr/>
              <a:lstStyle/>
              <a:p>
                <a:r>
                  <a:rPr lang="en-SE">
                    <a:noFill/>
                  </a:rPr>
                  <a:t> </a:t>
                </a:r>
              </a:p>
            </p:txBody>
          </p:sp>
        </mc:Fallback>
      </mc:AlternateContent>
      <p:pic>
        <p:nvPicPr>
          <p:cNvPr id="234" name="Shape 234"/>
          <p:cNvPicPr preferRelativeResize="0"/>
          <p:nvPr/>
        </p:nvPicPr>
        <p:blipFill>
          <a:blip r:embed="rId4">
            <a:alphaModFix/>
          </a:blip>
          <a:stretch>
            <a:fillRect/>
          </a:stretch>
        </p:blipFill>
        <p:spPr>
          <a:xfrm>
            <a:off x="1763688" y="3795488"/>
            <a:ext cx="6262817" cy="2877510"/>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buNone/>
            </a:pPr>
            <a:r>
              <a:rPr lang="en-US" dirty="0">
                <a:solidFill>
                  <a:srgbClr val="9B37AA"/>
                </a:solidFill>
              </a:rPr>
              <a:t>Accessing the Printer</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9F00C728-89CA-4AD5-B55C-9AC9C1D8D64B}"/>
                  </a:ext>
                </a:extLst>
              </p:cNvPr>
              <p:cNvSpPr>
                <a:spLocks noGrp="1"/>
              </p:cNvSpPr>
              <p:nvPr>
                <p:ph idx="1"/>
              </p:nvPr>
            </p:nvSpPr>
            <p:spPr>
              <a:xfrm>
                <a:off x="287524" y="877330"/>
                <a:ext cx="8568952" cy="3245464"/>
              </a:xfrm>
            </p:spPr>
            <p:txBody>
              <a:bodyPr>
                <a:normAutofit fontScale="47500" lnSpcReduction="20000"/>
              </a:bodyPr>
              <a:lstStyle/>
              <a:p>
                <a:r>
                  <a:rPr lang="en-US" dirty="0"/>
                  <a:t>Bob's local host authenticates itself to the printer. </a:t>
                </a:r>
              </a:p>
              <a:p>
                <a:r>
                  <a:rPr lang="en-US" dirty="0"/>
                  <a:t>1. It sends an authentication request AP_REQ containing the ticket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𝑃</m:t>
                        </m:r>
                      </m:sub>
                    </m:sSub>
                    <m:r>
                      <a:rPr lang="en-US" i="1">
                        <a:latin typeface="Cambria Math" panose="02040503050406030204" pitchFamily="18" charset="0"/>
                      </a:rPr>
                      <m:t>=</m:t>
                    </m:r>
                    <m:r>
                      <a:rPr lang="en-US" i="1">
                        <a:latin typeface="Cambria Math" panose="02040503050406030204" pitchFamily="18" charset="0"/>
                      </a:rPr>
                      <m:t>𝐸</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𝑃</m:t>
                        </m:r>
                      </m:sub>
                    </m:sSub>
                    <m:r>
                      <a:rPr lang="en-US" i="1">
                        <a:latin typeface="Cambria Math" panose="02040503050406030204" pitchFamily="18" charset="0"/>
                      </a:rPr>
                      <m:t>,"</m:t>
                    </m:r>
                    <m:r>
                      <a:rPr lang="en-US" i="1">
                        <a:latin typeface="Cambria Math" panose="02040503050406030204" pitchFamily="18" charset="0"/>
                      </a:rPr>
                      <m:t>𝐵𝑜𝑏</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𝐵𝑃</m:t>
                        </m:r>
                      </m:sub>
                    </m:sSub>
                    <m:r>
                      <a:rPr lang="en-US" i="1">
                        <a:latin typeface="Cambria Math" panose="02040503050406030204" pitchFamily="18" charset="0"/>
                      </a:rPr>
                      <m:t>)</m:t>
                    </m:r>
                  </m:oMath>
                </a14:m>
                <a:r>
                  <a:rPr lang="en-US" dirty="0"/>
                  <a:t> and the authenticator </a:t>
                </a:r>
                <a14:m>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𝐾</m:t>
                        </m:r>
                      </m:e>
                      <m:sub>
                        <m:r>
                          <a:rPr lang="en-US" i="1">
                            <a:latin typeface="Cambria Math" panose="02040503050406030204" pitchFamily="18" charset="0"/>
                          </a:rPr>
                          <m:t>𝐵</m:t>
                        </m:r>
                        <m:r>
                          <a:rPr lang="en-US" b="0" i="1" smtClean="0">
                            <a:latin typeface="Cambria Math" panose="02040503050406030204" pitchFamily="18" charset="0"/>
                          </a:rPr>
                          <m:t>𝑃</m:t>
                        </m:r>
                      </m:sub>
                    </m:sSub>
                    <m:r>
                      <a:rPr lang="en-US" i="1">
                        <a:latin typeface="Cambria Math" panose="02040503050406030204" pitchFamily="18" charset="0"/>
                      </a:rPr>
                      <m:t>,</m:t>
                    </m:r>
                    <m:r>
                      <a:rPr lang="en-US" i="1">
                        <a:latin typeface="Cambria Math" panose="02040503050406030204" pitchFamily="18" charset="0"/>
                      </a:rPr>
                      <m:t>𝑡𝑖𝑚𝑒𝑠𝑡𝑎𝑚𝑝</m:t>
                    </m:r>
                    <m:r>
                      <a:rPr lang="en-US" i="1">
                        <a:latin typeface="Cambria Math" panose="02040503050406030204" pitchFamily="18" charset="0"/>
                      </a:rPr>
                      <m:t>)</m:t>
                    </m:r>
                  </m:oMath>
                </a14:m>
                <a:r>
                  <a:rPr lang="en-US" dirty="0"/>
                  <a:t>, the current timestamp encrypted using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𝐵𝑃</m:t>
                        </m:r>
                      </m:sub>
                    </m:sSub>
                  </m:oMath>
                </a14:m>
                <a:r>
                  <a:rPr lang="en-US" dirty="0"/>
                  <a:t>, the new session key shared between Bob's local host and the printer. </a:t>
                </a:r>
              </a:p>
              <a:p>
                <a:r>
                  <a:rPr lang="en-US" dirty="0"/>
                  <a:t>2. The printer decrypts the ticket using its master key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𝑃</m:t>
                        </m:r>
                      </m:sub>
                    </m:sSub>
                  </m:oMath>
                </a14:m>
                <a:r>
                  <a:rPr lang="en-US" dirty="0"/>
                  <a:t> shared with the KDC. The printer now has the session key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𝐾</m:t>
                        </m:r>
                      </m:e>
                      <m:sub>
                        <m:r>
                          <a:rPr lang="en-US" i="1" dirty="0">
                            <a:latin typeface="Cambria Math" panose="02040503050406030204" pitchFamily="18" charset="0"/>
                          </a:rPr>
                          <m:t>𝐵𝑃</m:t>
                        </m:r>
                      </m:sub>
                    </m:sSub>
                  </m:oMath>
                </a14:m>
                <a:r>
                  <a:rPr lang="en-US" dirty="0"/>
                  <a:t>, shared with Bob’s Local Host. The printer then uses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𝐾</m:t>
                        </m:r>
                      </m:e>
                      <m:sub>
                        <m:r>
                          <a:rPr lang="en-US" i="1" dirty="0">
                            <a:latin typeface="Cambria Math" panose="02040503050406030204" pitchFamily="18" charset="0"/>
                          </a:rPr>
                          <m:t>𝐵𝑃</m:t>
                        </m:r>
                      </m:sub>
                    </m:sSub>
                  </m:oMath>
                </a14:m>
                <a:r>
                  <a:rPr lang="en-US" dirty="0"/>
                  <a:t> to verify the authenticator </a:t>
                </a:r>
                <a14:m>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𝐵𝑃</m:t>
                        </m:r>
                      </m:sub>
                    </m:sSub>
                    <m:r>
                      <a:rPr lang="en-US" i="1">
                        <a:latin typeface="Cambria Math" panose="02040503050406030204" pitchFamily="18" charset="0"/>
                      </a:rPr>
                      <m:t>,</m:t>
                    </m:r>
                    <m:r>
                      <a:rPr lang="en-US" i="1">
                        <a:latin typeface="Cambria Math" panose="02040503050406030204" pitchFamily="18" charset="0"/>
                      </a:rPr>
                      <m:t>𝑡𝑖𝑚𝑒𝑠𝑡𝑎𝑚𝑝</m:t>
                    </m:r>
                    <m:r>
                      <a:rPr lang="en-US" i="1">
                        <a:latin typeface="Cambria Math" panose="02040503050406030204" pitchFamily="18" charset="0"/>
                      </a:rPr>
                      <m:t>)</m:t>
                    </m:r>
                  </m:oMath>
                </a14:m>
                <a:r>
                  <a:rPr lang="en-US" dirty="0"/>
                  <a:t>,by decrypting it and checking the timestamp is current. </a:t>
                </a:r>
              </a:p>
              <a:p>
                <a:r>
                  <a:rPr lang="en-US" dirty="0"/>
                  <a:t>3. The printer sends a response AP_REP containing the authenticator </a:t>
                </a:r>
                <a14:m>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𝐵𝑃</m:t>
                        </m:r>
                      </m:sub>
                    </m:sSub>
                    <m:r>
                      <a:rPr lang="en-US" i="1">
                        <a:latin typeface="Cambria Math" panose="02040503050406030204" pitchFamily="18" charset="0"/>
                      </a:rPr>
                      <m:t>,</m:t>
                    </m:r>
                    <m:r>
                      <a:rPr lang="en-US" i="1">
                        <a:latin typeface="Cambria Math" panose="02040503050406030204" pitchFamily="18" charset="0"/>
                      </a:rPr>
                      <m:t>𝑡𝑖𝑚𝑒𝑠𝑡𝑎𝑚𝑝</m:t>
                    </m:r>
                    <m:r>
                      <a:rPr lang="en-US" i="1">
                        <a:latin typeface="Cambria Math" panose="02040503050406030204" pitchFamily="18" charset="0"/>
                      </a:rPr>
                      <m:t>+1)</m:t>
                    </m:r>
                  </m:oMath>
                </a14:m>
                <a:r>
                  <a:rPr lang="en-US" dirty="0"/>
                  <a:t> to authenticate itself. </a:t>
                </a:r>
              </a:p>
              <a:p>
                <a:r>
                  <a:rPr lang="en-US" dirty="0"/>
                  <a:t>4. Bob's Local Host uses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𝐾</m:t>
                        </m:r>
                      </m:e>
                      <m:sub>
                        <m:r>
                          <a:rPr lang="en-US" i="1" dirty="0">
                            <a:latin typeface="Cambria Math" panose="02040503050406030204" pitchFamily="18" charset="0"/>
                          </a:rPr>
                          <m:t>𝐵𝑃</m:t>
                        </m:r>
                      </m:sub>
                    </m:sSub>
                  </m:oMath>
                </a14:m>
                <a:r>
                  <a:rPr lang="en-US" dirty="0"/>
                  <a:t> to verify the authenticator by decrypting the server text and verifying that the result matches with the previous timestamp+1. It can now send print jobs to the printer.</a:t>
                </a:r>
              </a:p>
              <a:p>
                <a:endParaRPr lang="en-US" dirty="0"/>
              </a:p>
              <a:p>
                <a:endParaRPr lang="en-SE" dirty="0"/>
              </a:p>
            </p:txBody>
          </p:sp>
        </mc:Choice>
        <mc:Fallback xmlns="">
          <p:sp>
            <p:nvSpPr>
              <p:cNvPr id="2" name="Content Placeholder 1">
                <a:extLst>
                  <a:ext uri="{FF2B5EF4-FFF2-40B4-BE49-F238E27FC236}">
                    <a16:creationId xmlns:a16="http://schemas.microsoft.com/office/drawing/2014/main" id="{9F00C728-89CA-4AD5-B55C-9AC9C1D8D64B}"/>
                  </a:ext>
                </a:extLst>
              </p:cNvPr>
              <p:cNvSpPr>
                <a:spLocks noGrp="1" noRot="1" noChangeAspect="1" noMove="1" noResize="1" noEditPoints="1" noAdjustHandles="1" noChangeArrowheads="1" noChangeShapeType="1" noTextEdit="1"/>
              </p:cNvSpPr>
              <p:nvPr>
                <p:ph idx="1"/>
              </p:nvPr>
            </p:nvSpPr>
            <p:spPr>
              <a:xfrm>
                <a:off x="287524" y="877330"/>
                <a:ext cx="8568952" cy="3245464"/>
              </a:xfrm>
              <a:blipFill>
                <a:blip r:embed="rId3"/>
                <a:stretch>
                  <a:fillRect l="-356" t="-2256" r="-711" b="-1316"/>
                </a:stretch>
              </a:blipFill>
            </p:spPr>
            <p:txBody>
              <a:bodyPr/>
              <a:lstStyle/>
              <a:p>
                <a:r>
                  <a:rPr lang="en-SE">
                    <a:noFill/>
                  </a:rPr>
                  <a:t> </a:t>
                </a:r>
              </a:p>
            </p:txBody>
          </p:sp>
        </mc:Fallback>
      </mc:AlternateContent>
      <p:pic>
        <p:nvPicPr>
          <p:cNvPr id="241" name="Shape 241"/>
          <p:cNvPicPr preferRelativeResize="0"/>
          <p:nvPr/>
        </p:nvPicPr>
        <p:blipFill>
          <a:blip r:embed="rId4">
            <a:alphaModFix/>
          </a:blip>
          <a:stretch>
            <a:fillRect/>
          </a:stretch>
        </p:blipFill>
        <p:spPr>
          <a:xfrm>
            <a:off x="1547665" y="4171146"/>
            <a:ext cx="5832648" cy="2498214"/>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236F2-4BDE-42CE-A5F6-152A22C7BD84}"/>
              </a:ext>
            </a:extLst>
          </p:cNvPr>
          <p:cNvSpPr>
            <a:spLocks noGrp="1"/>
          </p:cNvSpPr>
          <p:nvPr>
            <p:ph type="title"/>
          </p:nvPr>
        </p:nvSpPr>
        <p:spPr/>
        <p:txBody>
          <a:bodyPr/>
          <a:lstStyle/>
          <a:p>
            <a:r>
              <a:rPr lang="en-US" dirty="0"/>
              <a:t>Kerberos Quiz</a:t>
            </a:r>
            <a:endParaRPr lang="en-SE" dirty="0"/>
          </a:p>
        </p:txBody>
      </p:sp>
      <p:sp>
        <p:nvSpPr>
          <p:cNvPr id="3" name="Content Placeholder 2">
            <a:extLst>
              <a:ext uri="{FF2B5EF4-FFF2-40B4-BE49-F238E27FC236}">
                <a16:creationId xmlns:a16="http://schemas.microsoft.com/office/drawing/2014/main" id="{A229140F-6C22-478D-A663-5558FE655519}"/>
              </a:ext>
            </a:extLst>
          </p:cNvPr>
          <p:cNvSpPr>
            <a:spLocks noGrp="1"/>
          </p:cNvSpPr>
          <p:nvPr>
            <p:ph idx="1"/>
          </p:nvPr>
        </p:nvSpPr>
        <p:spPr/>
        <p:txBody>
          <a:bodyPr>
            <a:normAutofit fontScale="92500" lnSpcReduction="20000"/>
          </a:bodyPr>
          <a:lstStyle/>
          <a:p>
            <a:r>
              <a:rPr lang="en-US" dirty="0"/>
              <a:t>Which ones are true?</a:t>
            </a:r>
          </a:p>
          <a:p>
            <a:pPr marL="971550" lvl="1" indent="-514350">
              <a:buFont typeface="+mj-lt"/>
              <a:buAutoNum type="alphaUcPeriod"/>
            </a:pPr>
            <a:r>
              <a:rPr lang="en-US" dirty="0"/>
              <a:t>Kerberos provides authentication and access control</a:t>
            </a:r>
          </a:p>
          <a:p>
            <a:pPr marL="971550" lvl="1" indent="-514350">
              <a:buFont typeface="+mj-lt"/>
              <a:buAutoNum type="alphaUcPeriod"/>
            </a:pPr>
            <a:r>
              <a:rPr lang="en-US" dirty="0"/>
              <a:t>Kerberos distributes session keys</a:t>
            </a:r>
          </a:p>
          <a:p>
            <a:pPr marL="971550" lvl="1" indent="-514350">
              <a:buFont typeface="+mj-lt"/>
              <a:buAutoNum type="alphaUcPeriod"/>
            </a:pPr>
            <a:r>
              <a:rPr lang="en-US" dirty="0"/>
              <a:t>To avoid over-exposure of a user’s master key, Kerberos uses a per-day key and a ticket-granting-ticket</a:t>
            </a:r>
          </a:p>
          <a:p>
            <a:pPr marL="971550" lvl="1" indent="-514350">
              <a:buFont typeface="+mj-lt"/>
              <a:buAutoNum type="alphaUcPeriod"/>
            </a:pPr>
            <a:r>
              <a:rPr lang="en-US" dirty="0"/>
              <a:t>The authenticators used in requests to KDC and application servers can be omitted</a:t>
            </a:r>
          </a:p>
          <a:p>
            <a:pPr marL="971550" lvl="1" indent="-514350">
              <a:buFont typeface="+mj-lt"/>
              <a:buAutoNum type="alphaUcPeriod"/>
            </a:pPr>
            <a:r>
              <a:rPr lang="en-US" dirty="0"/>
              <a:t>Access to any network resource requires a ticket issued by the KDC</a:t>
            </a:r>
          </a:p>
          <a:p>
            <a:r>
              <a:rPr lang="en-US" dirty="0"/>
              <a:t>ANS: A,B,C,E</a:t>
            </a:r>
          </a:p>
          <a:p>
            <a:endParaRPr lang="en-US" dirty="0"/>
          </a:p>
          <a:p>
            <a:endParaRPr lang="en-SE" dirty="0"/>
          </a:p>
        </p:txBody>
      </p:sp>
      <p:sp>
        <p:nvSpPr>
          <p:cNvPr id="4" name="Slide Number Placeholder 3">
            <a:extLst>
              <a:ext uri="{FF2B5EF4-FFF2-40B4-BE49-F238E27FC236}">
                <a16:creationId xmlns:a16="http://schemas.microsoft.com/office/drawing/2014/main" id="{8E85DCCD-6260-4362-A4AA-3834FF8AB90F}"/>
              </a:ext>
            </a:extLst>
          </p:cNvPr>
          <p:cNvSpPr>
            <a:spLocks noGrp="1"/>
          </p:cNvSpPr>
          <p:nvPr>
            <p:ph type="sldNum" sz="quarter" idx="12"/>
          </p:nvPr>
        </p:nvSpPr>
        <p:spPr/>
        <p:txBody>
          <a:bodyPr/>
          <a:lstStyle/>
          <a:p>
            <a:pPr>
              <a:defRPr/>
            </a:pPr>
            <a:fld id="{F57F456A-00AF-44E6-8D70-638C0D0130FF}" type="slidenum">
              <a:rPr lang="en-US" altLang="zh-CN" smtClean="0"/>
              <a:pPr>
                <a:defRPr/>
              </a:pPr>
              <a:t>29</a:t>
            </a:fld>
            <a:endParaRPr lang="en-US" altLang="zh-CN" dirty="0"/>
          </a:p>
        </p:txBody>
      </p:sp>
    </p:spTree>
    <p:extLst>
      <p:ext uri="{BB962C8B-B14F-4D97-AF65-F5344CB8AC3E}">
        <p14:creationId xmlns:p14="http://schemas.microsoft.com/office/powerpoint/2010/main" val="665814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buNone/>
            </a:pPr>
            <a:r>
              <a:rPr lang="en-US">
                <a:solidFill>
                  <a:srgbClr val="9B37AA"/>
                </a:solidFill>
              </a:rPr>
              <a:t>Mutual Authentication: Shared Secret</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07BC5AC9-B9F1-452C-8419-4DBEDA2FA2F8}"/>
                  </a:ext>
                </a:extLst>
              </p:cNvPr>
              <p:cNvSpPr>
                <a:spLocks noGrp="1"/>
              </p:cNvSpPr>
              <p:nvPr>
                <p:ph idx="1"/>
              </p:nvPr>
            </p:nvSpPr>
            <p:spPr>
              <a:xfrm>
                <a:off x="323528" y="1196753"/>
                <a:ext cx="8568952" cy="2592287"/>
              </a:xfrm>
            </p:spPr>
            <p:txBody>
              <a:bodyPr>
                <a:normAutofit fontScale="40000" lnSpcReduction="20000"/>
              </a:bodyPr>
              <a:lstStyle/>
              <a:p>
                <a:r>
                  <a:rPr lang="en-US" dirty="0"/>
                  <a:t>Suppose that Alice and Bob share a secret key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𝐴𝐵</m:t>
                        </m:r>
                      </m:sub>
                    </m:sSub>
                  </m:oMath>
                </a14:m>
                <a:r>
                  <a:rPr lang="en-US" dirty="0"/>
                  <a:t>, that is, only Bob and Alice know this key. Here is an authentication protocol using symmetric cryptography:</a:t>
                </a:r>
              </a:p>
              <a:p>
                <a:r>
                  <a:rPr lang="en-US" dirty="0"/>
                  <a:t>1. Alice says “I’m Alice”;</a:t>
                </a:r>
              </a:p>
              <a:p>
                <a:r>
                  <a:rPr lang="en-US" dirty="0"/>
                  <a:t>2. Bob says to Alice: prove it, by sending a random value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1</m:t>
                        </m:r>
                      </m:sub>
                    </m:sSub>
                  </m:oMath>
                </a14:m>
                <a:r>
                  <a:rPr lang="en-US" dirty="0"/>
                  <a:t>, called a nonce or a challenge;</a:t>
                </a:r>
              </a:p>
              <a:p>
                <a:r>
                  <a:rPr lang="en-US" dirty="0"/>
                  <a:t>3. Alice encrypts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1</m:t>
                        </m:r>
                      </m:sub>
                    </m:sSub>
                  </m:oMath>
                </a14:m>
                <a:r>
                  <a:rPr lang="en-US" dirty="0"/>
                  <a:t> using the shared key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𝐴𝐵</m:t>
                        </m:r>
                      </m:sub>
                    </m:sSub>
                  </m:oMath>
                </a14:m>
                <a:r>
                  <a:rPr lang="en-US" dirty="0"/>
                  <a:t>, and sends Bob the ciphertext </a:t>
                </a: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𝐴𝐵</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a14:m>
                <a:r>
                  <a:rPr lang="en-US" dirty="0"/>
                  <a:t>, called the response; when Bob receives the response, he decrypts it and see if it matches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1</m:t>
                        </m:r>
                      </m:sub>
                    </m:sSub>
                  </m:oMath>
                </a14:m>
                <a:r>
                  <a:rPr lang="en-US" dirty="0"/>
                  <a:t> that he sent to Alice, and if it matches, he knows that the party he is communicating with must be Alice because other than himself, only Alice knows the shared key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𝐴𝐵</m:t>
                        </m:r>
                      </m:sub>
                    </m:sSub>
                  </m:oMath>
                </a14:m>
                <a:r>
                  <a:rPr lang="en-US" dirty="0"/>
                  <a:t>, and without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𝐴𝐵</m:t>
                        </m:r>
                      </m:sub>
                    </m:sSub>
                  </m:oMath>
                </a14:m>
                <a:r>
                  <a:rPr lang="en-US" dirty="0"/>
                  <a:t>,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𝑅</m:t>
                        </m:r>
                      </m:e>
                      <m:sub>
                        <m:r>
                          <a:rPr lang="en-US" i="1" dirty="0" smtClean="0">
                            <a:latin typeface="Cambria Math" panose="02040503050406030204" pitchFamily="18" charset="0"/>
                          </a:rPr>
                          <m:t>1</m:t>
                        </m:r>
                      </m:sub>
                    </m:sSub>
                  </m:oMath>
                </a14:m>
                <a:r>
                  <a:rPr lang="en-US" dirty="0"/>
                  <a:t> cannot be encrypted properly, hence the ciphertext he receives won’t be decrypted back to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𝑅</m:t>
                        </m:r>
                      </m:e>
                      <m:sub>
                        <m:r>
                          <a:rPr lang="en-US" i="1" dirty="0">
                            <a:latin typeface="Cambria Math" panose="02040503050406030204" pitchFamily="18" charset="0"/>
                          </a:rPr>
                          <m:t>1</m:t>
                        </m:r>
                      </m:sub>
                    </m:sSub>
                  </m:oMath>
                </a14:m>
                <a:r>
                  <a:rPr lang="en-US" dirty="0"/>
                  <a:t>.</a:t>
                </a:r>
              </a:p>
              <a:p>
                <a:r>
                  <a:rPr lang="en-US" dirty="0"/>
                  <a:t>4. Alice can authenticate Bob by sending another nonce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2</m:t>
                        </m:r>
                      </m:sub>
                    </m:sSub>
                  </m:oMath>
                </a14:m>
                <a:r>
                  <a:rPr lang="en-US" dirty="0"/>
                  <a:t> to Bob, followed by the same process.</a:t>
                </a:r>
              </a:p>
              <a:p>
                <a:r>
                  <a:rPr lang="en-US" dirty="0">
                    <a:solidFill>
                      <a:schemeClr val="dk1"/>
                    </a:solidFill>
                  </a:rPr>
                  <a:t>Sometimes only one-way authentication is required</a:t>
                </a:r>
                <a:r>
                  <a:rPr lang="en-SE">
                    <a:solidFill>
                      <a:schemeClr val="dk1"/>
                    </a:solidFill>
                  </a:rPr>
                  <a:t> (Steps 1-3)</a:t>
                </a:r>
                <a:r>
                  <a:rPr lang="en-US" dirty="0">
                    <a:solidFill>
                      <a:schemeClr val="dk1"/>
                    </a:solidFill>
                  </a:rPr>
                  <a:t>, for example, Alice is a client and needs to authenticate to Bob, which is a server. In this case, if Alice is a user with an account on the server, </a:t>
                </a:r>
                <a14:m>
                  <m:oMath xmlns:m="http://schemas.openxmlformats.org/officeDocument/2006/math">
                    <m:sSub>
                      <m:sSubPr>
                        <m:ctrlPr>
                          <a:rPr lang="en-US" b="0" i="1" smtClean="0">
                            <a:solidFill>
                              <a:schemeClr val="dk1"/>
                            </a:solidFill>
                            <a:latin typeface="Cambria Math" panose="02040503050406030204" pitchFamily="18" charset="0"/>
                          </a:rPr>
                        </m:ctrlPr>
                      </m:sSubPr>
                      <m:e>
                        <m:r>
                          <a:rPr lang="en-US" b="0" i="1" smtClean="0">
                            <a:solidFill>
                              <a:schemeClr val="dk1"/>
                            </a:solidFill>
                            <a:latin typeface="Cambria Math" panose="02040503050406030204" pitchFamily="18" charset="0"/>
                          </a:rPr>
                          <m:t>𝐾</m:t>
                        </m:r>
                      </m:e>
                      <m:sub>
                        <m:r>
                          <a:rPr lang="en-US" b="0" i="1" smtClean="0">
                            <a:solidFill>
                              <a:schemeClr val="dk1"/>
                            </a:solidFill>
                            <a:latin typeface="Cambria Math" panose="02040503050406030204" pitchFamily="18" charset="0"/>
                          </a:rPr>
                          <m:t>𝐴𝐵</m:t>
                        </m:r>
                      </m:sub>
                    </m:sSub>
                  </m:oMath>
                </a14:m>
                <a:r>
                  <a:rPr lang="en-US" dirty="0">
                    <a:solidFill>
                      <a:schemeClr val="dk1"/>
                    </a:solidFill>
                  </a:rPr>
                  <a:t> can be derived from her password hash, which is known to Bob.</a:t>
                </a:r>
              </a:p>
              <a:p>
                <a:endParaRPr lang="en-US" dirty="0"/>
              </a:p>
            </p:txBody>
          </p:sp>
        </mc:Choice>
        <mc:Fallback xmlns="">
          <p:sp>
            <p:nvSpPr>
              <p:cNvPr id="2" name="Content Placeholder 1">
                <a:extLst>
                  <a:ext uri="{FF2B5EF4-FFF2-40B4-BE49-F238E27FC236}">
                    <a16:creationId xmlns:a16="http://schemas.microsoft.com/office/drawing/2014/main" id="{07BC5AC9-B9F1-452C-8419-4DBEDA2FA2F8}"/>
                  </a:ext>
                </a:extLst>
              </p:cNvPr>
              <p:cNvSpPr>
                <a:spLocks noGrp="1" noRot="1" noChangeAspect="1" noMove="1" noResize="1" noEditPoints="1" noAdjustHandles="1" noChangeArrowheads="1" noChangeShapeType="1" noTextEdit="1"/>
              </p:cNvSpPr>
              <p:nvPr>
                <p:ph idx="1"/>
              </p:nvPr>
            </p:nvSpPr>
            <p:spPr>
              <a:xfrm>
                <a:off x="323528" y="1196753"/>
                <a:ext cx="8568952" cy="2592287"/>
              </a:xfrm>
              <a:blipFill>
                <a:blip r:embed="rId3"/>
                <a:stretch>
                  <a:fillRect l="-71" t="-1878" r="-498"/>
                </a:stretch>
              </a:blipFill>
            </p:spPr>
            <p:txBody>
              <a:bodyPr/>
              <a:lstStyle/>
              <a:p>
                <a:r>
                  <a:rPr lang="en-US">
                    <a:noFill/>
                  </a:rPr>
                  <a:t> </a:t>
                </a:r>
              </a:p>
            </p:txBody>
          </p:sp>
        </mc:Fallback>
      </mc:AlternateContent>
      <p:pic>
        <p:nvPicPr>
          <p:cNvPr id="34" name="Shape 34"/>
          <p:cNvPicPr preferRelativeResize="0"/>
          <p:nvPr/>
        </p:nvPicPr>
        <p:blipFill>
          <a:blip r:embed="rId4">
            <a:alphaModFix/>
          </a:blip>
          <a:stretch>
            <a:fillRect/>
          </a:stretch>
        </p:blipFill>
        <p:spPr>
          <a:xfrm>
            <a:off x="1151620" y="3782297"/>
            <a:ext cx="6840760" cy="3075703"/>
          </a:xfrm>
          <a:prstGeom prst="rect">
            <a:avLst/>
          </a:prstGeom>
          <a:noFill/>
          <a:ln>
            <a:noFill/>
          </a:ln>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F5A0D-2449-4ED9-BE3A-3E67C8F042FC}"/>
              </a:ext>
            </a:extLst>
          </p:cNvPr>
          <p:cNvSpPr>
            <a:spLocks noGrp="1"/>
          </p:cNvSpPr>
          <p:nvPr>
            <p:ph type="title"/>
          </p:nvPr>
        </p:nvSpPr>
        <p:spPr/>
        <p:txBody>
          <a:bodyPr/>
          <a:lstStyle/>
          <a:p>
            <a:r>
              <a:rPr lang="en-US" dirty="0"/>
              <a:t>Summary</a:t>
            </a:r>
            <a:endParaRPr lang="en-SE" dirty="0"/>
          </a:p>
        </p:txBody>
      </p:sp>
      <p:sp>
        <p:nvSpPr>
          <p:cNvPr id="3" name="Content Placeholder 2">
            <a:extLst>
              <a:ext uri="{FF2B5EF4-FFF2-40B4-BE49-F238E27FC236}">
                <a16:creationId xmlns:a16="http://schemas.microsoft.com/office/drawing/2014/main" id="{A78FA801-54E8-4ADC-88D3-97C8ED80DD7B}"/>
              </a:ext>
            </a:extLst>
          </p:cNvPr>
          <p:cNvSpPr>
            <a:spLocks noGrp="1"/>
          </p:cNvSpPr>
          <p:nvPr>
            <p:ph idx="1"/>
          </p:nvPr>
        </p:nvSpPr>
        <p:spPr/>
        <p:txBody>
          <a:bodyPr>
            <a:normAutofit fontScale="70000" lnSpcReduction="20000"/>
          </a:bodyPr>
          <a:lstStyle/>
          <a:p>
            <a:r>
              <a:rPr lang="en-US" dirty="0">
                <a:solidFill>
                  <a:schemeClr val="dk1"/>
                </a:solidFill>
              </a:rPr>
              <a:t>One-way and mutual authentication protocols using secret key or public keys. It is important that the challenges are randomly generated to prevent record-and-replay attacks. </a:t>
            </a:r>
          </a:p>
          <a:p>
            <a:r>
              <a:rPr lang="en-US" dirty="0">
                <a:solidFill>
                  <a:schemeClr val="dk1"/>
                </a:solidFill>
              </a:rPr>
              <a:t>Protocols to establish session key, which can use pre-shared key or public keys and the random challenge used in authentication. Key Distribution Center (KDC) is often used to establishing and distributing session keys, and certificate authority is used to generate and sign public key certificate that can be distributed and verified.</a:t>
            </a:r>
          </a:p>
          <a:p>
            <a:r>
              <a:rPr lang="en-US" dirty="0">
                <a:solidFill>
                  <a:schemeClr val="dk1"/>
                </a:solidFill>
              </a:rPr>
              <a:t>Kerberos is used for authenticating users and devices on a network and enforce access control. Each access requires a ticket, and a Ticket-Granting Ticket (TGT) after user login is used to request such tickets to access devices.</a:t>
            </a:r>
          </a:p>
          <a:p>
            <a:endParaRPr lang="en-US" dirty="0">
              <a:solidFill>
                <a:schemeClr val="dk1"/>
              </a:solidFill>
            </a:endParaRPr>
          </a:p>
          <a:p>
            <a:endParaRPr lang="en-SE" dirty="0"/>
          </a:p>
        </p:txBody>
      </p:sp>
      <p:sp>
        <p:nvSpPr>
          <p:cNvPr id="4" name="Slide Number Placeholder 3">
            <a:extLst>
              <a:ext uri="{FF2B5EF4-FFF2-40B4-BE49-F238E27FC236}">
                <a16:creationId xmlns:a16="http://schemas.microsoft.com/office/drawing/2014/main" id="{B5156578-B1F8-4A21-B8D2-144E2DFC8918}"/>
              </a:ext>
            </a:extLst>
          </p:cNvPr>
          <p:cNvSpPr>
            <a:spLocks noGrp="1"/>
          </p:cNvSpPr>
          <p:nvPr>
            <p:ph type="sldNum" sz="quarter" idx="12"/>
          </p:nvPr>
        </p:nvSpPr>
        <p:spPr/>
        <p:txBody>
          <a:bodyPr/>
          <a:lstStyle/>
          <a:p>
            <a:pPr>
              <a:defRPr/>
            </a:pPr>
            <a:fld id="{F57F456A-00AF-44E6-8D70-638C0D0130FF}" type="slidenum">
              <a:rPr lang="en-US" altLang="zh-CN" smtClean="0"/>
              <a:pPr>
                <a:defRPr/>
              </a:pPr>
              <a:t>30</a:t>
            </a:fld>
            <a:endParaRPr lang="en-US" altLang="zh-CN" dirty="0"/>
          </a:p>
        </p:txBody>
      </p:sp>
    </p:spTree>
    <p:extLst>
      <p:ext uri="{BB962C8B-B14F-4D97-AF65-F5344CB8AC3E}">
        <p14:creationId xmlns:p14="http://schemas.microsoft.com/office/powerpoint/2010/main" val="975106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1" name="Shape 41"/>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buNone/>
            </a:pPr>
            <a:r>
              <a:rPr lang="en-US" sz="3600" dirty="0">
                <a:solidFill>
                  <a:srgbClr val="9B37AA"/>
                </a:solidFill>
              </a:rPr>
              <a:t>Record-and-Replay Attacks</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9CC0E3BB-0D01-4D00-88DF-C339BA46B9D1}"/>
                  </a:ext>
                </a:extLst>
              </p:cNvPr>
              <p:cNvSpPr>
                <a:spLocks noGrp="1"/>
              </p:cNvSpPr>
              <p:nvPr>
                <p:ph idx="1"/>
              </p:nvPr>
            </p:nvSpPr>
            <p:spPr>
              <a:xfrm>
                <a:off x="323528" y="1196753"/>
                <a:ext cx="8568952" cy="2232247"/>
              </a:xfrm>
            </p:spPr>
            <p:txBody>
              <a:bodyPr>
                <a:normAutofit fontScale="55000" lnSpcReduction="20000"/>
              </a:bodyPr>
              <a:lstStyle/>
              <a:p>
                <a:r>
                  <a:rPr lang="en-US" dirty="0"/>
                  <a:t>It is important for challenges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2</m:t>
                        </m:r>
                      </m:sub>
                    </m:sSub>
                  </m:oMath>
                </a14:m>
                <a:r>
                  <a:rPr lang="en-US" dirty="0"/>
                  <a:t> to be not easily repeatable or predictable. Otherwise, an eavesdropper Trudy can record the challenge and response between Alice and Bob and replay them to impersonate Alice or Bob. </a:t>
                </a:r>
              </a:p>
              <a:p>
                <a:pPr lvl="1"/>
                <a:r>
                  <a:rPr lang="en-US" dirty="0"/>
                  <a:t>e.g., Trudy tries to impersonate Alice and Bob happens to send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1</m:t>
                        </m:r>
                      </m:sub>
                    </m:sSub>
                  </m:oMath>
                </a14:m>
                <a:r>
                  <a:rPr lang="en-US" dirty="0"/>
                  <a:t> as the challenge, which was used previously and recorded by Trudy, then Trudy can just send the recorded response ciphertext </a:t>
                </a:r>
                <a14:m>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𝐴𝐵</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1</m:t>
                        </m:r>
                      </m:sub>
                    </m:sSub>
                    <m:r>
                      <a:rPr lang="en-US" i="1">
                        <a:latin typeface="Cambria Math" panose="02040503050406030204" pitchFamily="18" charset="0"/>
                      </a:rPr>
                      <m:t>]</m:t>
                    </m:r>
                  </m:oMath>
                </a14:m>
                <a:r>
                  <a:rPr lang="en-US" dirty="0"/>
                  <a:t> to Bob and Bob will be tricked to believe that she is Alice. </a:t>
                </a:r>
              </a:p>
              <a:p>
                <a:endParaRPr lang="en-US" dirty="0"/>
              </a:p>
              <a:p>
                <a:endParaRPr lang="en-SE" dirty="0"/>
              </a:p>
            </p:txBody>
          </p:sp>
        </mc:Choice>
        <mc:Fallback xmlns="">
          <p:sp>
            <p:nvSpPr>
              <p:cNvPr id="2" name="Content Placeholder 1">
                <a:extLst>
                  <a:ext uri="{FF2B5EF4-FFF2-40B4-BE49-F238E27FC236}">
                    <a16:creationId xmlns:a16="http://schemas.microsoft.com/office/drawing/2014/main" id="{9CC0E3BB-0D01-4D00-88DF-C339BA46B9D1}"/>
                  </a:ext>
                </a:extLst>
              </p:cNvPr>
              <p:cNvSpPr>
                <a:spLocks noGrp="1" noRot="1" noChangeAspect="1" noMove="1" noResize="1" noEditPoints="1" noAdjustHandles="1" noChangeArrowheads="1" noChangeShapeType="1" noTextEdit="1"/>
              </p:cNvSpPr>
              <p:nvPr>
                <p:ph idx="1"/>
              </p:nvPr>
            </p:nvSpPr>
            <p:spPr>
              <a:xfrm>
                <a:off x="323528" y="1196753"/>
                <a:ext cx="8568952" cy="2232247"/>
              </a:xfrm>
              <a:blipFill>
                <a:blip r:embed="rId3"/>
                <a:stretch>
                  <a:fillRect l="-640" t="-3815"/>
                </a:stretch>
              </a:blipFill>
            </p:spPr>
            <p:txBody>
              <a:bodyPr/>
              <a:lstStyle/>
              <a:p>
                <a:r>
                  <a:rPr lang="en-SE">
                    <a:noFill/>
                  </a:rPr>
                  <a:t> </a:t>
                </a:r>
              </a:p>
            </p:txBody>
          </p:sp>
        </mc:Fallback>
      </mc:AlternateContent>
      <p:pic>
        <p:nvPicPr>
          <p:cNvPr id="6" name="Shape 49">
            <a:extLst>
              <a:ext uri="{FF2B5EF4-FFF2-40B4-BE49-F238E27FC236}">
                <a16:creationId xmlns:a16="http://schemas.microsoft.com/office/drawing/2014/main" id="{FD4C7BAE-C0A9-48A8-BBF1-522B6C8C1FD9}"/>
              </a:ext>
            </a:extLst>
          </p:cNvPr>
          <p:cNvPicPr preferRelativeResize="0"/>
          <p:nvPr/>
        </p:nvPicPr>
        <p:blipFill>
          <a:blip r:embed="rId4">
            <a:alphaModFix/>
          </a:blip>
          <a:stretch>
            <a:fillRect/>
          </a:stretch>
        </p:blipFill>
        <p:spPr>
          <a:xfrm>
            <a:off x="755576" y="3177943"/>
            <a:ext cx="7722629" cy="3523787"/>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buNone/>
            </a:pPr>
            <a:r>
              <a:rPr lang="en-US" dirty="0"/>
              <a:t>Record-and-Replay Attacks cont’d</a:t>
            </a:r>
            <a:endParaRPr lang="en-US" dirty="0">
              <a:solidFill>
                <a:srgbClr val="9B37AA"/>
              </a:solidFill>
            </a:endParaRP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87779590-BB26-404C-B1FF-9CB998115522}"/>
                  </a:ext>
                </a:extLst>
              </p:cNvPr>
              <p:cNvSpPr>
                <a:spLocks noGrp="1"/>
              </p:cNvSpPr>
              <p:nvPr>
                <p:ph idx="1"/>
              </p:nvPr>
            </p:nvSpPr>
            <p:spPr>
              <a:xfrm>
                <a:off x="323528" y="1196752"/>
                <a:ext cx="8568952" cy="5544615"/>
              </a:xfrm>
            </p:spPr>
            <p:txBody>
              <a:bodyPr>
                <a:normAutofit fontScale="77500" lnSpcReduction="20000"/>
              </a:bodyPr>
              <a:lstStyle/>
              <a:p>
                <a:r>
                  <a:rPr lang="en-US" dirty="0"/>
                  <a:t>If the challenges always increase in value, then the above attack no longer works. </a:t>
                </a:r>
              </a:p>
              <a:p>
                <a:r>
                  <a:rPr lang="en-US" dirty="0"/>
                  <a:t>But Trudy can first impersonate Bob and send a larger challenge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1</m:t>
                        </m:r>
                      </m:sub>
                    </m:sSub>
                    <m:r>
                      <a:rPr lang="en-US" i="1">
                        <a:latin typeface="Cambria Math" panose="02040503050406030204" pitchFamily="18" charset="0"/>
                      </a:rPr>
                      <m:t>=1000</m:t>
                    </m:r>
                  </m:oMath>
                </a14:m>
                <a:r>
                  <a:rPr lang="en-US" dirty="0"/>
                  <a:t> and record the response from Alice. Meanwhile, the real Bob is using a smaller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1</m:t>
                        </m:r>
                      </m:sub>
                    </m:sSub>
                    <m:r>
                      <a:rPr lang="en-US" i="1">
                        <a:latin typeface="Cambria Math" panose="02040503050406030204" pitchFamily="18" charset="0"/>
                      </a:rPr>
                      <m:t>=950</m:t>
                    </m:r>
                  </m:oMath>
                </a14:m>
                <a:r>
                  <a:rPr lang="en-US" dirty="0"/>
                  <a:t>. Then Trudy can impersonate Alice sometime in the future when the real Bob finally sends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1</m:t>
                        </m:r>
                      </m:sub>
                    </m:sSub>
                    <m:r>
                      <a:rPr lang="en-US" i="1">
                        <a:latin typeface="Cambria Math" panose="02040503050406030204" pitchFamily="18" charset="0"/>
                      </a:rPr>
                      <m:t>=1000</m:t>
                    </m:r>
                  </m:oMath>
                </a14:m>
                <a:r>
                  <a:rPr lang="en-US" dirty="0"/>
                  <a:t>.</a:t>
                </a:r>
              </a:p>
              <a:p>
                <a:pPr lvl="1"/>
                <a:r>
                  <a:rPr lang="en-US" dirty="0"/>
                  <a:t>In practice,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2</m:t>
                        </m:r>
                      </m:sub>
                    </m:sSub>
                  </m:oMath>
                </a14:m>
                <a:r>
                  <a:rPr lang="en-US" dirty="0"/>
                  <a:t> should be large random values so that they are not predictable and the chance of repeats is very small.</a:t>
                </a:r>
              </a:p>
              <a:p>
                <a:r>
                  <a:rPr lang="en-US" dirty="0"/>
                  <a:t>Another attack is when Trudy steals the shared secret key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𝐾</m:t>
                        </m:r>
                      </m:e>
                      <m:sub>
                        <m:r>
                          <a:rPr lang="en-US" i="1" dirty="0">
                            <a:latin typeface="Cambria Math" panose="02040503050406030204" pitchFamily="18" charset="0"/>
                          </a:rPr>
                          <m:t>𝐴𝐵</m:t>
                        </m:r>
                      </m:sub>
                    </m:sSub>
                  </m:oMath>
                </a14:m>
                <a:r>
                  <a:rPr lang="en-US" dirty="0"/>
                  <a:t> from either Alice or Bob, then she can impersonate either Alice or Bob.</a:t>
                </a:r>
              </a:p>
              <a:p>
                <a:endParaRPr lang="en-SE" dirty="0"/>
              </a:p>
            </p:txBody>
          </p:sp>
        </mc:Choice>
        <mc:Fallback xmlns="">
          <p:sp>
            <p:nvSpPr>
              <p:cNvPr id="2" name="Content Placeholder 1">
                <a:extLst>
                  <a:ext uri="{FF2B5EF4-FFF2-40B4-BE49-F238E27FC236}">
                    <a16:creationId xmlns:a16="http://schemas.microsoft.com/office/drawing/2014/main" id="{87779590-BB26-404C-B1FF-9CB998115522}"/>
                  </a:ext>
                </a:extLst>
              </p:cNvPr>
              <p:cNvSpPr>
                <a:spLocks noGrp="1" noRot="1" noChangeAspect="1" noMove="1" noResize="1" noEditPoints="1" noAdjustHandles="1" noChangeArrowheads="1" noChangeShapeType="1" noTextEdit="1"/>
              </p:cNvSpPr>
              <p:nvPr>
                <p:ph idx="1"/>
              </p:nvPr>
            </p:nvSpPr>
            <p:spPr>
              <a:xfrm>
                <a:off x="323528" y="1196752"/>
                <a:ext cx="8568952" cy="5544615"/>
              </a:xfrm>
              <a:blipFill>
                <a:blip r:embed="rId3"/>
                <a:stretch>
                  <a:fillRect l="-1280" t="-2637" r="-2560"/>
                </a:stretch>
              </a:blipFill>
            </p:spPr>
            <p:txBody>
              <a:bodyPr/>
              <a:lstStyle/>
              <a:p>
                <a:r>
                  <a:rPr lang="en-US">
                    <a:noFill/>
                  </a:rPr>
                  <a:t> </a:t>
                </a:r>
              </a:p>
            </p:txBody>
          </p:sp>
        </mc:Fallback>
      </mc:AlternateContent>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A8D6F-0D9F-452F-BCB8-39F53ACF621E}"/>
              </a:ext>
            </a:extLst>
          </p:cNvPr>
          <p:cNvSpPr>
            <a:spLocks noGrp="1"/>
          </p:cNvSpPr>
          <p:nvPr>
            <p:ph type="title"/>
          </p:nvPr>
        </p:nvSpPr>
        <p:spPr/>
        <p:txBody>
          <a:bodyPr/>
          <a:lstStyle/>
          <a:p>
            <a:r>
              <a:rPr lang="en-US" dirty="0"/>
              <a:t>Mutual Authentication Quiz</a:t>
            </a:r>
            <a:endParaRPr lang="en-SE" dirty="0"/>
          </a:p>
        </p:txBody>
      </p:sp>
      <p:sp>
        <p:nvSpPr>
          <p:cNvPr id="3" name="Content Placeholder 2">
            <a:extLst>
              <a:ext uri="{FF2B5EF4-FFF2-40B4-BE49-F238E27FC236}">
                <a16:creationId xmlns:a16="http://schemas.microsoft.com/office/drawing/2014/main" id="{0734B5F6-02E3-4FBF-90D1-E79AEFFA2065}"/>
              </a:ext>
            </a:extLst>
          </p:cNvPr>
          <p:cNvSpPr>
            <a:spLocks noGrp="1"/>
          </p:cNvSpPr>
          <p:nvPr>
            <p:ph idx="1"/>
          </p:nvPr>
        </p:nvSpPr>
        <p:spPr/>
        <p:txBody>
          <a:bodyPr/>
          <a:lstStyle/>
          <a:p>
            <a:r>
              <a:rPr lang="en-US" dirty="0"/>
              <a:t>Which ones are true?</a:t>
            </a:r>
          </a:p>
          <a:p>
            <a:pPr marL="971550" lvl="1" indent="-514350">
              <a:buFont typeface="+mj-lt"/>
              <a:buAutoNum type="alphaUcPeriod"/>
            </a:pPr>
            <a:r>
              <a:rPr lang="en-US" dirty="0"/>
              <a:t>The challenge values used in an authentication protocol can be repeatedly used in multiple sessions</a:t>
            </a:r>
          </a:p>
          <a:p>
            <a:pPr marL="971550" lvl="1" indent="-514350">
              <a:buFont typeface="+mj-lt"/>
              <a:buAutoNum type="alphaUcPeriod"/>
            </a:pPr>
            <a:r>
              <a:rPr lang="en-US" dirty="0"/>
              <a:t>The authentication messages can be captured and replayed by an adversary</a:t>
            </a:r>
          </a:p>
          <a:p>
            <a:pPr marL="971550" lvl="1" indent="-514350">
              <a:buFont typeface="+mj-lt"/>
              <a:buAutoNum type="alphaUcPeriod"/>
            </a:pPr>
            <a:r>
              <a:rPr lang="en-US" dirty="0"/>
              <a:t>Authentication can be one-way, e.g., only authenticating Alice to Bob</a:t>
            </a:r>
          </a:p>
          <a:p>
            <a:r>
              <a:rPr lang="en-US" dirty="0"/>
              <a:t>ANS: B, C.</a:t>
            </a:r>
          </a:p>
          <a:p>
            <a:endParaRPr lang="en-US" dirty="0"/>
          </a:p>
          <a:p>
            <a:endParaRPr lang="en-US" dirty="0"/>
          </a:p>
          <a:p>
            <a:endParaRPr lang="en-SE" dirty="0"/>
          </a:p>
        </p:txBody>
      </p:sp>
      <p:sp>
        <p:nvSpPr>
          <p:cNvPr id="4" name="Slide Number Placeholder 3">
            <a:extLst>
              <a:ext uri="{FF2B5EF4-FFF2-40B4-BE49-F238E27FC236}">
                <a16:creationId xmlns:a16="http://schemas.microsoft.com/office/drawing/2014/main" id="{9B3CC4AC-CF17-43B8-BF9F-B1AE6F38ECDE}"/>
              </a:ext>
            </a:extLst>
          </p:cNvPr>
          <p:cNvSpPr>
            <a:spLocks noGrp="1"/>
          </p:cNvSpPr>
          <p:nvPr>
            <p:ph type="sldNum" sz="quarter" idx="12"/>
          </p:nvPr>
        </p:nvSpPr>
        <p:spPr/>
        <p:txBody>
          <a:bodyPr/>
          <a:lstStyle/>
          <a:p>
            <a:pPr>
              <a:defRPr/>
            </a:pPr>
            <a:fld id="{F57F456A-00AF-44E6-8D70-638C0D0130FF}" type="slidenum">
              <a:rPr lang="en-US" altLang="zh-CN" smtClean="0"/>
              <a:pPr>
                <a:defRPr/>
              </a:pPr>
              <a:t>6</a:t>
            </a:fld>
            <a:endParaRPr lang="en-US" altLang="zh-CN" dirty="0"/>
          </a:p>
        </p:txBody>
      </p:sp>
    </p:spTree>
    <p:extLst>
      <p:ext uri="{BB962C8B-B14F-4D97-AF65-F5344CB8AC3E}">
        <p14:creationId xmlns:p14="http://schemas.microsoft.com/office/powerpoint/2010/main" val="3880994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buNone/>
            </a:pPr>
            <a:r>
              <a:rPr lang="en-US">
                <a:solidFill>
                  <a:srgbClr val="9B37AA"/>
                </a:solidFill>
              </a:rPr>
              <a:t>Mutual Authentication: </a:t>
            </a:r>
            <a:r>
              <a:rPr lang="en-US"/>
              <a:t>Simplified</a:t>
            </a:r>
            <a:r>
              <a:rPr lang="en-US">
                <a:solidFill>
                  <a:srgbClr val="9B37AA"/>
                </a:solidFill>
              </a:rPr>
              <a:t> </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FAC6FF51-8E3D-4AA7-BBC0-09BBB03C775E}"/>
                  </a:ext>
                </a:extLst>
              </p:cNvPr>
              <p:cNvSpPr>
                <a:spLocks noGrp="1"/>
              </p:cNvSpPr>
              <p:nvPr>
                <p:ph idx="1"/>
              </p:nvPr>
            </p:nvSpPr>
            <p:spPr>
              <a:xfrm>
                <a:off x="323528" y="1196753"/>
                <a:ext cx="8568952" cy="2376263"/>
              </a:xfrm>
            </p:spPr>
            <p:txBody>
              <a:bodyPr>
                <a:normAutofit fontScale="55000" lnSpcReduction="20000"/>
              </a:bodyPr>
              <a:lstStyle/>
              <a:p>
                <a:r>
                  <a:rPr lang="en-US" dirty="0"/>
                  <a:t>1, Alice says Hi to Bob and sends along a challenge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𝑅</m:t>
                        </m:r>
                      </m:e>
                      <m:sub>
                        <m:r>
                          <a:rPr lang="en-US" i="1" dirty="0" smtClean="0">
                            <a:latin typeface="Cambria Math" panose="02040503050406030204" pitchFamily="18" charset="0"/>
                          </a:rPr>
                          <m:t>2</m:t>
                        </m:r>
                      </m:sub>
                    </m:sSub>
                  </m:oMath>
                </a14:m>
                <a:r>
                  <a:rPr lang="en-US" dirty="0"/>
                  <a:t>;</a:t>
                </a:r>
              </a:p>
              <a:p>
                <a:r>
                  <a:rPr lang="en-US" dirty="0"/>
                  <a:t>2. Bob sends Alice the ciphertext </a:t>
                </a:r>
                <a14:m>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𝐴𝐵</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2</m:t>
                        </m:r>
                      </m:sub>
                    </m:sSub>
                    <m:r>
                      <a:rPr lang="en-US" i="1">
                        <a:latin typeface="Cambria Math" panose="02040503050406030204" pitchFamily="18" charset="0"/>
                      </a:rPr>
                      <m:t>]</m:t>
                    </m:r>
                  </m:oMath>
                </a14:m>
                <a:r>
                  <a:rPr lang="en-US" dirty="0"/>
                  <a:t> and his own challenge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𝑅</m:t>
                        </m:r>
                      </m:e>
                      <m:sub>
                        <m:r>
                          <a:rPr lang="en-US" i="1" dirty="0" smtClean="0">
                            <a:latin typeface="Cambria Math" panose="02040503050406030204" pitchFamily="18" charset="0"/>
                          </a:rPr>
                          <m:t>1</m:t>
                        </m:r>
                      </m:sub>
                    </m:sSub>
                  </m:oMath>
                </a14:m>
                <a:r>
                  <a:rPr lang="en-US" dirty="0"/>
                  <a:t>; Upon receiving this response Alice decrypts the ciphertext and sees if it matches the plaintext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𝑅</m:t>
                        </m:r>
                      </m:e>
                      <m:sub>
                        <m:r>
                          <a:rPr lang="en-US" i="1" dirty="0" smtClean="0">
                            <a:latin typeface="Cambria Math" panose="02040503050406030204" pitchFamily="18" charset="0"/>
                          </a:rPr>
                          <m:t>2</m:t>
                        </m:r>
                      </m:sub>
                    </m:sSub>
                  </m:oMath>
                </a14:m>
                <a:r>
                  <a:rPr lang="en-US" dirty="0"/>
                  <a:t> that she had sent to Bob, if it matches, then she knows that she is communicating with Bob;</a:t>
                </a:r>
              </a:p>
              <a:p>
                <a:r>
                  <a:rPr lang="en-US" dirty="0"/>
                  <a:t>3. Alice then sends Bob a ciphertext of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𝑅</m:t>
                        </m:r>
                      </m:e>
                      <m:sub>
                        <m:r>
                          <a:rPr lang="en-US" i="1" dirty="0" smtClean="0">
                            <a:latin typeface="Cambria Math" panose="02040503050406030204" pitchFamily="18" charset="0"/>
                          </a:rPr>
                          <m:t>1</m:t>
                        </m:r>
                      </m:sub>
                    </m:sSub>
                  </m:oMath>
                </a14:m>
                <a:r>
                  <a:rPr lang="en-US" dirty="0"/>
                  <a:t>; and Bob decrypts it and matches with the plaintext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𝑅</m:t>
                        </m:r>
                      </m:e>
                      <m:sub>
                        <m:r>
                          <a:rPr lang="en-US" i="1" dirty="0" smtClean="0">
                            <a:latin typeface="Cambria Math" panose="02040503050406030204" pitchFamily="18" charset="0"/>
                          </a:rPr>
                          <m:t>1</m:t>
                        </m:r>
                      </m:sub>
                    </m:sSub>
                  </m:oMath>
                </a14:m>
                <a:r>
                  <a:rPr lang="en-US" dirty="0"/>
                  <a:t> to authenticate Alice.</a:t>
                </a:r>
              </a:p>
              <a:p>
                <a:endParaRPr lang="en-SE" dirty="0"/>
              </a:p>
            </p:txBody>
          </p:sp>
        </mc:Choice>
        <mc:Fallback xmlns="">
          <p:sp>
            <p:nvSpPr>
              <p:cNvPr id="2" name="Content Placeholder 1">
                <a:extLst>
                  <a:ext uri="{FF2B5EF4-FFF2-40B4-BE49-F238E27FC236}">
                    <a16:creationId xmlns:a16="http://schemas.microsoft.com/office/drawing/2014/main" id="{FAC6FF51-8E3D-4AA7-BBC0-09BBB03C775E}"/>
                  </a:ext>
                </a:extLst>
              </p:cNvPr>
              <p:cNvSpPr>
                <a:spLocks noGrp="1" noRot="1" noChangeAspect="1" noMove="1" noResize="1" noEditPoints="1" noAdjustHandles="1" noChangeArrowheads="1" noChangeShapeType="1" noTextEdit="1"/>
              </p:cNvSpPr>
              <p:nvPr>
                <p:ph idx="1"/>
              </p:nvPr>
            </p:nvSpPr>
            <p:spPr>
              <a:xfrm>
                <a:off x="323528" y="1196753"/>
                <a:ext cx="8568952" cy="2376263"/>
              </a:xfrm>
              <a:blipFill>
                <a:blip r:embed="rId3"/>
                <a:stretch>
                  <a:fillRect l="-640" t="-3590" r="-1209"/>
                </a:stretch>
              </a:blipFill>
            </p:spPr>
            <p:txBody>
              <a:bodyPr/>
              <a:lstStyle/>
              <a:p>
                <a:r>
                  <a:rPr lang="en-US">
                    <a:noFill/>
                  </a:rPr>
                  <a:t> </a:t>
                </a:r>
              </a:p>
            </p:txBody>
          </p:sp>
        </mc:Fallback>
      </mc:AlternateContent>
      <p:pic>
        <p:nvPicPr>
          <p:cNvPr id="70" name="Shape 70"/>
          <p:cNvPicPr preferRelativeResize="0"/>
          <p:nvPr/>
        </p:nvPicPr>
        <p:blipFill>
          <a:blip r:embed="rId4">
            <a:alphaModFix/>
          </a:blip>
          <a:stretch>
            <a:fillRect/>
          </a:stretch>
        </p:blipFill>
        <p:spPr>
          <a:xfrm>
            <a:off x="393735" y="3429000"/>
            <a:ext cx="8428538" cy="3432768"/>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buNone/>
            </a:pPr>
            <a:r>
              <a:rPr lang="en-US" dirty="0">
                <a:solidFill>
                  <a:srgbClr val="9B37AA"/>
                </a:solidFill>
              </a:rPr>
              <a:t>Reflection Attack </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AF62EBE7-D12F-417F-A803-7DAD7AA6110C}"/>
                  </a:ext>
                </a:extLst>
              </p:cNvPr>
              <p:cNvSpPr>
                <a:spLocks noGrp="1"/>
              </p:cNvSpPr>
              <p:nvPr>
                <p:ph idx="1"/>
              </p:nvPr>
            </p:nvSpPr>
            <p:spPr>
              <a:xfrm>
                <a:off x="323528" y="1196753"/>
                <a:ext cx="8568952" cy="2084287"/>
              </a:xfrm>
            </p:spPr>
            <p:txBody>
              <a:bodyPr>
                <a:normAutofit fontScale="70000" lnSpcReduction="20000"/>
              </a:bodyPr>
              <a:lstStyle/>
              <a:p>
                <a:r>
                  <a:rPr lang="en-US" dirty="0"/>
                  <a:t>This protocol is subject to </a:t>
                </a:r>
                <a:r>
                  <a:rPr lang="en-US" dirty="0">
                    <a:solidFill>
                      <a:schemeClr val="dk1"/>
                    </a:solidFill>
                  </a:rPr>
                  <a:t>a reflection attack, a man-in-the-middle scheme.</a:t>
                </a:r>
              </a:p>
              <a:p>
                <a:r>
                  <a:rPr lang="en-US" dirty="0">
                    <a:solidFill>
                      <a:schemeClr val="dk1"/>
                    </a:solidFill>
                  </a:rPr>
                  <a:t>Trudy tries to impersonate Alice. By following the protocol, Trudy will be stuck at Step 3 because she cannot respond to challenge </a:t>
                </a:r>
                <a14:m>
                  <m:oMath xmlns:m="http://schemas.openxmlformats.org/officeDocument/2006/math">
                    <m:sSub>
                      <m:sSubPr>
                        <m:ctrlPr>
                          <a:rPr lang="en-US" i="1" dirty="0" smtClean="0">
                            <a:solidFill>
                              <a:schemeClr val="dk1"/>
                            </a:solidFill>
                            <a:latin typeface="Cambria Math" panose="02040503050406030204" pitchFamily="18" charset="0"/>
                          </a:rPr>
                        </m:ctrlPr>
                      </m:sSubPr>
                      <m:e>
                        <m:r>
                          <a:rPr lang="en-US" i="1" dirty="0" smtClean="0">
                            <a:solidFill>
                              <a:schemeClr val="dk1"/>
                            </a:solidFill>
                            <a:latin typeface="Cambria Math" panose="02040503050406030204" pitchFamily="18" charset="0"/>
                          </a:rPr>
                          <m:t>𝑅</m:t>
                        </m:r>
                      </m:e>
                      <m:sub>
                        <m:r>
                          <a:rPr lang="en-US" i="1" dirty="0" smtClean="0">
                            <a:solidFill>
                              <a:schemeClr val="dk1"/>
                            </a:solidFill>
                            <a:latin typeface="Cambria Math" panose="02040503050406030204" pitchFamily="18" charset="0"/>
                          </a:rPr>
                          <m:t>1</m:t>
                        </m:r>
                      </m:sub>
                    </m:sSub>
                  </m:oMath>
                </a14:m>
                <a:r>
                  <a:rPr lang="en-US" dirty="0">
                    <a:solidFill>
                      <a:schemeClr val="dk1"/>
                    </a:solidFill>
                  </a:rPr>
                  <a:t> sent from Bob, since she does not know the shared secret key </a:t>
                </a:r>
                <a14:m>
                  <m:oMath xmlns:m="http://schemas.openxmlformats.org/officeDocument/2006/math">
                    <m:sSub>
                      <m:sSubPr>
                        <m:ctrlPr>
                          <a:rPr lang="en-US" i="1" dirty="0" smtClean="0">
                            <a:solidFill>
                              <a:schemeClr val="dk1"/>
                            </a:solidFill>
                            <a:latin typeface="Cambria Math" panose="02040503050406030204" pitchFamily="18" charset="0"/>
                          </a:rPr>
                        </m:ctrlPr>
                      </m:sSubPr>
                      <m:e>
                        <m:r>
                          <a:rPr lang="en-US" i="1" dirty="0" smtClean="0">
                            <a:solidFill>
                              <a:schemeClr val="dk1"/>
                            </a:solidFill>
                            <a:latin typeface="Cambria Math" panose="02040503050406030204" pitchFamily="18" charset="0"/>
                          </a:rPr>
                          <m:t>𝐾</m:t>
                        </m:r>
                      </m:e>
                      <m:sub>
                        <m:r>
                          <a:rPr lang="en-US" i="1" dirty="0" smtClean="0">
                            <a:solidFill>
                              <a:schemeClr val="dk1"/>
                            </a:solidFill>
                            <a:latin typeface="Cambria Math" panose="02040503050406030204" pitchFamily="18" charset="0"/>
                          </a:rPr>
                          <m:t>𝐴𝐵</m:t>
                        </m:r>
                      </m:sub>
                    </m:sSub>
                  </m:oMath>
                </a14:m>
                <a:r>
                  <a:rPr lang="en-US" dirty="0">
                    <a:solidFill>
                      <a:schemeClr val="dk1"/>
                    </a:solidFill>
                  </a:rPr>
                  <a:t>.</a:t>
                </a:r>
              </a:p>
              <a:p>
                <a:endParaRPr lang="en-SE" dirty="0"/>
              </a:p>
            </p:txBody>
          </p:sp>
        </mc:Choice>
        <mc:Fallback xmlns="">
          <p:sp>
            <p:nvSpPr>
              <p:cNvPr id="2" name="Content Placeholder 1">
                <a:extLst>
                  <a:ext uri="{FF2B5EF4-FFF2-40B4-BE49-F238E27FC236}">
                    <a16:creationId xmlns:a16="http://schemas.microsoft.com/office/drawing/2014/main" id="{AF62EBE7-D12F-417F-A803-7DAD7AA6110C}"/>
                  </a:ext>
                </a:extLst>
              </p:cNvPr>
              <p:cNvSpPr>
                <a:spLocks noGrp="1" noRot="1" noChangeAspect="1" noMove="1" noResize="1" noEditPoints="1" noAdjustHandles="1" noChangeArrowheads="1" noChangeShapeType="1" noTextEdit="1"/>
              </p:cNvSpPr>
              <p:nvPr>
                <p:ph idx="1"/>
              </p:nvPr>
            </p:nvSpPr>
            <p:spPr>
              <a:xfrm>
                <a:off x="323528" y="1196753"/>
                <a:ext cx="8568952" cy="2084287"/>
              </a:xfrm>
              <a:blipFill>
                <a:blip r:embed="rId3"/>
                <a:stretch>
                  <a:fillRect l="-996" t="-5848" r="-1636" b="-2924"/>
                </a:stretch>
              </a:blipFill>
            </p:spPr>
            <p:txBody>
              <a:bodyPr/>
              <a:lstStyle/>
              <a:p>
                <a:r>
                  <a:rPr lang="en-US">
                    <a:noFill/>
                  </a:rPr>
                  <a:t> </a:t>
                </a:r>
              </a:p>
            </p:txBody>
          </p:sp>
        </mc:Fallback>
      </mc:AlternateContent>
      <p:pic>
        <p:nvPicPr>
          <p:cNvPr id="77" name="Shape 77"/>
          <p:cNvPicPr preferRelativeResize="0"/>
          <p:nvPr/>
        </p:nvPicPr>
        <p:blipFill>
          <a:blip r:embed="rId4">
            <a:alphaModFix/>
          </a:blip>
          <a:stretch>
            <a:fillRect/>
          </a:stretch>
        </p:blipFill>
        <p:spPr>
          <a:xfrm>
            <a:off x="512094" y="3281040"/>
            <a:ext cx="8380386" cy="3402806"/>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buNone/>
            </a:pPr>
            <a:r>
              <a:rPr lang="en-US" dirty="0">
                <a:solidFill>
                  <a:srgbClr val="9B37AA"/>
                </a:solidFill>
              </a:rPr>
              <a:t>Reflection Attack </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990E61C1-3012-4E18-A709-D3731EFB8727}"/>
                  </a:ext>
                </a:extLst>
              </p:cNvPr>
              <p:cNvSpPr>
                <a:spLocks noGrp="1"/>
              </p:cNvSpPr>
              <p:nvPr>
                <p:ph idx="1"/>
              </p:nvPr>
            </p:nvSpPr>
            <p:spPr>
              <a:xfrm>
                <a:off x="323528" y="1196753"/>
                <a:ext cx="8568952" cy="2016223"/>
              </a:xfrm>
            </p:spPr>
            <p:txBody>
              <a:bodyPr>
                <a:normAutofit fontScale="70000" lnSpcReduction="20000"/>
              </a:bodyPr>
              <a:lstStyle/>
              <a:p>
                <a:r>
                  <a:rPr lang="en-US" dirty="0"/>
                  <a:t>Then Trudy opens another connection with Bob, again impersonating Alice. This time, Trudy sends Bob the challenge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𝑅</m:t>
                        </m:r>
                      </m:e>
                      <m:sub>
                        <m:r>
                          <a:rPr lang="en-US" i="1" dirty="0" smtClean="0">
                            <a:latin typeface="Cambria Math" panose="02040503050406030204" pitchFamily="18" charset="0"/>
                          </a:rPr>
                          <m:t>1</m:t>
                        </m:r>
                      </m:sub>
                    </m:sSub>
                  </m:oMath>
                </a14:m>
                <a:r>
                  <a:rPr lang="en-US" dirty="0"/>
                  <a:t> that Bob had sent her in the first connection, that one that she is stuck in. According to the protocol, Bob responds with the ciphertext of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𝑅</m:t>
                        </m:r>
                      </m:e>
                      <m:sub>
                        <m:r>
                          <a:rPr lang="en-US" i="1" dirty="0" smtClean="0">
                            <a:latin typeface="Cambria Math" panose="02040503050406030204" pitchFamily="18" charset="0"/>
                          </a:rPr>
                          <m:t>1</m:t>
                        </m:r>
                      </m:sub>
                    </m:sSub>
                  </m:oMath>
                </a14:m>
                <a:r>
                  <a:rPr lang="en-US" dirty="0"/>
                  <a:t>, and another challenge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𝑅</m:t>
                        </m:r>
                      </m:e>
                      <m:sub>
                        <m:r>
                          <a:rPr lang="en-US" i="1" dirty="0" smtClean="0">
                            <a:latin typeface="Cambria Math" panose="02040503050406030204" pitchFamily="18" charset="0"/>
                          </a:rPr>
                          <m:t>3</m:t>
                        </m:r>
                      </m:sub>
                    </m:sSub>
                  </m:oMath>
                </a14:m>
                <a:r>
                  <a:rPr lang="en-US" dirty="0"/>
                  <a:t>. </a:t>
                </a:r>
              </a:p>
              <a:p>
                <a:endParaRPr lang="en-US" dirty="0"/>
              </a:p>
              <a:p>
                <a:endParaRPr lang="en-SE" dirty="0"/>
              </a:p>
            </p:txBody>
          </p:sp>
        </mc:Choice>
        <mc:Fallback xmlns="">
          <p:sp>
            <p:nvSpPr>
              <p:cNvPr id="2" name="Content Placeholder 1">
                <a:extLst>
                  <a:ext uri="{FF2B5EF4-FFF2-40B4-BE49-F238E27FC236}">
                    <a16:creationId xmlns:a16="http://schemas.microsoft.com/office/drawing/2014/main" id="{990E61C1-3012-4E18-A709-D3731EFB8727}"/>
                  </a:ext>
                </a:extLst>
              </p:cNvPr>
              <p:cNvSpPr>
                <a:spLocks noGrp="1" noRot="1" noChangeAspect="1" noMove="1" noResize="1" noEditPoints="1" noAdjustHandles="1" noChangeArrowheads="1" noChangeShapeType="1" noTextEdit="1"/>
              </p:cNvSpPr>
              <p:nvPr>
                <p:ph idx="1"/>
              </p:nvPr>
            </p:nvSpPr>
            <p:spPr>
              <a:xfrm>
                <a:off x="323528" y="1196753"/>
                <a:ext cx="8568952" cy="2016223"/>
              </a:xfrm>
              <a:blipFill>
                <a:blip r:embed="rId3"/>
                <a:stretch>
                  <a:fillRect l="-996" t="-6042" r="-2063" b="-2417"/>
                </a:stretch>
              </a:blipFill>
            </p:spPr>
            <p:txBody>
              <a:bodyPr/>
              <a:lstStyle/>
              <a:p>
                <a:r>
                  <a:rPr lang="en-SE">
                    <a:noFill/>
                  </a:rPr>
                  <a:t> </a:t>
                </a:r>
              </a:p>
            </p:txBody>
          </p:sp>
        </mc:Fallback>
      </mc:AlternateContent>
      <p:pic>
        <p:nvPicPr>
          <p:cNvPr id="84" name="Shape 84"/>
          <p:cNvPicPr preferRelativeResize="0"/>
          <p:nvPr/>
        </p:nvPicPr>
        <p:blipFill>
          <a:blip r:embed="rId4">
            <a:alphaModFix/>
          </a:blip>
          <a:stretch>
            <a:fillRect/>
          </a:stretch>
        </p:blipFill>
        <p:spPr>
          <a:xfrm>
            <a:off x="1115616" y="3263520"/>
            <a:ext cx="8467013" cy="3377193"/>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_SDCSlideTemplate.potx" id="{BEE0CAF3-FB35-4472-BCA7-928806E70082}" vid="{0172F94F-FF30-4191-A368-944F4985A95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47342</TotalTime>
  <Words>6220</Words>
  <Application>Microsoft Office PowerPoint</Application>
  <PresentationFormat>On-screen Show (4:3)</PresentationFormat>
  <Paragraphs>334</Paragraphs>
  <Slides>30</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Gloria Hallelujah</vt:lpstr>
      <vt:lpstr>Arial</vt:lpstr>
      <vt:lpstr>Cambria Math</vt:lpstr>
      <vt:lpstr>Times New Roman</vt:lpstr>
      <vt:lpstr>1_Default Design</vt:lpstr>
      <vt:lpstr>CH16 Security Protocols</vt:lpstr>
      <vt:lpstr>Why Security Protocols</vt:lpstr>
      <vt:lpstr>Mutual Authentication: Shared Secret</vt:lpstr>
      <vt:lpstr>Record-and-Replay Attacks</vt:lpstr>
      <vt:lpstr>Record-and-Replay Attacks cont’d</vt:lpstr>
      <vt:lpstr>Mutual Authentication Quiz</vt:lpstr>
      <vt:lpstr>Mutual Authentication: Simplified </vt:lpstr>
      <vt:lpstr>Reflection Attack </vt:lpstr>
      <vt:lpstr>Reflection Attack </vt:lpstr>
      <vt:lpstr>Reflection Attack </vt:lpstr>
      <vt:lpstr>Reflection Attack</vt:lpstr>
      <vt:lpstr>Preventing Reflection Attack </vt:lpstr>
      <vt:lpstr>Mutual Authentication: Reflection Attack </vt:lpstr>
      <vt:lpstr>Mutual Authentication w Public Keys</vt:lpstr>
      <vt:lpstr>Reflection Attack Quiz</vt:lpstr>
      <vt:lpstr>Session Keys</vt:lpstr>
      <vt:lpstr>Session Key Example</vt:lpstr>
      <vt:lpstr>Exchanging Session Key w. Public Keys</vt:lpstr>
      <vt:lpstr>Recall: Diffie-Hellman</vt:lpstr>
      <vt:lpstr>Key Distribution Center (KDC)</vt:lpstr>
      <vt:lpstr>Key Distribution Center (KDC)</vt:lpstr>
      <vt:lpstr>Public Key Certificates</vt:lpstr>
      <vt:lpstr>Session Key Quiz</vt:lpstr>
      <vt:lpstr>Kerberos</vt:lpstr>
      <vt:lpstr>Kerberos</vt:lpstr>
      <vt:lpstr>Kerberos Benefits</vt:lpstr>
      <vt:lpstr>Getting a Ticket to Access the Printer</vt:lpstr>
      <vt:lpstr>Accessing the Printer</vt:lpstr>
      <vt:lpstr>Kerberos Quiz</vt:lpstr>
      <vt:lpstr>Summary</vt:lpstr>
    </vt:vector>
  </TitlesOfParts>
  <Company>Computer Science, UNSW@ADFA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Security: Principles and Practice, 1/e</dc:title>
  <dc:subject>Chapter 1 Lecture Overheads</dc:subject>
  <dc:creator>Dr Lawrie Brown</dc:creator>
  <cp:lastModifiedBy>Zonghua Gu</cp:lastModifiedBy>
  <cp:revision>357</cp:revision>
  <dcterms:created xsi:type="dcterms:W3CDTF">2014-08-18T03:27:50Z</dcterms:created>
  <dcterms:modified xsi:type="dcterms:W3CDTF">2022-03-27T11:35:25Z</dcterms:modified>
</cp:coreProperties>
</file>