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8" r:id="rId1"/>
  </p:sldMasterIdLst>
  <p:notesMasterIdLst>
    <p:notesMasterId r:id="rId30"/>
  </p:notesMasterIdLst>
  <p:handoutMasterIdLst>
    <p:handoutMasterId r:id="rId31"/>
  </p:handoutMasterIdLst>
  <p:sldIdLst>
    <p:sldId id="384" r:id="rId2"/>
    <p:sldId id="385" r:id="rId3"/>
    <p:sldId id="257" r:id="rId4"/>
    <p:sldId id="387" r:id="rId5"/>
    <p:sldId id="386" r:id="rId6"/>
    <p:sldId id="389" r:id="rId7"/>
    <p:sldId id="396" r:id="rId8"/>
    <p:sldId id="264" r:id="rId9"/>
    <p:sldId id="265" r:id="rId10"/>
    <p:sldId id="266" r:id="rId11"/>
    <p:sldId id="268" r:id="rId12"/>
    <p:sldId id="395" r:id="rId13"/>
    <p:sldId id="271" r:id="rId14"/>
    <p:sldId id="391" r:id="rId15"/>
    <p:sldId id="274" r:id="rId16"/>
    <p:sldId id="275" r:id="rId17"/>
    <p:sldId id="392" r:id="rId18"/>
    <p:sldId id="398" r:id="rId19"/>
    <p:sldId id="278" r:id="rId20"/>
    <p:sldId id="279" r:id="rId21"/>
    <p:sldId id="390" r:id="rId22"/>
    <p:sldId id="280" r:id="rId23"/>
    <p:sldId id="281" r:id="rId24"/>
    <p:sldId id="399" r:id="rId25"/>
    <p:sldId id="397" r:id="rId26"/>
    <p:sldId id="285" r:id="rId27"/>
    <p:sldId id="393" r:id="rId28"/>
    <p:sldId id="394" r:id="rId29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7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7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7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7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7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8C710E1-5338-4C4D-944C-9DF3E14EF5DF}">
          <p14:sldIdLst>
            <p14:sldId id="384"/>
            <p14:sldId id="385"/>
            <p14:sldId id="257"/>
            <p14:sldId id="387"/>
            <p14:sldId id="386"/>
            <p14:sldId id="389"/>
            <p14:sldId id="396"/>
            <p14:sldId id="264"/>
            <p14:sldId id="265"/>
            <p14:sldId id="266"/>
            <p14:sldId id="268"/>
            <p14:sldId id="395"/>
            <p14:sldId id="271"/>
            <p14:sldId id="391"/>
            <p14:sldId id="274"/>
            <p14:sldId id="275"/>
            <p14:sldId id="392"/>
            <p14:sldId id="398"/>
            <p14:sldId id="278"/>
            <p14:sldId id="279"/>
            <p14:sldId id="390"/>
            <p14:sldId id="280"/>
            <p14:sldId id="281"/>
            <p14:sldId id="399"/>
            <p14:sldId id="397"/>
            <p14:sldId id="285"/>
            <p14:sldId id="393"/>
            <p14:sldId id="3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onghua Gu" initials="ZG" lastIdx="1" clrIdx="0">
    <p:extLst>
      <p:ext uri="{19B8F6BF-5375-455C-9EA6-DF929625EA0E}">
        <p15:presenceInfo xmlns:p15="http://schemas.microsoft.com/office/powerpoint/2012/main" userId="S::zogu0002@ad.umu.se::1b36911e-7552-492e-883b-bf3bc3e0cab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5064"/>
    <a:srgbClr val="E3A988"/>
    <a:srgbClr val="E39891"/>
    <a:srgbClr val="4E5174"/>
    <a:srgbClr val="354415"/>
    <a:srgbClr val="0A442F"/>
    <a:srgbClr val="9998FF"/>
    <a:srgbClr val="0000FF"/>
    <a:srgbClr val="FF6666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9" autoAdjust="0"/>
    <p:restoredTop sz="75901" autoAdjust="0"/>
  </p:normalViewPr>
  <p:slideViewPr>
    <p:cSldViewPr>
      <p:cViewPr varScale="1">
        <p:scale>
          <a:sx n="99" d="100"/>
          <a:sy n="99" d="100"/>
        </p:scale>
        <p:origin x="223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notesViewPr>
    <p:cSldViewPr>
      <p:cViewPr varScale="1">
        <p:scale>
          <a:sx n="115" d="100"/>
          <a:sy n="115" d="100"/>
        </p:scale>
        <p:origin x="-188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DDEF9-8F79-3F4A-8C1A-CB2E900DCD92}" type="datetimeFigureOut">
              <a:rPr lang="en-US" smtClean="0"/>
              <a:pPr/>
              <a:t>3/27/2022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E06BC-6ADC-E14E-A693-35C906D05F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25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 dirty="0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 dirty="0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560DBF-F109-8946-ADF0-EE66B221E988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779082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This chapter provides an overview of computer security. We begin with a discussion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of what we mean by computer security. In essence, computer security deals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with computer-related assets that are subject to a variety of threats and for which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various measures are taken to protect those assets. Accordingly, the next section of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this chapter provides a brief overview of the categories of computer-related assets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that users and system managers wish to preserve and protect, and a look at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various threats and attacks that can be made on those assets. Then, we survey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measures that can be taken to deal with such threats and attacks. This we do from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three different viewpoints, in Sections 1.3 through 1.5. We then lay out in general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terms a computer security strategy.</a:t>
            </a:r>
          </a:p>
          <a:p>
            <a:endParaRPr lang="en-US" sz="1200" kern="1200" baseline="0" dirty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The focus of this chapter, and indeed this book, is on three fundamental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questions: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Arial" pitchFamily="-107" charset="0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1. What assets do we need to protect?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2. How are those assets threatened?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3. What can we do to counter those threats?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60DBF-F109-8946-ADF0-EE66B221E988}" type="slidenum">
              <a:rPr lang="en-AU" smtClean="0"/>
              <a:pPr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8889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703263"/>
            <a:ext cx="4622800" cy="346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931862" y="4408487"/>
            <a:ext cx="5121300" cy="4176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304800" rtl="0">
              <a:spcBef>
                <a:spcPts val="0"/>
              </a:spcBef>
              <a:buClr>
                <a:schemeClr val="dk1"/>
              </a:buClr>
              <a:buSzPct val="100000"/>
              <a:buFont typeface="Cambria"/>
              <a:buChar char="•"/>
            </a:pPr>
            <a:r>
              <a:rPr lang="en-US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Processor memory management unit (MMU) uses page tables to resolve virtual addresses to physical addresses.</a:t>
            </a:r>
          </a:p>
          <a:p>
            <a:pPr marL="457200" lvl="0" indent="-304800" rtl="0">
              <a:spcBef>
                <a:spcPts val="0"/>
              </a:spcBef>
              <a:buClr>
                <a:schemeClr val="dk1"/>
              </a:buClr>
              <a:buSzPct val="100000"/>
              <a:buFont typeface="Cambria"/>
              <a:buChar char="•"/>
            </a:pPr>
            <a:r>
              <a:rPr lang="en-US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RWX bits on pages limit type of access to addressable memory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3957637" y="8818561"/>
            <a:ext cx="3028800" cy="463499"/>
          </a:xfrm>
          <a:prstGeom prst="rect">
            <a:avLst/>
          </a:prstGeom>
        </p:spPr>
        <p:txBody>
          <a:bodyPr lIns="19350" tIns="0" rIns="19350" bIns="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dirty="0"/>
              <a:t>QUIZ:</a:t>
            </a:r>
            <a:br>
              <a:rPr lang="en-US" dirty="0"/>
            </a:br>
            <a:br>
              <a:rPr lang="en-US" dirty="0"/>
            </a:br>
            <a:r>
              <a:rPr lang="en-US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Before we discuss how to create a non-executable stack, let’s discuss the stack’s exploitable weaknesses.</a:t>
            </a:r>
          </a:p>
          <a:p>
            <a:pPr lvl="0" rtl="0">
              <a:spcBef>
                <a:spcPts val="0"/>
              </a:spcBef>
              <a:buNone/>
            </a:pPr>
            <a:br>
              <a:rPr lang="en-US" dirty="0"/>
            </a:br>
            <a:r>
              <a:rPr lang="en-US" dirty="0"/>
              <a:t>SOLUTION: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Discuss answers</a:t>
            </a: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60DBF-F109-8946-ADF0-EE66B221E988}" type="slidenum">
              <a:rPr lang="en-AU" smtClean="0"/>
              <a:pPr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02451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703263"/>
            <a:ext cx="4622800" cy="346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931862" y="4408487"/>
            <a:ext cx="5121300" cy="4176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Some more details for isolation of OS from application code.</a:t>
            </a:r>
          </a:p>
          <a:p>
            <a:pPr marL="457200" lvl="0" indent="-3048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 (Kernel) resides in a portion of each process’s address space.</a:t>
            </a:r>
          </a:p>
          <a:p>
            <a:pPr marL="457200" lvl="0" indent="-304800" rtl="0">
              <a:spcBef>
                <a:spcPts val="0"/>
              </a:spcBef>
              <a:buClr>
                <a:schemeClr val="dk1"/>
              </a:buClr>
              <a:buFont typeface="Times New Roman"/>
              <a:buChar char="•"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True for each process, processes can cross the fence only in controlled/limited ways.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sldNum" idx="12"/>
          </p:nvPr>
        </p:nvSpPr>
        <p:spPr>
          <a:xfrm>
            <a:off x="3957637" y="8818561"/>
            <a:ext cx="3028800" cy="463499"/>
          </a:xfrm>
          <a:prstGeom prst="rect">
            <a:avLst/>
          </a:prstGeom>
        </p:spPr>
        <p:txBody>
          <a:bodyPr lIns="19350" tIns="0" rIns="19350" bIns="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703263"/>
            <a:ext cx="4622800" cy="346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931862" y="4408487"/>
            <a:ext cx="5121300" cy="4176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3048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32-bit Linux: Lower 3GB for process, top 1GB for kernel</a:t>
            </a:r>
          </a:p>
          <a:p>
            <a:pPr marL="457200" lvl="0" indent="-3048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Corresponds to x86 privilege ring transitions</a:t>
            </a:r>
          </a:p>
          <a:p>
            <a:pPr marL="457200" lvl="0" indent="-3048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Windows and OS X similar</a:t>
            </a:r>
          </a:p>
          <a:p>
            <a:pPr marL="457200" lvl="0" indent="-304800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DOS had no such fence, any process could alter DOS and viruses could spread by hooking DOS interrupt handlers via kernel changes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3957637" y="8818561"/>
            <a:ext cx="3028800" cy="463499"/>
          </a:xfrm>
          <a:prstGeom prst="rect">
            <a:avLst/>
          </a:prstGeom>
        </p:spPr>
        <p:txBody>
          <a:bodyPr lIns="19350" tIns="0" rIns="19350" bIns="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703263"/>
            <a:ext cx="4622800" cy="346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931862" y="4408487"/>
            <a:ext cx="5121300" cy="4176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Complete Mediation</a:t>
            </a:r>
          </a:p>
          <a:p>
            <a:pPr marL="457200" lvl="0" indent="-3048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Make sure that no protected resource (e.g., memory page or file) could be accessed without going through the TCB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TCB acts as a reference monitor that cannot be bypassed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sldNum" idx="12"/>
          </p:nvPr>
        </p:nvSpPr>
        <p:spPr>
          <a:xfrm>
            <a:off x="3957637" y="8818561"/>
            <a:ext cx="3028800" cy="463499"/>
          </a:xfrm>
          <a:prstGeom prst="rect">
            <a:avLst/>
          </a:prstGeom>
        </p:spPr>
        <p:txBody>
          <a:bodyPr lIns="19350" tIns="0" rIns="19350" bIns="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703263"/>
            <a:ext cx="4622800" cy="346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931862" y="4408487"/>
            <a:ext cx="5121300" cy="4176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3048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User code cannot access OS part of address space without changing to system mode</a:t>
            </a:r>
          </a:p>
          <a:p>
            <a:pPr marL="457200" lvl="0" indent="-3048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User code cannot access physical resources because they require privileged instructions (e.g. servicing interrupts) which can only be executed in system mode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xfrm>
            <a:off x="3957637" y="8818561"/>
            <a:ext cx="3028800" cy="463499"/>
          </a:xfrm>
          <a:prstGeom prst="rect">
            <a:avLst/>
          </a:prstGeom>
        </p:spPr>
        <p:txBody>
          <a:bodyPr lIns="19350" tIns="0" rIns="19350" bIns="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703263"/>
            <a:ext cx="4622800" cy="346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931862" y="4408487"/>
            <a:ext cx="5121300" cy="4176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3048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 virtualizes physical resources and provides an API for the virtualized resources</a:t>
            </a:r>
          </a:p>
          <a:p>
            <a:pPr marL="914400" lvl="1" indent="-304800" rtl="0">
              <a:spcBef>
                <a:spcPts val="0"/>
              </a:spcBef>
              <a:buClr>
                <a:schemeClr val="dk1"/>
              </a:buClr>
              <a:buSzPct val="100000"/>
              <a:buChar char="o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File for storing persistent data on disk</a:t>
            </a:r>
          </a:p>
          <a:p>
            <a:pPr marL="457200" lvl="0" indent="-304800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Char char="●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Virtual resource must be translated to physical resource handle (e.g., file buffers) which can only be done by OS, which ensures complete mediation</a:t>
            </a:r>
          </a:p>
        </p:txBody>
      </p:sp>
      <p:sp>
        <p:nvSpPr>
          <p:cNvPr id="251" name="Shape 251"/>
          <p:cNvSpPr txBox="1">
            <a:spLocks noGrp="1"/>
          </p:cNvSpPr>
          <p:nvPr>
            <p:ph type="sldNum" idx="12"/>
          </p:nvPr>
        </p:nvSpPr>
        <p:spPr>
          <a:xfrm>
            <a:off x="3957637" y="8818561"/>
            <a:ext cx="3028800" cy="463499"/>
          </a:xfrm>
          <a:prstGeom prst="rect">
            <a:avLst/>
          </a:prstGeom>
        </p:spPr>
        <p:txBody>
          <a:bodyPr lIns="19350" tIns="0" rIns="19350" bIns="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703263"/>
            <a:ext cx="4622800" cy="346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931862" y="4408487"/>
            <a:ext cx="5121300" cy="4176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Virtualization is used in Cloud computing systems. Let us discuss some security aspects of it.</a:t>
            </a:r>
          </a:p>
          <a:p>
            <a:pPr marL="457200" lvl="0" indent="-3048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 is large and complex, even different operating systems may be desired by different customers</a:t>
            </a:r>
          </a:p>
          <a:p>
            <a:pPr marL="457200" lvl="0" indent="-3048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Compromise of an OS impacts all </a:t>
            </a:r>
            <a:r>
              <a:rPr lang="en-US" sz="1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applicationsCan</a:t>
            </a:r>
            <a:r>
              <a:rPr lang="en-US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we limit/contain harm done by OS running some application?</a:t>
            </a:r>
          </a:p>
          <a:p>
            <a:pPr marL="457200" lvl="0" indent="-3048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Hypervisor, virtual machines, guest OS and applications</a:t>
            </a:r>
          </a:p>
          <a:p>
            <a:pPr marL="457200" lvl="0" indent="-3048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Compromise of OS in VM1 only impacts applications running on VM2</a:t>
            </a:r>
          </a:p>
          <a:p>
            <a:pPr marL="457200" lvl="0" indent="-3048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endParaRPr lang="en-US"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9" name="Shape 259"/>
          <p:cNvSpPr txBox="1">
            <a:spLocks noGrp="1"/>
          </p:cNvSpPr>
          <p:nvPr>
            <p:ph type="sldNum" idx="12"/>
          </p:nvPr>
        </p:nvSpPr>
        <p:spPr>
          <a:xfrm>
            <a:off x="3957637" y="8818561"/>
            <a:ext cx="3028800" cy="463499"/>
          </a:xfrm>
          <a:prstGeom prst="rect">
            <a:avLst/>
          </a:prstGeom>
        </p:spPr>
        <p:txBody>
          <a:bodyPr lIns="19350" tIns="0" rIns="19350" bIns="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703263"/>
            <a:ext cx="4622800" cy="346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931862" y="4408487"/>
            <a:ext cx="5121300" cy="4176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orrectness – Final Requirement of TCB</a:t>
            </a:r>
          </a:p>
          <a:p>
            <a:pPr marL="457200" lvl="0" indent="-3048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Compromise of OS (TCB) means all bets are off, attacker has access to everything.</a:t>
            </a:r>
          </a:p>
          <a:p>
            <a:pPr marL="457200" lvl="0" indent="-3048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Getting the TCB is extremely important</a:t>
            </a:r>
          </a:p>
          <a:p>
            <a:pPr marL="457200" lvl="0" indent="-3048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Smaller and simpler (hypervisor only partitions physical resources among VMs and let us guest OS handle management)</a:t>
            </a:r>
          </a:p>
          <a:p>
            <a:pPr marL="457200" lvl="0" indent="-3048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Secure coding is really important when writing the OS which typically is written in languages that are not type safe</a:t>
            </a:r>
          </a:p>
          <a:p>
            <a:pPr marL="457200" lvl="0" indent="-304800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Char char="●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will talk more about trustworthiness of TCB</a:t>
            </a:r>
          </a:p>
        </p:txBody>
      </p:sp>
      <p:sp>
        <p:nvSpPr>
          <p:cNvPr id="290" name="Shape 290"/>
          <p:cNvSpPr txBox="1">
            <a:spLocks noGrp="1"/>
          </p:cNvSpPr>
          <p:nvPr>
            <p:ph type="sldNum" idx="12"/>
          </p:nvPr>
        </p:nvSpPr>
        <p:spPr>
          <a:xfrm>
            <a:off x="3957637" y="8818561"/>
            <a:ext cx="3028800" cy="463499"/>
          </a:xfrm>
          <a:prstGeom prst="rect">
            <a:avLst/>
          </a:prstGeom>
        </p:spPr>
        <p:txBody>
          <a:bodyPr lIns="19350" tIns="0" rIns="19350" bIns="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60DBF-F109-8946-ADF0-EE66B221E988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7734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703263"/>
            <a:ext cx="4622800" cy="346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931862" y="4408487"/>
            <a:ext cx="5121300" cy="4176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 dirty="0">
                <a:solidFill>
                  <a:schemeClr val="dk1"/>
                </a:solidFill>
              </a:rPr>
              <a:t>A Computer system is hardware/OS/user applications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457200" lvl="0" indent="-304800" rtl="0">
              <a:spcBef>
                <a:spcPts val="0"/>
              </a:spcBef>
              <a:buClr>
                <a:schemeClr val="dk1"/>
              </a:buClr>
              <a:buSzPct val="100000"/>
              <a:buFont typeface="Cambria"/>
              <a:buChar char="•"/>
            </a:pPr>
            <a:r>
              <a:rPr lang="en-US" sz="1100" dirty="0">
                <a:solidFill>
                  <a:schemeClr val="dk1"/>
                </a:solidFill>
              </a:rPr>
              <a:t>An operating system is interacts with both the applications and the Hardware. </a:t>
            </a:r>
            <a:r>
              <a:rPr lang="en-US" sz="11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Operating system has direct access to hardware resources.</a:t>
            </a:r>
          </a:p>
          <a:p>
            <a:pPr marL="457200" lvl="0" indent="-304800" rtl="0">
              <a:spcBef>
                <a:spcPts val="0"/>
              </a:spcBef>
              <a:buClr>
                <a:schemeClr val="dk1"/>
              </a:buClr>
              <a:buSzPct val="100000"/>
              <a:buFont typeface="Cambria"/>
              <a:buChar char="•"/>
            </a:pPr>
            <a:r>
              <a:rPr lang="en-US" sz="11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It provides easier to use and high level abstractions of these resources such as address space for memory and files for disk blocks.</a:t>
            </a:r>
          </a:p>
          <a:p>
            <a:pPr marL="457200" lvl="0" indent="-304800" rtl="0">
              <a:spcBef>
                <a:spcPts val="0"/>
              </a:spcBef>
              <a:buClr>
                <a:schemeClr val="dk1"/>
              </a:buClr>
              <a:buSzPct val="100000"/>
              <a:buFont typeface="Cambria"/>
              <a:buChar char="•"/>
            </a:pPr>
            <a:r>
              <a:rPr lang="en-US" sz="11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Provides isolation between different processes and between the processes running untrusted/application code and the trusted operating system.</a:t>
            </a:r>
          </a:p>
          <a:p>
            <a:pPr lvl="0" rtl="0">
              <a:spcBef>
                <a:spcPts val="0"/>
              </a:spcBef>
              <a:buNone/>
            </a:pPr>
            <a:endParaRPr lang="en-US" sz="1100" dirty="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en-US" sz="1100" dirty="0">
              <a:solidFill>
                <a:schemeClr val="dk1"/>
              </a:solidFill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3957637" y="8818561"/>
            <a:ext cx="3028800" cy="463499"/>
          </a:xfrm>
          <a:prstGeom prst="rect">
            <a:avLst/>
          </a:prstGeom>
        </p:spPr>
        <p:txBody>
          <a:bodyPr lIns="19350" tIns="0" rIns="19350" bIns="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04800" rtl="0">
              <a:spcBef>
                <a:spcPts val="0"/>
              </a:spcBef>
              <a:buClr>
                <a:schemeClr val="dk1"/>
              </a:buClr>
              <a:buSzPct val="100000"/>
              <a:buFont typeface="Cambria"/>
              <a:buChar char="•"/>
            </a:pPr>
            <a:r>
              <a:rPr lang="en-US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Why do we need to trust the operating system (it is also called a trusted computing base or TCB)</a:t>
            </a:r>
          </a:p>
          <a:p>
            <a:pPr marL="914400" lvl="1" indent="-304800" rtl="0">
              <a:spcBef>
                <a:spcPts val="0"/>
              </a:spcBef>
              <a:buClr>
                <a:schemeClr val="dk1"/>
              </a:buClr>
              <a:buSzPct val="100000"/>
              <a:buChar char="o"/>
            </a:pPr>
            <a:r>
              <a:rPr lang="en-US" sz="1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TCB Requirements: (1) Complete mediation, (2) Tamper-proof, and (3) Correct</a:t>
            </a:r>
          </a:p>
          <a:p>
            <a:pPr lvl="0" rtl="0">
              <a:spcBef>
                <a:spcPts val="0"/>
              </a:spcBef>
              <a:buNone/>
            </a:pPr>
            <a:endParaRPr lang="en-US" dirty="0"/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60DBF-F109-8946-ADF0-EE66B221E988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9371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 access control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60DBF-F109-8946-ADF0-EE66B221E988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11391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703263"/>
            <a:ext cx="4622800" cy="346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931862" y="4408487"/>
            <a:ext cx="5121300" cy="4176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304800" rtl="0">
              <a:spcBef>
                <a:spcPts val="0"/>
              </a:spcBef>
              <a:buClr>
                <a:schemeClr val="dk1"/>
              </a:buClr>
              <a:buSzPct val="100000"/>
              <a:buFont typeface="Cambria"/>
              <a:buChar char="•"/>
            </a:pPr>
            <a:r>
              <a:rPr lang="en-US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How do we meet the requirements of a TCB (e.g., isolation or tamper-proof)?</a:t>
            </a:r>
          </a:p>
          <a:p>
            <a:pPr marL="457200" lvl="0" indent="-304800" rtl="0">
              <a:spcBef>
                <a:spcPts val="0"/>
              </a:spcBef>
              <a:buClr>
                <a:schemeClr val="dk1"/>
              </a:buClr>
              <a:buSzPct val="100000"/>
              <a:buFont typeface="Cambria"/>
              <a:buChar char="•"/>
            </a:pPr>
            <a:r>
              <a:rPr lang="en-US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Hardware support for memory protection</a:t>
            </a:r>
          </a:p>
          <a:p>
            <a:pPr marL="457200" lvl="0" indent="-304800" rtl="0">
              <a:spcBef>
                <a:spcPts val="0"/>
              </a:spcBef>
              <a:buClr>
                <a:schemeClr val="dk1"/>
              </a:buClr>
              <a:buSzPct val="100000"/>
              <a:buFont typeface="Cambria"/>
              <a:buChar char="•"/>
            </a:pPr>
            <a:r>
              <a:rPr lang="en-US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Processor execution modes (system AND user modes, execution rings)</a:t>
            </a:r>
          </a:p>
          <a:p>
            <a:pPr marL="457200" lvl="0" indent="-304800" rtl="0">
              <a:spcBef>
                <a:spcPts val="0"/>
              </a:spcBef>
              <a:buClr>
                <a:schemeClr val="dk1"/>
              </a:buClr>
              <a:buSzPct val="100000"/>
              <a:buFont typeface="Cambria"/>
              <a:buChar char="•"/>
            </a:pPr>
            <a:r>
              <a:rPr lang="en-US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Privileged instructions which can only be executed in system mode</a:t>
            </a:r>
          </a:p>
          <a:p>
            <a:pPr marL="457200" lvl="0" indent="-304800" rtl="0">
              <a:spcBef>
                <a:spcPts val="0"/>
              </a:spcBef>
              <a:buClr>
                <a:schemeClr val="dk1"/>
              </a:buClr>
              <a:buSzPct val="100000"/>
              <a:buFont typeface="Cambria"/>
              <a:buChar char="•"/>
            </a:pPr>
            <a:r>
              <a:rPr lang="en-US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System calls used to transfer control between user and system code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3957637" y="8818561"/>
            <a:ext cx="3028800" cy="463499"/>
          </a:xfrm>
          <a:prstGeom prst="rect">
            <a:avLst/>
          </a:prstGeom>
        </p:spPr>
        <p:txBody>
          <a:bodyPr lIns="19350" tIns="0" rIns="19350" bIns="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703263"/>
            <a:ext cx="4622800" cy="346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931862" y="4408487"/>
            <a:ext cx="5121300" cy="4176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Such calls come through “call gates” and return back to user code. The processor execution mode or privilege ring changes when call and return happen.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3957637" y="8818561"/>
            <a:ext cx="3028800" cy="463499"/>
          </a:xfrm>
          <a:prstGeom prst="rect">
            <a:avLst/>
          </a:prstGeom>
        </p:spPr>
        <p:txBody>
          <a:bodyPr lIns="19350" tIns="0" rIns="19350" bIns="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703263"/>
            <a:ext cx="4622800" cy="346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931862" y="4408487"/>
            <a:ext cx="5121300" cy="4176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How do we meet the isolation OS/user isolation and separation?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Hardware support for memory protection.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3957637" y="8818561"/>
            <a:ext cx="3028800" cy="463499"/>
          </a:xfrm>
          <a:prstGeom prst="rect">
            <a:avLst/>
          </a:prstGeom>
        </p:spPr>
        <p:txBody>
          <a:bodyPr lIns="19350" tIns="0" rIns="19350" bIns="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703263"/>
            <a:ext cx="4622800" cy="3467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931862" y="4408487"/>
            <a:ext cx="5121300" cy="4176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 sz="1100">
                <a:solidFill>
                  <a:schemeClr val="dk1"/>
                </a:solidFill>
              </a:rPr>
              <a:t>Discuss the logical address mapping to the physical memory.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Every process views memory as contiguous, often larger than available physical memory.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04800" rtl="0">
              <a:spcBef>
                <a:spcPts val="0"/>
              </a:spcBef>
              <a:buClr>
                <a:schemeClr val="dk1"/>
              </a:buClr>
              <a:buSzPct val="100000"/>
              <a:buFont typeface="Cambria"/>
              <a:buChar char="•"/>
            </a:pPr>
            <a:r>
              <a:rPr lang="en-US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Usually 2^32 or 2^64 addresses</a:t>
            </a:r>
          </a:p>
          <a:p>
            <a:pPr marL="457200" lvl="0" indent="-304800" rtl="0">
              <a:spcBef>
                <a:spcPts val="0"/>
              </a:spcBef>
              <a:buClr>
                <a:schemeClr val="dk1"/>
              </a:buClr>
              <a:buSzPct val="100000"/>
              <a:buFont typeface="Cambria"/>
              <a:buChar char="•"/>
            </a:pPr>
            <a:r>
              <a:rPr lang="en-US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Each process has its own mapping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3957637" y="8818561"/>
            <a:ext cx="3028800" cy="463499"/>
          </a:xfrm>
          <a:prstGeom prst="rect">
            <a:avLst/>
          </a:prstGeom>
        </p:spPr>
        <p:txBody>
          <a:bodyPr lIns="19350" tIns="0" rIns="19350" bIns="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3467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12968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dirty="0"/>
              <a:t>Click to edit Master subtitle style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03966-D6FD-4DDD-A95C-2C7993E51B9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00060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868362"/>
          </a:xfrm>
        </p:spPr>
        <p:txBody>
          <a:bodyPr/>
          <a:lstStyle>
            <a:lvl1pPr>
              <a:defRPr lang="zh-CN" altLang="en-US" sz="4000" dirty="0">
                <a:solidFill>
                  <a:srgbClr val="9B37A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3"/>
            <a:ext cx="8568952" cy="5256584"/>
          </a:xfrm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" y="6553200"/>
            <a:ext cx="2133600" cy="2444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2444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543446"/>
            <a:ext cx="2133600" cy="2444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F456A-00AF-44E6-8D70-638C0D0130FF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8953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68760"/>
            <a:ext cx="4038600" cy="511256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511256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09577-EEFF-4D12-A7EE-88AD1DC7930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A23121B-F176-42ED-A02C-D9870EA9E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8432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609181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117825" tIns="117825" rIns="117825" bIns="117825" anchor="ctr" anchorCtr="0"/>
          <a:lstStyle>
            <a:lvl1pPr marL="0" marR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B37AA"/>
              </a:buClr>
              <a:buSzPct val="100000"/>
              <a:buFont typeface="Gloria Hallelujah"/>
              <a:buChar char="●"/>
              <a:defRPr sz="3000" b="1">
                <a:solidFill>
                  <a:srgbClr val="9B37AA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L="0" marR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  <a:defRPr sz="3000"/>
            </a:lvl2pPr>
            <a:lvl3pPr marL="0" marR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■"/>
              <a:defRPr sz="3000"/>
            </a:lvl3pPr>
            <a:lvl4pPr marL="0" marR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  <a:defRPr sz="3000"/>
            </a:lvl4pPr>
            <a:lvl5pPr marL="0" marR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  <a:defRPr sz="3000"/>
            </a:lvl5pPr>
            <a:lvl6pPr marL="447675" marR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■"/>
              <a:defRPr sz="3000"/>
            </a:lvl6pPr>
            <a:lvl7pPr marL="885825" marR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  <a:defRPr sz="3000"/>
            </a:lvl7pPr>
            <a:lvl8pPr marL="1323975" marR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  <a:defRPr sz="3000"/>
            </a:lvl8pPr>
            <a:lvl9pPr marL="1762125" marR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■"/>
              <a:defRPr sz="30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609181" y="1371601"/>
            <a:ext cx="7772400" cy="4904699"/>
          </a:xfrm>
          <a:prstGeom prst="rect">
            <a:avLst/>
          </a:prstGeom>
          <a:noFill/>
          <a:ln>
            <a:noFill/>
          </a:ln>
        </p:spPr>
        <p:txBody>
          <a:bodyPr lIns="117825" tIns="117825" rIns="117825" bIns="117825" anchor="t" anchorCtr="0"/>
          <a:lstStyle>
            <a:lvl1pPr marL="333375" marR="0" indent="-1905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Gloria Hallelujah"/>
              <a:buChar char="●"/>
              <a:defRPr sz="2025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L="714375" marR="0" indent="-142875" algn="l" rtl="0">
              <a:lnSpc>
                <a:spcPct val="150000"/>
              </a:lnSpc>
              <a:spcBef>
                <a:spcPts val="525"/>
              </a:spcBef>
              <a:spcAft>
                <a:spcPts val="0"/>
              </a:spcAft>
              <a:buSzPct val="100000"/>
              <a:buFont typeface="Gloria Hallelujah"/>
              <a:buChar char="●"/>
              <a:defRPr sz="2025"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L="1104900" marR="0" indent="-123825" algn="l" rtl="0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SzPct val="100000"/>
              <a:buFont typeface="Gloria Hallelujah"/>
              <a:buChar char="●"/>
              <a:defRPr sz="2025"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L="1552575" marR="0" indent="-104775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SzPct val="100000"/>
              <a:buFont typeface="Gloria Hallelujah"/>
              <a:buChar char="•"/>
              <a:defRPr sz="2025"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L="1990725" marR="0" indent="-9525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SzPct val="100000"/>
              <a:buFont typeface="Gloria Hallelujah"/>
              <a:buChar char="–"/>
              <a:defRPr sz="2025"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L="2428875" marR="0" indent="-9525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SzPct val="100000"/>
              <a:buFont typeface="Gloria Hallelujah"/>
              <a:buChar char="–"/>
              <a:defRPr sz="2025"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L="2867025" marR="0" indent="-9525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SzPct val="100000"/>
              <a:buFont typeface="Gloria Hallelujah"/>
              <a:buChar char="–"/>
              <a:defRPr sz="2025"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L="3314700" marR="0" indent="-9525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SzPct val="100000"/>
              <a:buFont typeface="Gloria Hallelujah"/>
              <a:buChar char="–"/>
              <a:defRPr sz="2025"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L="3762375" marR="0" indent="-104775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SzPct val="100000"/>
              <a:buFont typeface="Gloria Hallelujah"/>
              <a:buChar char="–"/>
              <a:defRPr sz="2025"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006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640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752"/>
            <a:ext cx="8229600" cy="520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6999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smtClean="0">
                <a:ea typeface="宋体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6999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smtClean="0"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6999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宋体" charset="-122"/>
              </a:defRPr>
            </a:lvl1pPr>
          </a:lstStyle>
          <a:p>
            <a:pPr>
              <a:defRPr/>
            </a:pPr>
            <a:fld id="{FE160EA6-A35E-4F72-A219-BD66FDF9DC93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9599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CH12 OS Security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E50EE00-415B-4557-9062-379FD139A1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kern="0" dirty="0"/>
              <a:t>Zonghua Gu</a:t>
            </a:r>
            <a:endParaRPr lang="en-US" kern="0" dirty="0"/>
          </a:p>
          <a:p>
            <a:r>
              <a:rPr lang="en-US" kern="0"/>
              <a:t>2017, </a:t>
            </a:r>
            <a:r>
              <a:rPr lang="en-US" kern="0" dirty="0"/>
              <a:t>ZJU</a:t>
            </a:r>
            <a:endParaRPr lang="en-SE" kern="0" dirty="0"/>
          </a:p>
        </p:txBody>
      </p:sp>
      <p:sp>
        <p:nvSpPr>
          <p:cNvPr id="7" name="TextBox 6"/>
          <p:cNvSpPr txBox="1"/>
          <p:nvPr/>
        </p:nvSpPr>
        <p:spPr>
          <a:xfrm>
            <a:off x="4644935" y="19794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88369" tIns="88369" rIns="88369" bIns="88369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/>
              <a:t>Isolating User Processes from Each Other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88369" tIns="88369" rIns="88369" bIns="88369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36666"/>
              <a:buNone/>
            </a:pPr>
            <a:r>
              <a:rPr lang="en-US" sz="2400" dirty="0">
                <a:solidFill>
                  <a:schemeClr val="dk1"/>
                </a:solidFill>
              </a:rPr>
              <a:t>How do we meet the user/user isolation and separation?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36666"/>
              <a:buNone/>
            </a:pPr>
            <a:r>
              <a:rPr lang="en-US" sz="2400" dirty="0">
                <a:solidFill>
                  <a:schemeClr val="dk1"/>
                </a:solidFill>
              </a:rPr>
              <a:t>OS uses </a:t>
            </a:r>
            <a:r>
              <a:rPr lang="en-US" sz="2400" b="1" dirty="0">
                <a:solidFill>
                  <a:srgbClr val="6B9462"/>
                </a:solidFill>
              </a:rPr>
              <a:t>memory protection </a:t>
            </a:r>
            <a:r>
              <a:rPr lang="en-US" sz="2400" dirty="0">
                <a:solidFill>
                  <a:schemeClr val="dk1"/>
                </a:solidFill>
              </a:rPr>
              <a:t>to ensure this.</a:t>
            </a:r>
          </a:p>
          <a:p>
            <a:pPr marL="342900" indent="-17145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7824" y="2820057"/>
            <a:ext cx="3551513" cy="3633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88369" tIns="88369" rIns="88369" bIns="88369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/>
              <a:t>Address Space: Unit of Isolation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88369" tIns="88369" rIns="88369" bIns="88369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36666"/>
              <a:buNone/>
            </a:pPr>
            <a:r>
              <a:rPr lang="en-US" sz="2400" dirty="0">
                <a:solidFill>
                  <a:schemeClr val="dk1"/>
                </a:solidFill>
              </a:rPr>
              <a:t>Each process views memory as a </a:t>
            </a:r>
            <a:r>
              <a:rPr lang="en-US" sz="2400" b="1" dirty="0">
                <a:solidFill>
                  <a:srgbClr val="6B9462"/>
                </a:solidFill>
              </a:rPr>
              <a:t>contiguous memory address space (often larger than available physical memory)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353217" y="2356762"/>
            <a:ext cx="3168352" cy="3592518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marL="342900" indent="-314325">
              <a:spcBef>
                <a:spcPts val="0"/>
              </a:spcBef>
              <a:buClr>
                <a:schemeClr val="dk1"/>
              </a:buClr>
              <a:buSzPct val="100000"/>
              <a:buFont typeface="Gloria Hallelujah"/>
              <a:buChar char="●"/>
            </a:pPr>
            <a:r>
              <a:rPr lang="en-US" sz="2400" dirty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Each process has its own address space, with size 2</a:t>
            </a:r>
            <a:r>
              <a:rPr lang="en-US" sz="2400" baseline="30000" dirty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32</a:t>
            </a:r>
            <a:r>
              <a:rPr lang="en-US" sz="2400" dirty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 (for 32-bit address) or 2</a:t>
            </a:r>
            <a:r>
              <a:rPr lang="en-US" sz="2400" baseline="30000" dirty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64</a:t>
            </a:r>
            <a:r>
              <a:rPr lang="en-US" sz="2400" dirty="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 (for 64-bit address).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1258" y="2608790"/>
            <a:ext cx="4971476" cy="3088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8F779-C00B-49B2-8D3C-87EACA969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Data/Code Protection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ED237-7BC3-45BA-91FE-8B9F1C369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96753"/>
            <a:ext cx="8568952" cy="2232247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The OS Page Table maps logical virtual memory addresses (pages) into physical memory addresses (pages)</a:t>
            </a:r>
          </a:p>
          <a:p>
            <a:r>
              <a:rPr lang="en-US" dirty="0"/>
              <a:t>Memory spaces of different processes are mapped to different parts of the physical memory</a:t>
            </a:r>
          </a:p>
          <a:p>
            <a:r>
              <a:rPr lang="en-US" dirty="0"/>
              <a:t>OS will not map a virtual page of one process to a physical page of another process (unless explicit sharing is desired)</a:t>
            </a:r>
          </a:p>
          <a:p>
            <a:pPr lvl="1"/>
            <a:r>
              <a:rPr lang="en-US" dirty="0"/>
              <a:t>App1 cannot access App2’s memory because it has no way to reach its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6C4188-B236-44B4-885A-B05225383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54E2150-5DD8-4B69-9C32-83684BB6E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09" y="3352227"/>
            <a:ext cx="6092981" cy="343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641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88369" tIns="88369" rIns="88369" bIns="88369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600" dirty="0"/>
              <a:t>Hardware Support for </a:t>
            </a:r>
            <a:r>
              <a:rPr lang="en-US" sz="3600" dirty="0">
                <a:solidFill>
                  <a:srgbClr val="9B37AA"/>
                </a:solidFill>
              </a:rPr>
              <a:t>Memory Management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88369" tIns="88369" rIns="88369" bIns="88369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17145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</a:pPr>
            <a:r>
              <a:rPr lang="en-US" sz="2400" dirty="0"/>
              <a:t>The Page Table mechanism requires hardware support, the Processor’s Memory Management Unit (MMU)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sz="2400" dirty="0"/>
          </a:p>
          <a:p>
            <a:pPr indent="-171450">
              <a:spcBef>
                <a:spcPts val="0"/>
              </a:spcBef>
              <a:buClr>
                <a:schemeClr val="dk1"/>
              </a:buClr>
            </a:pPr>
            <a:r>
              <a:rPr lang="en-US" sz="2400" dirty="0"/>
              <a:t>RWX bits on</a:t>
            </a:r>
            <a:r>
              <a:rPr lang="en-SE" sz="2400" dirty="0"/>
              <a:t> </a:t>
            </a:r>
            <a:r>
              <a:rPr lang="en-US" sz="2400" dirty="0"/>
              <a:t>physical memory pages limit </a:t>
            </a:r>
            <a:r>
              <a:rPr lang="en-US" sz="2400" b="1" dirty="0">
                <a:solidFill>
                  <a:srgbClr val="6B9462"/>
                </a:solidFill>
              </a:rPr>
              <a:t>type of access </a:t>
            </a:r>
            <a:r>
              <a:rPr lang="en-US" sz="2400" dirty="0"/>
              <a:t>to addressable memory</a:t>
            </a:r>
          </a:p>
          <a:p>
            <a:pPr lvl="1" indent="-171450">
              <a:spcBef>
                <a:spcPts val="0"/>
              </a:spcBef>
              <a:buClr>
                <a:schemeClr val="dk1"/>
              </a:buClr>
            </a:pPr>
            <a:r>
              <a:rPr lang="en-US" sz="2000" dirty="0"/>
              <a:t>R: Read; W: Write; X: </a:t>
            </a:r>
            <a:r>
              <a:rPr lang="en-US" sz="2000" dirty="0" err="1"/>
              <a:t>eXecute</a:t>
            </a:r>
            <a:r>
              <a:rPr lang="en-US" sz="2000" dirty="0"/>
              <a:t> </a:t>
            </a:r>
          </a:p>
          <a:p>
            <a:pPr lvl="1" indent="-171450">
              <a:spcBef>
                <a:spcPts val="0"/>
              </a:spcBef>
              <a:buClr>
                <a:schemeClr val="dk1"/>
              </a:buClr>
            </a:pPr>
            <a:r>
              <a:rPr lang="en-US" sz="2000" dirty="0"/>
              <a:t>e.g., Malicious code injection and execution on the stack can be prevented by making the stack memory non-executable</a:t>
            </a:r>
          </a:p>
          <a:p>
            <a:pPr lvl="1" indent="-171450">
              <a:spcBef>
                <a:spcPts val="0"/>
              </a:spcBef>
              <a:buClr>
                <a:schemeClr val="dk1"/>
              </a:buClr>
            </a:pPr>
            <a:endParaRPr lang="en-US" sz="2000" dirty="0"/>
          </a:p>
          <a:p>
            <a:pPr lvl="1" indent="-171450">
              <a:spcBef>
                <a:spcPts val="0"/>
              </a:spcBef>
              <a:buClr>
                <a:schemeClr val="dk1"/>
              </a:buClr>
            </a:pPr>
            <a:endParaRPr lang="en-US" sz="2000" dirty="0"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D6A51-048A-4B94-8581-578BD8B12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Revisiting Stack Overflow Quiz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290F2-E5A4-4101-B1BD-E59CA7304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stack can be exploited through: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Overflowing the buffer to change the return address to alter program execution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Pushing data onto the stack to overflow the stack into the heap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Popping data off the stack to gain access to application code. </a:t>
            </a:r>
          </a:p>
          <a:p>
            <a:r>
              <a:rPr lang="en-US" dirty="0"/>
              <a:t>ANS: A</a:t>
            </a:r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C343F-B617-48CD-986D-69F4032BE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68141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88369" tIns="88369" rIns="88369" bIns="88369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dirty="0">
                <a:solidFill>
                  <a:srgbClr val="9B37AA"/>
                </a:solidFill>
              </a:rPr>
              <a:t>OS Isolation from Application Code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88369" tIns="88369" rIns="88369" bIns="88369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17145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</a:pPr>
            <a:r>
              <a:rPr lang="en-US" sz="2250" dirty="0">
                <a:solidFill>
                  <a:schemeClr val="dk1"/>
                </a:solidFill>
              </a:rPr>
              <a:t>OS (Kernel) resides in a portion of each process’s address space.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sz="2250" dirty="0">
              <a:solidFill>
                <a:schemeClr val="dk1"/>
              </a:solidFill>
            </a:endParaRPr>
          </a:p>
          <a:p>
            <a:pPr marL="342900" indent="-171450">
              <a:lnSpc>
                <a:spcPct val="100000"/>
              </a:lnSpc>
              <a:spcBef>
                <a:spcPts val="0"/>
              </a:spcBef>
            </a:pPr>
            <a:r>
              <a:rPr lang="en-US" sz="2250" dirty="0">
                <a:solidFill>
                  <a:schemeClr val="dk1"/>
                </a:solidFill>
              </a:rPr>
              <a:t>True for each process, </a:t>
            </a:r>
            <a:r>
              <a:rPr lang="en-US" sz="2250" b="1" dirty="0">
                <a:solidFill>
                  <a:srgbClr val="6B9462"/>
                </a:solidFill>
              </a:rPr>
              <a:t>processes can cross the fence only in controlled/limited ways.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88369" tIns="88369" rIns="88369" bIns="88369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>
                <a:solidFill>
                  <a:srgbClr val="9B37AA"/>
                </a:solidFill>
              </a:rPr>
              <a:t>OS Isolation from Application Code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88369" tIns="88369" rIns="88369" bIns="88369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625" b="1" dirty="0">
              <a:solidFill>
                <a:srgbClr val="4E75A8"/>
              </a:solidFill>
            </a:endParaRPr>
          </a:p>
        </p:txBody>
      </p:sp>
      <p:sp>
        <p:nvSpPr>
          <p:cNvPr id="195" name="Shape 195"/>
          <p:cNvSpPr txBox="1">
            <a:spLocks noGrp="1"/>
          </p:cNvSpPr>
          <p:nvPr>
            <p:ph type="body" idx="4294967295"/>
          </p:nvPr>
        </p:nvSpPr>
        <p:spPr>
          <a:xfrm>
            <a:off x="0" y="1628800"/>
            <a:ext cx="5329235" cy="4392488"/>
          </a:xfrm>
          <a:prstGeom prst="rect">
            <a:avLst/>
          </a:prstGeom>
        </p:spPr>
        <p:txBody>
          <a:bodyPr lIns="88369" tIns="88369" rIns="88369" bIns="88369" anchor="t" anchorCtr="0">
            <a:noAutofit/>
          </a:bodyPr>
          <a:lstStyle/>
          <a:p>
            <a:pPr marL="51435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50" dirty="0">
                <a:solidFill>
                  <a:schemeClr val="dk1"/>
                </a:solidFill>
              </a:rPr>
              <a:t>32-bit Linux: lower 3GB for user space, top 1GB for kernel space</a:t>
            </a:r>
          </a:p>
          <a:p>
            <a:pPr marL="51435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50" dirty="0">
                <a:solidFill>
                  <a:schemeClr val="dk1"/>
                </a:solidFill>
              </a:rPr>
              <a:t>Corresponds to x86 privilege ring transitions (ring0 for kernel space, ring3 for user space)</a:t>
            </a:r>
          </a:p>
          <a:p>
            <a:pPr marL="51435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50" dirty="0">
                <a:solidFill>
                  <a:schemeClr val="dk1"/>
                </a:solidFill>
              </a:rPr>
              <a:t>Windows and OS X similar</a:t>
            </a:r>
          </a:p>
          <a:p>
            <a:pPr marL="514350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Arial"/>
              <a:buChar char="•"/>
            </a:pPr>
            <a:r>
              <a:rPr lang="en-US" sz="2250" dirty="0">
                <a:solidFill>
                  <a:schemeClr val="dk1"/>
                </a:solidFill>
              </a:rPr>
              <a:t>DOS, and small Real-Time Operating Systems, have no such fence,</a:t>
            </a:r>
            <a:r>
              <a:rPr lang="en-US" sz="2250" dirty="0">
                <a:solidFill>
                  <a:srgbClr val="FF0000"/>
                </a:solidFill>
              </a:rPr>
              <a:t> </a:t>
            </a:r>
            <a:r>
              <a:rPr lang="en-US" sz="2250" b="1" dirty="0">
                <a:solidFill>
                  <a:srgbClr val="6B9462"/>
                </a:solidFill>
              </a:rPr>
              <a:t>any process could alter the kernel</a:t>
            </a:r>
          </a:p>
        </p:txBody>
      </p:sp>
      <p:pic>
        <p:nvPicPr>
          <p:cNvPr id="5" name="Shape 203">
            <a:extLst>
              <a:ext uri="{FF2B5EF4-FFF2-40B4-BE49-F238E27FC236}">
                <a16:creationId xmlns:a16="http://schemas.microsoft.com/office/drawing/2014/main" id="{3109F185-3E14-4DDD-A3F6-68175E5B47B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9236" y="2089372"/>
            <a:ext cx="3814763" cy="357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C8D41-B96D-4E6F-9CFE-D38F75BCA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Privilege Level Quiz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EA52D-BDB4-4041-85A2-8CECF2688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Which of the following functions should be executed in kernel space?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Switching CPU from one process to another when a process blocks.</a:t>
            </a:r>
            <a:r>
              <a:rPr lang="en-SE" dirty="0"/>
              <a:t> (scheduler)</a:t>
            </a:r>
            <a:endParaRPr lang="en-US" dirty="0"/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Page fault handling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Changing who can access a protected resource such as a file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Setting up a new stack frame when an application program calls one of its functions</a:t>
            </a:r>
          </a:p>
          <a:p>
            <a:r>
              <a:rPr lang="en-US" dirty="0"/>
              <a:t>ANS: A, B, C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2B3CC8-98E1-4E8A-9056-EA993FAD5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52611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5F948-A0FC-4F5F-90A9-7DB709214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TCB Requirement 2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5FF83-CA16-4A54-998E-064FA325A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5400" dirty="0"/>
              <a:t>Complete Mediation</a:t>
            </a:r>
            <a:endParaRPr lang="en-SE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6824F5-BF37-49EA-BB4D-7D4AF615B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45361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88369" tIns="88369" rIns="88369" bIns="88369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>
                <a:solidFill>
                  <a:srgbClr val="9B37AA"/>
                </a:solidFill>
              </a:rPr>
              <a:t>Complete Mediation:</a:t>
            </a:r>
          </a:p>
          <a:p>
            <a:pPr>
              <a:lnSpc>
                <a:spcPct val="100000"/>
              </a:lnSpc>
              <a:buNone/>
            </a:pPr>
            <a:r>
              <a:rPr lang="en-US">
                <a:solidFill>
                  <a:srgbClr val="4E75A8"/>
                </a:solidFill>
              </a:rPr>
              <a:t>The TCB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88369" tIns="88369" rIns="88369" bIns="88369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17145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</a:pPr>
            <a:r>
              <a:rPr lang="en-US" sz="2400" dirty="0"/>
              <a:t>Make sure that no protected resource (e.g., memory page or file) could be accessed without going through the TCB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342900" indent="-17145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</a:pPr>
            <a:r>
              <a:rPr lang="en-US" sz="2400" dirty="0">
                <a:solidFill>
                  <a:schemeClr val="dk1"/>
                </a:solidFill>
              </a:rPr>
              <a:t>TCB acts as a </a:t>
            </a:r>
            <a:r>
              <a:rPr lang="en-US" sz="2400" dirty="0">
                <a:solidFill>
                  <a:srgbClr val="6B9462"/>
                </a:solidFill>
              </a:rPr>
              <a:t>reference monitor </a:t>
            </a:r>
            <a:r>
              <a:rPr lang="en-US" sz="2400" dirty="0">
                <a:solidFill>
                  <a:schemeClr val="dk1"/>
                </a:solidFill>
              </a:rPr>
              <a:t>that cannot be bypassed</a:t>
            </a:r>
          </a:p>
          <a:p>
            <a:pPr marL="17145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lang="en-US" sz="2400" dirty="0">
              <a:solidFill>
                <a:schemeClr val="dk1"/>
              </a:solidFill>
            </a:endParaRPr>
          </a:p>
          <a:p>
            <a:pPr marL="342900" indent="-17145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/>
            </a:pPr>
            <a:r>
              <a:rPr lang="en-US" sz="2400" dirty="0">
                <a:solidFill>
                  <a:schemeClr val="dk1"/>
                </a:solidFill>
              </a:rPr>
              <a:t>Privileged instructions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84DFF-1500-40F6-8B40-EFAA42D57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7FE7C-92B3-43E9-96AA-6508550D6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 the important role an Operating System (OS) plays in computer security</a:t>
            </a:r>
          </a:p>
          <a:p>
            <a:r>
              <a:rPr lang="en-US" dirty="0"/>
              <a:t>Learn about the need for hardware support for isolating OS from untrusted user/application code</a:t>
            </a:r>
          </a:p>
          <a:p>
            <a:r>
              <a:rPr lang="en-US" dirty="0"/>
              <a:t>Understand key Trusted Computing Base concepts</a:t>
            </a:r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83862-6D76-4C12-9638-47B7E8B7F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21720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88369" tIns="88369" rIns="88369" bIns="88369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>
                <a:solidFill>
                  <a:srgbClr val="9B37AA"/>
                </a:solidFill>
              </a:rPr>
              <a:t>Complete Mediation:</a:t>
            </a:r>
          </a:p>
          <a:p>
            <a:pPr>
              <a:lnSpc>
                <a:spcPct val="100000"/>
              </a:lnSpc>
              <a:buNone/>
            </a:pPr>
            <a:r>
              <a:rPr lang="en-US">
                <a:solidFill>
                  <a:srgbClr val="4E75A8"/>
                </a:solidFill>
              </a:rPr>
              <a:t>User Code</a:t>
            </a:r>
          </a:p>
        </p:txBody>
      </p:sp>
      <p:sp>
        <p:nvSpPr>
          <p:cNvPr id="238" name="Shape 23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88369" tIns="88369" rIns="88369" bIns="88369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17145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en-US" sz="2400" dirty="0">
                <a:solidFill>
                  <a:schemeClr val="dk1"/>
                </a:solidFill>
              </a:rPr>
              <a:t>User code </a:t>
            </a:r>
            <a:r>
              <a:rPr lang="en-US" sz="2400" dirty="0">
                <a:solidFill>
                  <a:srgbClr val="6B9462"/>
                </a:solidFill>
              </a:rPr>
              <a:t>cannot access kernel space </a:t>
            </a:r>
            <a:r>
              <a:rPr lang="en-US" sz="2400" dirty="0">
                <a:solidFill>
                  <a:schemeClr val="dk1"/>
                </a:solidFill>
              </a:rPr>
              <a:t>without issuing a system call and changing to system mode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342900" indent="-17145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en-US" sz="2400" dirty="0">
                <a:solidFill>
                  <a:schemeClr val="dk1"/>
                </a:solidFill>
              </a:rPr>
              <a:t>User code </a:t>
            </a:r>
            <a:r>
              <a:rPr lang="en-US" sz="2400" dirty="0">
                <a:solidFill>
                  <a:srgbClr val="6B9462"/>
                </a:solidFill>
              </a:rPr>
              <a:t>cannot access physical resources</a:t>
            </a:r>
            <a:r>
              <a:rPr lang="en-SE" sz="2400" dirty="0">
                <a:solidFill>
                  <a:srgbClr val="6B9462"/>
                </a:solidFill>
              </a:rPr>
              <a:t> directly</a:t>
            </a:r>
            <a:r>
              <a:rPr lang="en-US" sz="2400" dirty="0">
                <a:solidFill>
                  <a:srgbClr val="6B9462"/>
                </a:solidFill>
              </a:rPr>
              <a:t> </a:t>
            </a:r>
            <a:r>
              <a:rPr lang="en-US" sz="2400" dirty="0">
                <a:solidFill>
                  <a:schemeClr val="dk1"/>
                </a:solidFill>
              </a:rPr>
              <a:t>because they require privileged instructions (e.g. servicing interrupts) which can only be executed in system mode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sz="2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6D528-713C-4FC5-89A7-26B9248FC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OS Quiz #2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F2664-7A50-49DE-AF3C-B2BB20F3B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Complete mediation ensures that the OS cannot be bypassed when accessing a protected resource. How does the OS know who is making the request for the resource? 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Process runs on behalf of a user who must have previously logged in, 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Requested resource allows us to find out who must be requesting it.</a:t>
            </a:r>
          </a:p>
          <a:p>
            <a:r>
              <a:rPr lang="en-US" dirty="0"/>
              <a:t>ANS: A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AD8D1-64D6-4510-82DD-7E7306B46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21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36411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88369" tIns="88369" rIns="88369" bIns="88369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>
                <a:solidFill>
                  <a:srgbClr val="9B37AA"/>
                </a:solidFill>
              </a:rPr>
              <a:t>Complete Mediation:</a:t>
            </a:r>
          </a:p>
          <a:p>
            <a:pPr>
              <a:lnSpc>
                <a:spcPct val="100000"/>
              </a:lnSpc>
              <a:buNone/>
            </a:pPr>
            <a:r>
              <a:rPr lang="en-US">
                <a:solidFill>
                  <a:srgbClr val="4E75A8"/>
                </a:solidFill>
              </a:rPr>
              <a:t>OS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88369" tIns="88369" rIns="88369" bIns="88369" numCol="1" anchor="t" anchorCtr="0" compatLnSpc="1">
            <a:prstTxWarp prst="textNoShape">
              <a:avLst/>
            </a:prstTxWarp>
            <a:noAutofit/>
          </a:bodyPr>
          <a:lstStyle/>
          <a:p>
            <a:pPr indent="-17145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en-US" sz="2800" dirty="0">
                <a:solidFill>
                  <a:schemeClr val="dk1"/>
                </a:solidFill>
              </a:rPr>
              <a:t>To ensure complete mediation:</a:t>
            </a:r>
          </a:p>
          <a:p>
            <a:pPr lvl="1" indent="-17145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en-US" sz="2400" dirty="0">
                <a:solidFill>
                  <a:schemeClr val="dk1"/>
                </a:solidFill>
              </a:rPr>
              <a:t>OS </a:t>
            </a:r>
            <a:r>
              <a:rPr lang="en-US" sz="2400" dirty="0">
                <a:solidFill>
                  <a:srgbClr val="6B9462"/>
                </a:solidFill>
              </a:rPr>
              <a:t>virtualizes physical resources </a:t>
            </a:r>
            <a:r>
              <a:rPr lang="en-US" sz="2400" dirty="0">
                <a:solidFill>
                  <a:schemeClr val="dk1"/>
                </a:solidFill>
              </a:rPr>
              <a:t>and provides an API for virtualized resources, e.g., files for </a:t>
            </a:r>
            <a:r>
              <a:rPr lang="en-US" sz="2400" dirty="0">
                <a:solidFill>
                  <a:srgbClr val="6B9462"/>
                </a:solidFill>
              </a:rPr>
              <a:t>storing persistent data </a:t>
            </a:r>
            <a:r>
              <a:rPr lang="en-US" sz="2400" dirty="0">
                <a:solidFill>
                  <a:schemeClr val="dk1"/>
                </a:solidFill>
              </a:rPr>
              <a:t>on disk</a:t>
            </a:r>
          </a:p>
          <a:p>
            <a:pPr lvl="1" indent="-171450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Clr>
                <a:schemeClr val="dk1"/>
              </a:buClr>
            </a:pPr>
            <a:r>
              <a:rPr lang="en-US" sz="2400" dirty="0">
                <a:solidFill>
                  <a:schemeClr val="dk1"/>
                </a:solidFill>
              </a:rPr>
              <a:t>Virtual resource must be </a:t>
            </a:r>
            <a:r>
              <a:rPr lang="en-US" sz="2400" dirty="0">
                <a:solidFill>
                  <a:srgbClr val="6B9462"/>
                </a:solidFill>
              </a:rPr>
              <a:t>translated to physical resource handle</a:t>
            </a:r>
            <a:r>
              <a:rPr lang="en-US" sz="2400" dirty="0">
                <a:solidFill>
                  <a:schemeClr val="dk1"/>
                </a:solidFill>
              </a:rPr>
              <a:t> (e.g., disk blocks), which can only be done by OS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88369" tIns="88369" rIns="88369" bIns="88369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dirty="0">
                <a:solidFill>
                  <a:srgbClr val="9B37AA"/>
                </a:solidFill>
              </a:rPr>
              <a:t>Virtualization</a:t>
            </a:r>
          </a:p>
        </p:txBody>
      </p:sp>
      <p:sp>
        <p:nvSpPr>
          <p:cNvPr id="255" name="Shape 255"/>
          <p:cNvSpPr txBox="1">
            <a:spLocks noGrp="1"/>
          </p:cNvSpPr>
          <p:nvPr>
            <p:ph idx="1"/>
          </p:nvPr>
        </p:nvSpPr>
        <p:spPr>
          <a:xfrm>
            <a:off x="323528" y="1196753"/>
            <a:ext cx="8712968" cy="2304255"/>
          </a:xfrm>
          <a:prstGeom prst="rect">
            <a:avLst/>
          </a:prstGeom>
        </p:spPr>
        <p:txBody>
          <a:bodyPr vert="horz" wrap="square" lIns="88369" tIns="88369" rIns="88369" bIns="88369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42900" indent="-17145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</a:pPr>
            <a:r>
              <a:rPr lang="en-US" sz="2400" dirty="0"/>
              <a:t>OS is large and complex; compromise of an OS impacts all applications</a:t>
            </a:r>
          </a:p>
          <a:p>
            <a:pPr indent="-171450">
              <a:spcBef>
                <a:spcPts val="0"/>
              </a:spcBef>
              <a:buClr>
                <a:schemeClr val="dk1"/>
              </a:buClr>
            </a:pPr>
            <a:r>
              <a:rPr lang="en-US" sz="2400" dirty="0"/>
              <a:t>With virtualization: a Hypervisor (Virtual Machine Monitor) enforces isolation between Virtual Machines (VMs) that run guest OSes and applications</a:t>
            </a:r>
          </a:p>
          <a:p>
            <a:pPr lvl="1" indent="-171450">
              <a:spcBef>
                <a:spcPts val="0"/>
              </a:spcBef>
              <a:buClr>
                <a:schemeClr val="dk1"/>
              </a:buClr>
            </a:pPr>
            <a:r>
              <a:rPr lang="en-US" sz="2000" dirty="0"/>
              <a:t>Compromise of OS in VM1 only impacts applications running on VM1</a:t>
            </a:r>
          </a:p>
          <a:p>
            <a:pPr indent="-171450">
              <a:spcBef>
                <a:spcPts val="0"/>
              </a:spcBef>
              <a:buClr>
                <a:schemeClr val="dk1"/>
              </a:buClr>
            </a:pPr>
            <a:r>
              <a:rPr lang="en-US" sz="2400" dirty="0"/>
              <a:t>The TCB is the Hypervisor</a:t>
            </a:r>
          </a:p>
          <a:p>
            <a:pPr marL="342900" indent="-17145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</a:pPr>
            <a:endParaRPr lang="en-US" sz="2400" dirty="0"/>
          </a:p>
          <a:p>
            <a:pPr marL="342900" indent="-17145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dk1"/>
              </a:buClr>
              <a:buNone/>
            </a:pPr>
            <a:endParaRPr sz="2400" dirty="0"/>
          </a:p>
        </p:txBody>
      </p:sp>
      <p:pic>
        <p:nvPicPr>
          <p:cNvPr id="6" name="Shape 278">
            <a:extLst>
              <a:ext uri="{FF2B5EF4-FFF2-40B4-BE49-F238E27FC236}">
                <a16:creationId xmlns:a16="http://schemas.microsoft.com/office/drawing/2014/main" id="{B0C20A02-1754-4151-BF0B-4006988878A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0460" y="3423872"/>
            <a:ext cx="6415088" cy="3243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58978-E15C-40B8-A0D5-69B57A20D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Virtualization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7A70A-1EC3-483D-B3DC-E40A3B92C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96753"/>
            <a:ext cx="8568952" cy="1944215"/>
          </a:xfrm>
        </p:spPr>
        <p:txBody>
          <a:bodyPr>
            <a:normAutofit fontScale="40000" lnSpcReduction="20000"/>
          </a:bodyPr>
          <a:lstStyle/>
          <a:p>
            <a:r>
              <a:rPr lang="en-US" dirty="0"/>
              <a:t>Type 1 hypervisor runs directly on top of hardware; also called bare-metal hypervisor or native virtualization.</a:t>
            </a:r>
          </a:p>
          <a:p>
            <a:pPr lvl="1"/>
            <a:r>
              <a:rPr lang="en-US" dirty="0"/>
              <a:t>XEN</a:t>
            </a:r>
          </a:p>
          <a:p>
            <a:r>
              <a:rPr lang="en-US" dirty="0"/>
              <a:t>Type 2 hypervisor runs on top of a host OS; also called hosted hypervisor or hosted virtualization.</a:t>
            </a:r>
          </a:p>
          <a:p>
            <a:pPr lvl="1"/>
            <a:r>
              <a:rPr lang="en-US" dirty="0"/>
              <a:t>KVM, VMWare</a:t>
            </a:r>
            <a:r>
              <a:rPr lang="en-SE" dirty="0"/>
              <a:t>, VirtualBox</a:t>
            </a:r>
            <a:endParaRPr lang="en-US" dirty="0"/>
          </a:p>
          <a:p>
            <a:r>
              <a:rPr lang="en-US" dirty="0"/>
              <a:t>Container runs on top of a host OS as a process; also called process or application virtualization. Lightweight but less secure than Type 1 or 2 hypervisor.</a:t>
            </a:r>
          </a:p>
          <a:p>
            <a:pPr lvl="1"/>
            <a:r>
              <a:rPr lang="en-US" dirty="0"/>
              <a:t>Docker</a:t>
            </a:r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20F1C-6526-46B5-BA9A-8844F74F4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24</a:t>
            </a:fld>
            <a:endParaRPr lang="en-US" altLang="zh-C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C83756-9AFB-47D9-86CC-B1187AFFE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825" y="2620830"/>
            <a:ext cx="4562554" cy="420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3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5F948-A0FC-4F5F-90A9-7DB709214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TCB Requirement 3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5FF83-CA16-4A54-998E-064FA325A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5400" dirty="0"/>
              <a:t>Correctness</a:t>
            </a:r>
            <a:endParaRPr lang="en-SE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6824F5-BF37-49EA-BB4D-7D4AF615B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25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41438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88369" tIns="88369" rIns="88369" bIns="88369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dirty="0">
                <a:solidFill>
                  <a:srgbClr val="9B37AA"/>
                </a:solidFill>
              </a:rPr>
              <a:t>Correctness</a:t>
            </a:r>
          </a:p>
        </p:txBody>
      </p:sp>
      <p:sp>
        <p:nvSpPr>
          <p:cNvPr id="285" name="Shape 28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88369" tIns="88369" rIns="88369" bIns="88369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17145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en-US" sz="2800" dirty="0"/>
              <a:t>Compromise of TCB means an attacker has access to everything. Hence correctness of TCB is extremely important</a:t>
            </a:r>
          </a:p>
          <a:p>
            <a:pPr lvl="1" indent="-17145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en-US" sz="2400" dirty="0"/>
              <a:t>Secure coding is important, 	</a:t>
            </a:r>
          </a:p>
          <a:p>
            <a:pPr lvl="2" indent="-17145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en-US" sz="1800" dirty="0"/>
              <a:t>OS or hypervisor is typically written in languages that are not type safe (e.g., C)</a:t>
            </a:r>
          </a:p>
          <a:p>
            <a:pPr lvl="1" indent="-17145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en-US" sz="2400" dirty="0"/>
              <a:t>Hypervisor is smaller and simpler than OS, hence easier to ensure correctness</a:t>
            </a:r>
          </a:p>
          <a:p>
            <a:pPr lvl="2" indent="-17145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</a:pPr>
            <a:r>
              <a:rPr lang="en-US" sz="1800" dirty="0"/>
              <a:t>Hypervisor is only responsible for partitioning physical resources among VMs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sz="2800" dirty="0"/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21D64-7920-4BB5-8D53-65CE293C1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TCB Requirements Quiz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40A08-663F-4DC7-91B4-55F551FAD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TCB requirement is violated as a result of an attack that exploits a vulnerability in an OS turns off the check that is performed before access to a protected resource is granted. 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Complete mediation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Correctness 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Tamper-proof</a:t>
            </a:r>
          </a:p>
          <a:p>
            <a:r>
              <a:rPr lang="en-US" dirty="0"/>
              <a:t>ANS: A, C</a:t>
            </a:r>
          </a:p>
          <a:p>
            <a:pPr lvl="1"/>
            <a:endParaRPr lang="en-US" dirty="0"/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BE5AF-2E11-4BDD-AB28-07BE7D642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27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91984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43318-3C72-4F00-93C3-FF8AC172F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999A1-A45D-49BF-BBF4-32925E8EE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Understand the important role an OS plays in protecting resources and applications</a:t>
            </a:r>
          </a:p>
          <a:p>
            <a:endParaRPr lang="en-US" dirty="0"/>
          </a:p>
          <a:p>
            <a:r>
              <a:rPr lang="en-US" dirty="0"/>
              <a:t>Understand how OS is isolated from untrusted code with hardware support for memory management</a:t>
            </a:r>
          </a:p>
          <a:p>
            <a:endParaRPr lang="en-US" dirty="0"/>
          </a:p>
          <a:p>
            <a:r>
              <a:rPr lang="en-US" dirty="0"/>
              <a:t>Understand how complete mediation is provided.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D52F7-FCE9-46A9-ABC6-1D7F991B4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28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72103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88369" tIns="88369" rIns="88369" bIns="88369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dirty="0">
                <a:solidFill>
                  <a:srgbClr val="9B37AA"/>
                </a:solidFill>
              </a:rPr>
              <a:t>Operating System (OS)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A6D1DE-B669-4585-975A-8EA8C9060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96753"/>
            <a:ext cx="8928992" cy="3312367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dk1"/>
                </a:solidFill>
              </a:rPr>
              <a:t>An OS  interacts with both applications and hardware. </a:t>
            </a:r>
          </a:p>
          <a:p>
            <a:r>
              <a:rPr lang="en-US" dirty="0">
                <a:solidFill>
                  <a:schemeClr val="dk1"/>
                </a:solidFill>
              </a:rPr>
              <a:t>It provides easier to use and high level</a:t>
            </a:r>
            <a:br>
              <a:rPr lang="en-US" dirty="0">
                <a:solidFill>
                  <a:schemeClr val="dk1"/>
                </a:solidFill>
              </a:rPr>
            </a:br>
            <a:r>
              <a:rPr lang="en-US" dirty="0">
                <a:solidFill>
                  <a:schemeClr val="dk1"/>
                </a:solidFill>
              </a:rPr>
              <a:t>abstractions for resources such as address space for memory and files for disk blocks.</a:t>
            </a:r>
          </a:p>
          <a:p>
            <a:r>
              <a:rPr lang="en-US" dirty="0">
                <a:solidFill>
                  <a:schemeClr val="dk1"/>
                </a:solidFill>
              </a:rPr>
              <a:t>Provides controlled access to hardware resources.</a:t>
            </a:r>
          </a:p>
          <a:p>
            <a:r>
              <a:rPr lang="en-US" dirty="0">
                <a:solidFill>
                  <a:schemeClr val="dk1"/>
                </a:solidFill>
              </a:rPr>
              <a:t>Provides isolation between different application processes ,</a:t>
            </a:r>
            <a:br>
              <a:rPr lang="en-US" dirty="0">
                <a:solidFill>
                  <a:schemeClr val="dk1"/>
                </a:solidFill>
              </a:rPr>
            </a:br>
            <a:r>
              <a:rPr lang="en-US" dirty="0">
                <a:solidFill>
                  <a:schemeClr val="dk1"/>
                </a:solidFill>
              </a:rPr>
              <a:t>and between (untrusted) application processes running untrusted/application code and the (trusted) OS.</a:t>
            </a:r>
          </a:p>
          <a:p>
            <a:endParaRPr lang="en-SE" dirty="0"/>
          </a:p>
        </p:txBody>
      </p:sp>
      <p:pic>
        <p:nvPicPr>
          <p:cNvPr id="27" name="Shape 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2650" y="4023682"/>
            <a:ext cx="3690748" cy="2645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1980D-3A69-4582-A893-D408B78FE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for Trusting an OS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92BF2-9124-4915-BD55-C10FB9708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47260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OS is a Trusted Computing Base (TCB). To be trusted, it must meet the following requirements:</a:t>
            </a:r>
          </a:p>
          <a:p>
            <a:pPr lvl="1"/>
            <a:r>
              <a:rPr lang="en-US" dirty="0"/>
              <a:t>Tamper-proof</a:t>
            </a:r>
          </a:p>
          <a:p>
            <a:pPr lvl="2"/>
            <a:r>
              <a:rPr lang="en-US" dirty="0"/>
              <a:t>Untrusted code in user space cannot tamper with it</a:t>
            </a:r>
          </a:p>
          <a:p>
            <a:pPr lvl="1"/>
            <a:r>
              <a:rPr lang="en-US" dirty="0"/>
              <a:t>Complete mediation	</a:t>
            </a:r>
          </a:p>
          <a:p>
            <a:pPr lvl="2"/>
            <a:r>
              <a:rPr lang="en-US" dirty="0"/>
              <a:t>Every access to protected resources must go through and be mediated by it</a:t>
            </a:r>
          </a:p>
          <a:p>
            <a:pPr lvl="1"/>
            <a:r>
              <a:rPr lang="en-US" dirty="0"/>
              <a:t>Correct</a:t>
            </a:r>
          </a:p>
          <a:p>
            <a:pPr lvl="2"/>
            <a:r>
              <a:rPr lang="en-US" dirty="0"/>
              <a:t>Protected resources should be used in a correct way</a:t>
            </a:r>
          </a:p>
          <a:p>
            <a:pPr lvl="1"/>
            <a:endParaRPr lang="en-US" dirty="0"/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70C39-E9BF-4A3D-811C-8458EEB6D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54212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B235B-CEB8-498B-94A2-D44BCC7F6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TCB and Resource Protection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4CD00-B8FE-40CF-AA61-8C1310326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TCB controls access to protected resources</a:t>
            </a:r>
          </a:p>
          <a:p>
            <a:pPr lvl="1"/>
            <a:r>
              <a:rPr lang="en-US" dirty="0"/>
              <a:t>Must establish the source of a request for a resource through authentication</a:t>
            </a:r>
          </a:p>
          <a:p>
            <a:pPr lvl="1"/>
            <a:r>
              <a:rPr lang="en-US" dirty="0"/>
              <a:t>Authorization</a:t>
            </a:r>
          </a:p>
          <a:p>
            <a:pPr lvl="1"/>
            <a:r>
              <a:rPr lang="en-US" dirty="0"/>
              <a:t>Mechanisms that allow various access control policies to be supported</a:t>
            </a:r>
          </a:p>
          <a:p>
            <a:endParaRPr lang="en-US" dirty="0"/>
          </a:p>
          <a:p>
            <a:endParaRPr lang="en-US" dirty="0"/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12536-A3A7-4714-946C-009373D57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3947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13773-67DD-4E6A-87E5-C41DEC2B2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OS Quiz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52761-B38B-4D80-9B7A-31C4FF4D1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system call allows application code to gain access to functionality implemented by the OS. A system call is often called a protected procedure call. Is the cost of a system call: 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the same as a user-level function call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higher than a user-level function call</a:t>
            </a:r>
          </a:p>
          <a:p>
            <a:r>
              <a:rPr lang="en-US" dirty="0"/>
              <a:t>ANS: B	</a:t>
            </a:r>
          </a:p>
          <a:p>
            <a:pPr lvl="1"/>
            <a:r>
              <a:rPr lang="en-US" dirty="0"/>
              <a:t>A system call crosses the user-kernel boundary, hence is more expensive than a user-level function call</a:t>
            </a:r>
          </a:p>
          <a:p>
            <a:endParaRPr lang="en-US" dirty="0"/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E5F402-9A11-4842-8A2B-38FAF0DBB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47696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5F948-A0FC-4F5F-90A9-7DB709214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TCB Requirement 1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5FF83-CA16-4A54-998E-064FA325A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5400" dirty="0"/>
              <a:t>Tamper Proof</a:t>
            </a:r>
            <a:endParaRPr lang="en-SE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6824F5-BF37-49EA-BB4D-7D4AF615B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86555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88369" tIns="88369" rIns="88369" bIns="88369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/>
              <a:t>Isolating OS from Untrusted User Code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88369" tIns="88369" rIns="88369" bIns="88369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36666"/>
              <a:buNone/>
            </a:pPr>
            <a:r>
              <a:rPr lang="en-US" sz="2400" dirty="0">
                <a:solidFill>
                  <a:srgbClr val="6B9462"/>
                </a:solidFill>
              </a:rPr>
              <a:t>How do we meet the first requirement of a TCB (e.g., isolation or tamper-proof)?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342900" indent="-17145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</a:pPr>
            <a:r>
              <a:rPr lang="en-US" sz="2400" dirty="0">
                <a:solidFill>
                  <a:schemeClr val="dk1"/>
                </a:solidFill>
              </a:rPr>
              <a:t>Hardware support for memory protection</a:t>
            </a:r>
            <a:r>
              <a:rPr lang="en-SE" sz="2400" dirty="0">
                <a:solidFill>
                  <a:schemeClr val="dk1"/>
                </a:solidFill>
              </a:rPr>
              <a:t> (MMU)</a:t>
            </a:r>
            <a:endParaRPr lang="en-US" sz="2400" dirty="0">
              <a:solidFill>
                <a:schemeClr val="dk1"/>
              </a:solidFill>
            </a:endParaRPr>
          </a:p>
          <a:p>
            <a:pPr marL="342900" indent="-17145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</a:pPr>
            <a:r>
              <a:rPr lang="en-US" sz="2400" dirty="0">
                <a:solidFill>
                  <a:schemeClr val="dk1"/>
                </a:solidFill>
              </a:rPr>
              <a:t>Processor execution modes </a:t>
            </a:r>
          </a:p>
          <a:p>
            <a:pPr lvl="1" indent="-171450">
              <a:spcBef>
                <a:spcPts val="0"/>
              </a:spcBef>
              <a:buClr>
                <a:schemeClr val="dk1"/>
              </a:buClr>
            </a:pPr>
            <a:r>
              <a:rPr lang="en-US" sz="2000" dirty="0">
                <a:solidFill>
                  <a:schemeClr val="dk1"/>
                </a:solidFill>
              </a:rPr>
              <a:t>system vs. user modes</a:t>
            </a:r>
          </a:p>
          <a:p>
            <a:pPr lvl="1" indent="-171450">
              <a:spcBef>
                <a:spcPts val="0"/>
              </a:spcBef>
              <a:buClr>
                <a:schemeClr val="dk1"/>
              </a:buClr>
            </a:pPr>
            <a:r>
              <a:rPr lang="en-US" sz="2000" dirty="0">
                <a:solidFill>
                  <a:schemeClr val="dk1"/>
                </a:solidFill>
              </a:rPr>
              <a:t>some processors support more than two execution rings</a:t>
            </a:r>
          </a:p>
          <a:p>
            <a:pPr marL="342900" indent="-17145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</a:pPr>
            <a:r>
              <a:rPr lang="en-US" sz="2400" dirty="0">
                <a:solidFill>
                  <a:schemeClr val="dk1"/>
                </a:solidFill>
              </a:rPr>
              <a:t>Privileged instructions which can only be executed in system mode</a:t>
            </a:r>
          </a:p>
          <a:p>
            <a:pPr lvl="1" indent="-171450">
              <a:spcBef>
                <a:spcPts val="0"/>
              </a:spcBef>
              <a:buClr>
                <a:schemeClr val="dk1"/>
              </a:buClr>
            </a:pPr>
            <a:r>
              <a:rPr lang="en-US" sz="2000" dirty="0">
                <a:solidFill>
                  <a:schemeClr val="dk1"/>
                </a:solidFill>
              </a:rPr>
              <a:t>e.g., those that access hardware directly</a:t>
            </a:r>
          </a:p>
          <a:p>
            <a:pPr marL="342900" indent="-17145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</a:pPr>
            <a:r>
              <a:rPr lang="en-US" sz="2400" dirty="0">
                <a:solidFill>
                  <a:schemeClr val="dk1"/>
                </a:solidFill>
              </a:rPr>
              <a:t>System calls used to transfer control between user and OS code</a:t>
            </a:r>
          </a:p>
          <a:p>
            <a:pPr marL="342900" indent="-17145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2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88369" tIns="88369" rIns="88369" bIns="88369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dirty="0">
                <a:solidFill>
                  <a:srgbClr val="9B37AA"/>
                </a:solidFill>
              </a:rPr>
              <a:t>System </a:t>
            </a:r>
            <a:r>
              <a:rPr lang="en-US" dirty="0"/>
              <a:t>Calls: Going from User to OS Code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88369" tIns="88369" rIns="88369" bIns="88369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36666"/>
              <a:buNone/>
            </a:pPr>
            <a:r>
              <a:rPr lang="en-US" sz="2400" b="1" dirty="0">
                <a:solidFill>
                  <a:srgbClr val="4E75A8"/>
                </a:solidFill>
              </a:rPr>
              <a:t>System calls used to transfer control between user and system code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342900" indent="-17145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</a:pPr>
            <a:r>
              <a:rPr lang="en-US" sz="2400" dirty="0">
                <a:solidFill>
                  <a:schemeClr val="dk1"/>
                </a:solidFill>
              </a:rPr>
              <a:t>Such calls come through </a:t>
            </a:r>
            <a:r>
              <a:rPr lang="en-US" sz="2400" b="1" dirty="0">
                <a:solidFill>
                  <a:srgbClr val="6B9462"/>
                </a:solidFill>
              </a:rPr>
              <a:t>“call gates” </a:t>
            </a:r>
            <a:r>
              <a:rPr lang="en-US" sz="2400" dirty="0">
                <a:solidFill>
                  <a:schemeClr val="dk1"/>
                </a:solidFill>
              </a:rPr>
              <a:t>and return back to user code. The processor execution mode or privilege ring changes when call and return happen.</a:t>
            </a:r>
          </a:p>
          <a:p>
            <a:pPr marL="342900" indent="-17145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</a:pPr>
            <a:r>
              <a:rPr lang="en-US" sz="2400" dirty="0">
                <a:solidFill>
                  <a:schemeClr val="dk1"/>
                </a:solidFill>
              </a:rPr>
              <a:t>x86 </a:t>
            </a:r>
            <a:r>
              <a:rPr lang="en-US" sz="2400" i="1" dirty="0" err="1">
                <a:solidFill>
                  <a:schemeClr val="dk1"/>
                </a:solidFill>
              </a:rPr>
              <a:t>sysenter</a:t>
            </a:r>
            <a:r>
              <a:rPr lang="en-US" sz="2400" i="1" dirty="0">
                <a:solidFill>
                  <a:schemeClr val="dk1"/>
                </a:solidFill>
              </a:rPr>
              <a:t>/</a:t>
            </a:r>
            <a:r>
              <a:rPr lang="en-US" sz="2400" i="1" dirty="0" err="1">
                <a:solidFill>
                  <a:schemeClr val="dk1"/>
                </a:solidFill>
              </a:rPr>
              <a:t>sysexit</a:t>
            </a:r>
            <a:r>
              <a:rPr lang="en-US" sz="2400" i="1" dirty="0">
                <a:solidFill>
                  <a:schemeClr val="dk1"/>
                </a:solidFill>
              </a:rPr>
              <a:t> </a:t>
            </a:r>
            <a:r>
              <a:rPr lang="en-US" sz="2400" dirty="0">
                <a:solidFill>
                  <a:schemeClr val="dk1"/>
                </a:solidFill>
              </a:rPr>
              <a:t>instructions</a:t>
            </a:r>
          </a:p>
          <a:p>
            <a:pPr marL="342900" indent="-17145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None/>
            </a:pPr>
            <a:endParaRPr sz="2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_SDCSlideTemplate.potx" id="{BEE0CAF3-FB35-4472-BCA7-928806E70082}" vid="{0172F94F-FF30-4191-A368-944F4985A95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47214</TotalTime>
  <Words>2244</Words>
  <Application>Microsoft Office PowerPoint</Application>
  <PresentationFormat>On-screen Show (4:3)</PresentationFormat>
  <Paragraphs>251</Paragraphs>
  <Slides>28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Gloria Hallelujah</vt:lpstr>
      <vt:lpstr>Arial</vt:lpstr>
      <vt:lpstr>Cambria</vt:lpstr>
      <vt:lpstr>Times New Roman</vt:lpstr>
      <vt:lpstr>1_Default Design</vt:lpstr>
      <vt:lpstr>CH12 OS Security</vt:lpstr>
      <vt:lpstr>Outline</vt:lpstr>
      <vt:lpstr>Operating System (OS) </vt:lpstr>
      <vt:lpstr>Need for Trusting an OS</vt:lpstr>
      <vt:lpstr>TCB and Resource Protection</vt:lpstr>
      <vt:lpstr>Secure OS Quiz</vt:lpstr>
      <vt:lpstr>TCB Requirement 1</vt:lpstr>
      <vt:lpstr>Isolating OS from Untrusted User Code</vt:lpstr>
      <vt:lpstr>System Calls: Going from User to OS Code</vt:lpstr>
      <vt:lpstr>Isolating User Processes from Each Other</vt:lpstr>
      <vt:lpstr>Address Space: Unit of Isolation</vt:lpstr>
      <vt:lpstr>Process Data/Code Protection</vt:lpstr>
      <vt:lpstr>Hardware Support for Memory Management</vt:lpstr>
      <vt:lpstr>Revisiting Stack Overflow Quiz</vt:lpstr>
      <vt:lpstr>OS Isolation from Application Code</vt:lpstr>
      <vt:lpstr>OS Isolation from Application Code</vt:lpstr>
      <vt:lpstr>Execution Privilege Level Quiz</vt:lpstr>
      <vt:lpstr>TCB Requirement 2</vt:lpstr>
      <vt:lpstr>Complete Mediation: The TCB</vt:lpstr>
      <vt:lpstr>Complete Mediation: User Code</vt:lpstr>
      <vt:lpstr>Secure OS Quiz #2</vt:lpstr>
      <vt:lpstr>Complete Mediation: OS</vt:lpstr>
      <vt:lpstr>Virtualization</vt:lpstr>
      <vt:lpstr>Types of Virtualization</vt:lpstr>
      <vt:lpstr>TCB Requirement 3</vt:lpstr>
      <vt:lpstr>Correctness</vt:lpstr>
      <vt:lpstr>TCB Requirements Quiz</vt:lpstr>
      <vt:lpstr>Summary</vt:lpstr>
    </vt:vector>
  </TitlesOfParts>
  <Company>Computer Science, UNSW@ADFA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Security: Principles and Practice, 1/e</dc:title>
  <dc:subject>Chapter 1 Lecture Overheads</dc:subject>
  <dc:creator>Dr Lawrie Brown</dc:creator>
  <cp:lastModifiedBy>Zonghua Gu</cp:lastModifiedBy>
  <cp:revision>360</cp:revision>
  <dcterms:created xsi:type="dcterms:W3CDTF">2014-08-18T03:27:50Z</dcterms:created>
  <dcterms:modified xsi:type="dcterms:W3CDTF">2022-03-27T11:35:17Z</dcterms:modified>
</cp:coreProperties>
</file>